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sldIdLst>
    <p:sldId id="256" r:id="rId3"/>
    <p:sldId id="289" r:id="rId4"/>
    <p:sldId id="260" r:id="rId5"/>
    <p:sldId id="262" r:id="rId6"/>
    <p:sldId id="261" r:id="rId7"/>
    <p:sldId id="267" r:id="rId8"/>
    <p:sldId id="259" r:id="rId9"/>
    <p:sldId id="258" r:id="rId10"/>
    <p:sldId id="265" r:id="rId11"/>
    <p:sldId id="264" r:id="rId12"/>
    <p:sldId id="276" r:id="rId13"/>
    <p:sldId id="277" r:id="rId14"/>
    <p:sldId id="278" r:id="rId15"/>
    <p:sldId id="279" r:id="rId16"/>
    <p:sldId id="269" r:id="rId17"/>
    <p:sldId id="287" r:id="rId18"/>
    <p:sldId id="285" r:id="rId19"/>
    <p:sldId id="280" r:id="rId20"/>
    <p:sldId id="282" r:id="rId21"/>
    <p:sldId id="283" r:id="rId22"/>
    <p:sldId id="284" r:id="rId23"/>
    <p:sldId id="270" r:id="rId24"/>
    <p:sldId id="294" r:id="rId25"/>
    <p:sldId id="295" r:id="rId26"/>
    <p:sldId id="296" r:id="rId27"/>
    <p:sldId id="297" r:id="rId28"/>
    <p:sldId id="271" r:id="rId29"/>
    <p:sldId id="288" r:id="rId30"/>
    <p:sldId id="274" r:id="rId31"/>
    <p:sldId id="268" r:id="rId32"/>
    <p:sldId id="291" r:id="rId33"/>
    <p:sldId id="292" r:id="rId34"/>
    <p:sldId id="290" r:id="rId35"/>
    <p:sldId id="257" r:id="rId36"/>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8" autoAdjust="0"/>
  </p:normalViewPr>
  <p:slideViewPr>
    <p:cSldViewPr>
      <p:cViewPr varScale="1">
        <p:scale>
          <a:sx n="84" d="100"/>
          <a:sy n="84" d="100"/>
        </p:scale>
        <p:origin x="-1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1B3BE-0BF5-455F-A248-3636EA72C4C2}" type="datetimeFigureOut">
              <a:rPr lang="en-US" smtClean="0"/>
              <a:t>7/31/2012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CD074-8DA4-48EF-B4A5-19E4AEF5094A}" type="slidenum">
              <a:rPr lang="en-US" smtClean="0"/>
              <a:t>‹#›</a:t>
            </a:fld>
            <a:endParaRPr lang="en-US"/>
          </a:p>
        </p:txBody>
      </p:sp>
    </p:spTree>
    <p:extLst>
      <p:ext uri="{BB962C8B-B14F-4D97-AF65-F5344CB8AC3E}">
        <p14:creationId xmlns:p14="http://schemas.microsoft.com/office/powerpoint/2010/main" val="126685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 1:16</a:t>
            </a:r>
          </a:p>
          <a:p>
            <a:endParaRPr lang="en-US" dirty="0"/>
          </a:p>
        </p:txBody>
      </p:sp>
      <p:sp>
        <p:nvSpPr>
          <p:cNvPr id="4" name="Slide Number Placeholder 3"/>
          <p:cNvSpPr>
            <a:spLocks noGrp="1"/>
          </p:cNvSpPr>
          <p:nvPr>
            <p:ph type="sldNum" sz="quarter" idx="10"/>
          </p:nvPr>
        </p:nvSpPr>
        <p:spPr/>
        <p:txBody>
          <a:bodyPr/>
          <a:lstStyle/>
          <a:p>
            <a:fld id="{548CD074-8DA4-48EF-B4A5-19E4AEF5094A}" type="slidenum">
              <a:rPr lang="en-US" smtClean="0"/>
              <a:t>9</a:t>
            </a:fld>
            <a:endParaRPr lang="en-US"/>
          </a:p>
        </p:txBody>
      </p:sp>
    </p:spTree>
    <p:extLst>
      <p:ext uri="{BB962C8B-B14F-4D97-AF65-F5344CB8AC3E}">
        <p14:creationId xmlns:p14="http://schemas.microsoft.com/office/powerpoint/2010/main" val="59234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Luk_12:51  Suppose ye that I am come to give peace on earth? I tell you, Nay; but rather division See also John 7:43, John 10:19, </a:t>
            </a:r>
            <a:r>
              <a:rPr lang="en-US" dirty="0" err="1" smtClean="0"/>
              <a:t>Exo</a:t>
            </a:r>
            <a:r>
              <a:rPr lang="en-US" dirty="0" smtClean="0"/>
              <a:t> 8:23, / The seas are like people Isa 17:22 </a:t>
            </a:r>
            <a:endParaRPr lang="en-US" dirty="0"/>
          </a:p>
        </p:txBody>
      </p:sp>
      <p:sp>
        <p:nvSpPr>
          <p:cNvPr id="4" name="Slide Number Placeholder 3"/>
          <p:cNvSpPr>
            <a:spLocks noGrp="1"/>
          </p:cNvSpPr>
          <p:nvPr>
            <p:ph type="sldNum" sz="quarter" idx="10"/>
          </p:nvPr>
        </p:nvSpPr>
        <p:spPr/>
        <p:txBody>
          <a:bodyPr/>
          <a:lstStyle/>
          <a:p>
            <a:fld id="{548CD074-8DA4-48EF-B4A5-19E4AEF5094A}" type="slidenum">
              <a:rPr lang="en-US" smtClean="0"/>
              <a:t>30</a:t>
            </a:fld>
            <a:endParaRPr lang="en-US"/>
          </a:p>
        </p:txBody>
      </p:sp>
    </p:spTree>
    <p:extLst>
      <p:ext uri="{BB962C8B-B14F-4D97-AF65-F5344CB8AC3E}">
        <p14:creationId xmlns:p14="http://schemas.microsoft.com/office/powerpoint/2010/main" val="352310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Luk_12:51  Suppose ye that I am come to give peace on earth? I tell you, Nay; but rather division See also John 7:43, John 10:19, </a:t>
            </a:r>
            <a:r>
              <a:rPr lang="en-US" dirty="0" err="1" smtClean="0"/>
              <a:t>Exo</a:t>
            </a:r>
            <a:r>
              <a:rPr lang="en-US" dirty="0" smtClean="0"/>
              <a:t> 8:23, / The seas are like people Isa 17:22 </a:t>
            </a:r>
            <a:endParaRPr lang="en-US" dirty="0"/>
          </a:p>
        </p:txBody>
      </p:sp>
      <p:sp>
        <p:nvSpPr>
          <p:cNvPr id="4" name="Slide Number Placeholder 3"/>
          <p:cNvSpPr>
            <a:spLocks noGrp="1"/>
          </p:cNvSpPr>
          <p:nvPr>
            <p:ph type="sldNum" sz="quarter" idx="10"/>
          </p:nvPr>
        </p:nvSpPr>
        <p:spPr/>
        <p:txBody>
          <a:bodyPr/>
          <a:lstStyle/>
          <a:p>
            <a:fld id="{548CD074-8DA4-48EF-B4A5-19E4AEF5094A}" type="slidenum">
              <a:rPr lang="en-US" smtClean="0"/>
              <a:t>31</a:t>
            </a:fld>
            <a:endParaRPr lang="en-US"/>
          </a:p>
        </p:txBody>
      </p:sp>
    </p:spTree>
    <p:extLst>
      <p:ext uri="{BB962C8B-B14F-4D97-AF65-F5344CB8AC3E}">
        <p14:creationId xmlns:p14="http://schemas.microsoft.com/office/powerpoint/2010/main" val="352310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Luk_12:51  Suppose ye that I am come to give peace on earth? I tell you, Nay; but rather division See also John 7:43, John 10:19, </a:t>
            </a:r>
            <a:r>
              <a:rPr lang="en-US" dirty="0" err="1" smtClean="0"/>
              <a:t>Exo</a:t>
            </a:r>
            <a:r>
              <a:rPr lang="en-US" dirty="0" smtClean="0"/>
              <a:t> 8:23, / The seas are like people Isa 17:22 </a:t>
            </a:r>
            <a:endParaRPr lang="en-US" dirty="0"/>
          </a:p>
        </p:txBody>
      </p:sp>
      <p:sp>
        <p:nvSpPr>
          <p:cNvPr id="4" name="Slide Number Placeholder 3"/>
          <p:cNvSpPr>
            <a:spLocks noGrp="1"/>
          </p:cNvSpPr>
          <p:nvPr>
            <p:ph type="sldNum" sz="quarter" idx="10"/>
          </p:nvPr>
        </p:nvSpPr>
        <p:spPr/>
        <p:txBody>
          <a:bodyPr/>
          <a:lstStyle/>
          <a:p>
            <a:fld id="{548CD074-8DA4-48EF-B4A5-19E4AEF5094A}" type="slidenum">
              <a:rPr lang="en-US" smtClean="0"/>
              <a:t>32</a:t>
            </a:fld>
            <a:endParaRPr lang="en-US"/>
          </a:p>
        </p:txBody>
      </p:sp>
    </p:spTree>
    <p:extLst>
      <p:ext uri="{BB962C8B-B14F-4D97-AF65-F5344CB8AC3E}">
        <p14:creationId xmlns:p14="http://schemas.microsoft.com/office/powerpoint/2010/main" val="352310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Luk_12:51  Suppose ye that I am come to give peace on earth? I tell you, Nay; but rather division See also John 7:43, John 10:19, </a:t>
            </a:r>
            <a:r>
              <a:rPr lang="en-US" dirty="0" err="1" smtClean="0"/>
              <a:t>Exo</a:t>
            </a:r>
            <a:r>
              <a:rPr lang="en-US" dirty="0" smtClean="0"/>
              <a:t> 8:23, / The seas are like people Isa 17:22 </a:t>
            </a:r>
            <a:endParaRPr lang="en-US" dirty="0"/>
          </a:p>
        </p:txBody>
      </p:sp>
      <p:sp>
        <p:nvSpPr>
          <p:cNvPr id="4" name="Slide Number Placeholder 3"/>
          <p:cNvSpPr>
            <a:spLocks noGrp="1"/>
          </p:cNvSpPr>
          <p:nvPr>
            <p:ph type="sldNum" sz="quarter" idx="10"/>
          </p:nvPr>
        </p:nvSpPr>
        <p:spPr/>
        <p:txBody>
          <a:bodyPr/>
          <a:lstStyle/>
          <a:p>
            <a:fld id="{548CD074-8DA4-48EF-B4A5-19E4AEF5094A}" type="slidenum">
              <a:rPr lang="en-US" smtClean="0"/>
              <a:t>33</a:t>
            </a:fld>
            <a:endParaRPr lang="en-US"/>
          </a:p>
        </p:txBody>
      </p:sp>
    </p:spTree>
    <p:extLst>
      <p:ext uri="{BB962C8B-B14F-4D97-AF65-F5344CB8AC3E}">
        <p14:creationId xmlns:p14="http://schemas.microsoft.com/office/powerpoint/2010/main" val="352310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5AB826AD-65EC-4CAC-BF0B-CBC42571CD00}" type="datetimeFigureOut">
              <a:rPr lang="fr-FR"/>
              <a:pPr>
                <a:defRPr/>
              </a:pPr>
              <a:t>31/07/2012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02273A5-B99F-4972-87DE-CAFD222EAB9B}"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8F2012D-F47D-4BEB-A0DD-296F11838A72}" type="datetimeFigureOut">
              <a:rPr lang="fr-FR"/>
              <a:pPr>
                <a:defRPr/>
              </a:pPr>
              <a:t>31/07/2012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24A2305-DCA3-4289-8F24-0C6F05A26901}"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2E98EA5-D514-4000-9658-4C46B0092EE3}" type="datetimeFigureOut">
              <a:rPr lang="fr-FR"/>
              <a:pPr>
                <a:defRPr/>
              </a:pPr>
              <a:t>31/07/2012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DC10E84-4DB9-4EDB-AF47-B73AE0CEDAA5}"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48B1229-B161-42D4-89B7-A465E827FF63}" type="datetimeFigureOut">
              <a:rPr lang="fr-FR"/>
              <a:pPr>
                <a:defRPr/>
              </a:pPr>
              <a:t>31/07/2012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4A94EE9-FD4D-401C-97C3-9B61F6783F88}"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B9E27D69-90A5-4D72-85FB-4ED1B224E38D}" type="datetimeFigureOut">
              <a:rPr lang="fr-FR"/>
              <a:pPr>
                <a:defRPr/>
              </a:pPr>
              <a:t>31/07/2012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8CB97FC-6783-47F5-9090-39F974F2350A}"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741EB674-F795-42F2-BDC5-4E3F008A2349}" type="datetimeFigureOut">
              <a:rPr lang="fr-FR"/>
              <a:pPr>
                <a:defRPr/>
              </a:pPr>
              <a:t>31/07/2012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219126D-6E82-4DA0-9C97-4AD732E60A69}"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3AEAC248-53B8-4122-9CAA-73DDFE2A9999}" type="datetimeFigureOut">
              <a:rPr lang="fr-FR"/>
              <a:pPr>
                <a:defRPr/>
              </a:pPr>
              <a:t>31/07/2012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1149E32-A4EC-4DDE-B39F-5D2D7C8E873A}"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1AFFEFD8-8115-4A1B-9C5A-7936F44111F1}" type="datetimeFigureOut">
              <a:rPr lang="fr-FR"/>
              <a:pPr>
                <a:defRPr/>
              </a:pPr>
              <a:t>31/07/2012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400DA47-9BC9-4612-B37C-A96F710B4FA7}"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5FB0ABA-11BB-4B81-8C06-195851BFB331}" type="datetimeFigureOut">
              <a:rPr lang="fr-FR"/>
              <a:pPr>
                <a:defRPr/>
              </a:pPr>
              <a:t>31/07/2012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D1260E3-17D9-4E23-B4B5-FA2A00B414BE}"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567593E-F08F-4D96-903B-B293D4ADEBED}" type="datetimeFigureOut">
              <a:rPr lang="fr-FR"/>
              <a:pPr>
                <a:defRPr/>
              </a:pPr>
              <a:t>31/07/2012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F8E295C-1FBB-48A2-A694-C2E4DCC70C39}"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618E1553-ED7E-4CAD-9A74-155A17F27D4E}" type="datetimeFigureOut">
              <a:rPr lang="fr-FR"/>
              <a:pPr>
                <a:defRPr/>
              </a:pPr>
              <a:t>31/07/2012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64B8C4C-0E15-4ABE-A707-7D08048E3BF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A95E20-731E-47EA-9A27-1992F9D101BB}" type="datetimeFigureOut">
              <a:rPr lang="fr-FR"/>
              <a:pPr>
                <a:defRPr/>
              </a:pPr>
              <a:t>31/07/2012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3972C6-84D9-47FF-9047-5F0B5FE4EA18}"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838200" y="1600200"/>
            <a:ext cx="7772400" cy="1470025"/>
          </a:xfrm>
        </p:spPr>
        <p:txBody>
          <a:bodyPr/>
          <a:lstStyle/>
          <a:p>
            <a:r>
              <a:rPr lang="fr-CA" dirty="0" err="1" smtClean="0">
                <a:solidFill>
                  <a:schemeClr val="bg1"/>
                </a:solidFill>
                <a:latin typeface="Papyrus" pitchFamily="66" charset="0"/>
              </a:rPr>
              <a:t>Elijah</a:t>
            </a:r>
            <a:r>
              <a:rPr lang="fr-CA" dirty="0" smtClean="0">
                <a:solidFill>
                  <a:schemeClr val="bg1"/>
                </a:solidFill>
                <a:latin typeface="Papyrus" pitchFamily="66" charset="0"/>
              </a:rPr>
              <a:t> &amp; </a:t>
            </a:r>
            <a:r>
              <a:rPr lang="fr-CA" dirty="0" err="1" smtClean="0">
                <a:solidFill>
                  <a:schemeClr val="bg1"/>
                </a:solidFill>
                <a:latin typeface="Papyrus" pitchFamily="66" charset="0"/>
              </a:rPr>
              <a:t>Elisha</a:t>
            </a:r>
            <a:endParaRPr lang="fr-CA" dirty="0" smtClean="0">
              <a:solidFill>
                <a:schemeClr val="bg1"/>
              </a:solidFill>
              <a:latin typeface="Papyrus" pitchFamily="66" charset="0"/>
            </a:endParaRPr>
          </a:p>
        </p:txBody>
      </p:sp>
      <p:sp>
        <p:nvSpPr>
          <p:cNvPr id="2051" name="Sous-titre 2"/>
          <p:cNvSpPr>
            <a:spLocks noGrp="1"/>
          </p:cNvSpPr>
          <p:nvPr>
            <p:ph type="subTitle" idx="1"/>
          </p:nvPr>
        </p:nvSpPr>
        <p:spPr>
          <a:xfrm>
            <a:off x="2819400" y="2895600"/>
            <a:ext cx="3886200" cy="392112"/>
          </a:xfrm>
        </p:spPr>
        <p:txBody>
          <a:bodyPr/>
          <a:lstStyle/>
          <a:p>
            <a:r>
              <a:rPr lang="fr-CA" sz="1600" dirty="0" smtClean="0">
                <a:solidFill>
                  <a:schemeClr val="bg1"/>
                </a:solidFill>
                <a:latin typeface="Papyrus" pitchFamily="66" charset="0"/>
              </a:rPr>
              <a:t>Our Living Foundations.com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Gilgal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a:t>Jos 5:1-11  And it came to pass, when all the kings of the Amorites, which </a:t>
            </a:r>
            <a:r>
              <a:rPr lang="en-US" i="1" dirty="0"/>
              <a:t>were</a:t>
            </a:r>
            <a:r>
              <a:rPr lang="en-US" dirty="0"/>
              <a:t> on the side of Jordan westward, and all the kings of the Canaanites, which </a:t>
            </a:r>
            <a:r>
              <a:rPr lang="en-US" i="1" dirty="0"/>
              <a:t>were</a:t>
            </a:r>
            <a:r>
              <a:rPr lang="en-US" dirty="0"/>
              <a:t> by the sea, heard that the LORD had dried up the waters of Jordan from before the children of Israel, until we were passed over, that their heart melted, neither was there spirit in them any more, because of the children of Israel.  </a:t>
            </a:r>
          </a:p>
          <a:p>
            <a:pPr marL="0" indent="0" algn="just">
              <a:buNone/>
            </a:pPr>
            <a:endParaRPr lang="en-US" dirty="0"/>
          </a:p>
        </p:txBody>
      </p:sp>
    </p:spTree>
    <p:extLst>
      <p:ext uri="{BB962C8B-B14F-4D97-AF65-F5344CB8AC3E}">
        <p14:creationId xmlns:p14="http://schemas.microsoft.com/office/powerpoint/2010/main" val="29383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Gilgal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sz="3000" dirty="0"/>
              <a:t>(2)  At that time the LORD said unto Joshua, Make thee sharp knives, and circumcise again the children of Israel the second time.  (3)  And Joshua made him sharp knives, and circumcised the children of Israel at the hill of the foreskins.  (4)  And this </a:t>
            </a:r>
            <a:r>
              <a:rPr lang="en-US" sz="3000" i="1" dirty="0"/>
              <a:t>is</a:t>
            </a:r>
            <a:r>
              <a:rPr lang="en-US" sz="3000" dirty="0"/>
              <a:t> the cause why Joshua did circumcise: All the people that came out of Egypt, </a:t>
            </a:r>
            <a:r>
              <a:rPr lang="en-US" sz="3000" i="1" dirty="0"/>
              <a:t>that were</a:t>
            </a:r>
            <a:r>
              <a:rPr lang="en-US" sz="3000" dirty="0"/>
              <a:t> males, </a:t>
            </a:r>
            <a:r>
              <a:rPr lang="en-US" sz="3000" i="1" dirty="0"/>
              <a:t>even</a:t>
            </a:r>
            <a:r>
              <a:rPr lang="en-US" sz="3000" dirty="0"/>
              <a:t> all the men of war, died in the wilderness by the way, after they came out of </a:t>
            </a:r>
            <a:r>
              <a:rPr lang="en-US" sz="3000" dirty="0" smtClean="0"/>
              <a:t>Egypt</a:t>
            </a:r>
            <a:endParaRPr lang="en-US" sz="3000" dirty="0"/>
          </a:p>
        </p:txBody>
      </p:sp>
    </p:spTree>
    <p:extLst>
      <p:ext uri="{BB962C8B-B14F-4D97-AF65-F5344CB8AC3E}">
        <p14:creationId xmlns:p14="http://schemas.microsoft.com/office/powerpoint/2010/main" val="311956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Gilgal</a:t>
            </a:r>
          </a:p>
        </p:txBody>
      </p:sp>
      <p:sp>
        <p:nvSpPr>
          <p:cNvPr id="5123" name="Espace réservé du contenu 2"/>
          <p:cNvSpPr>
            <a:spLocks noGrp="1"/>
          </p:cNvSpPr>
          <p:nvPr>
            <p:ph idx="1"/>
          </p:nvPr>
        </p:nvSpPr>
        <p:spPr>
          <a:xfrm>
            <a:off x="0" y="1928813"/>
            <a:ext cx="9144000" cy="4525962"/>
          </a:xfrm>
        </p:spPr>
        <p:txBody>
          <a:bodyPr/>
          <a:lstStyle/>
          <a:p>
            <a:pPr marL="0" indent="0" algn="just">
              <a:buNone/>
            </a:pPr>
            <a:r>
              <a:rPr lang="en-US" sz="3000" dirty="0" smtClean="0"/>
              <a:t>(</a:t>
            </a:r>
            <a:r>
              <a:rPr lang="en-US" sz="3000" dirty="0"/>
              <a:t>5)  Now all the people that came out were circumcised: but all the people </a:t>
            </a:r>
            <a:r>
              <a:rPr lang="en-US" sz="3000" i="1" dirty="0"/>
              <a:t>that were</a:t>
            </a:r>
            <a:r>
              <a:rPr lang="en-US" sz="3000" dirty="0"/>
              <a:t> born in the wilderness by the way as they came forth out of Egypt, </a:t>
            </a:r>
            <a:r>
              <a:rPr lang="en-US" sz="3000" i="1" dirty="0"/>
              <a:t>them</a:t>
            </a:r>
            <a:r>
              <a:rPr lang="en-US" sz="3000" dirty="0"/>
              <a:t> they had not circumcised.  (6)  For the children of Israel walked forty years in the wilderness, till all the people </a:t>
            </a:r>
            <a:r>
              <a:rPr lang="en-US" sz="3000" i="1" dirty="0"/>
              <a:t>that were</a:t>
            </a:r>
            <a:r>
              <a:rPr lang="en-US" sz="3000" dirty="0"/>
              <a:t> men of war, which came out of Egypt, were consumed, because they obeyed not the voice of the LORD: unto whom the LORD </a:t>
            </a:r>
            <a:r>
              <a:rPr lang="en-US" sz="3000" dirty="0" err="1"/>
              <a:t>sware</a:t>
            </a:r>
            <a:r>
              <a:rPr lang="en-US" sz="3000" dirty="0"/>
              <a:t> that he would not shew them the land, which the LORD </a:t>
            </a:r>
            <a:r>
              <a:rPr lang="en-US" sz="3000" dirty="0" err="1"/>
              <a:t>sware</a:t>
            </a:r>
            <a:r>
              <a:rPr lang="en-US" sz="3000" dirty="0"/>
              <a:t> unto their fathers that he would give us, a land that </a:t>
            </a:r>
            <a:r>
              <a:rPr lang="en-US" sz="3000" dirty="0" err="1"/>
              <a:t>floweth</a:t>
            </a:r>
            <a:r>
              <a:rPr lang="en-US" sz="3000" dirty="0"/>
              <a:t> with milk and honey.  </a:t>
            </a:r>
          </a:p>
        </p:txBody>
      </p:sp>
    </p:spTree>
    <p:extLst>
      <p:ext uri="{BB962C8B-B14F-4D97-AF65-F5344CB8AC3E}">
        <p14:creationId xmlns:p14="http://schemas.microsoft.com/office/powerpoint/2010/main" val="24779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Gilgal</a:t>
            </a:r>
          </a:p>
        </p:txBody>
      </p:sp>
      <p:sp>
        <p:nvSpPr>
          <p:cNvPr id="5123" name="Espace réservé du contenu 2"/>
          <p:cNvSpPr>
            <a:spLocks noGrp="1"/>
          </p:cNvSpPr>
          <p:nvPr>
            <p:ph idx="1"/>
          </p:nvPr>
        </p:nvSpPr>
        <p:spPr>
          <a:xfrm>
            <a:off x="0" y="1928813"/>
            <a:ext cx="9144000" cy="4525962"/>
          </a:xfrm>
        </p:spPr>
        <p:txBody>
          <a:bodyPr/>
          <a:lstStyle/>
          <a:p>
            <a:r>
              <a:rPr lang="en-US" sz="2800" dirty="0"/>
              <a:t>(7)  And their children, </a:t>
            </a:r>
            <a:r>
              <a:rPr lang="en-US" sz="2800" i="1" dirty="0"/>
              <a:t>whom</a:t>
            </a:r>
            <a:r>
              <a:rPr lang="en-US" sz="2800" dirty="0"/>
              <a:t> he raised up in their stead, them Joshua circumcised: for they were uncircumcised, because they had not circumcised them by the way.  (8)  And it came to pass, when they had done circumcising all the people, that they abode in their places in the camp, till they were whole.  (9)  And the LORD said unto Joshua, This day have I rolled away the reproach of Egypt from off you. Wherefore the name of the place is called </a:t>
            </a:r>
            <a:r>
              <a:rPr lang="en-US" sz="2800" dirty="0" err="1"/>
              <a:t>Gilgal</a:t>
            </a:r>
            <a:r>
              <a:rPr lang="en-US" sz="2800" dirty="0"/>
              <a:t> unto this day.  </a:t>
            </a:r>
          </a:p>
        </p:txBody>
      </p:sp>
    </p:spTree>
    <p:extLst>
      <p:ext uri="{BB962C8B-B14F-4D97-AF65-F5344CB8AC3E}">
        <p14:creationId xmlns:p14="http://schemas.microsoft.com/office/powerpoint/2010/main" val="29944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Gilgal</a:t>
            </a:r>
          </a:p>
        </p:txBody>
      </p:sp>
      <p:sp>
        <p:nvSpPr>
          <p:cNvPr id="5123" name="Espace réservé du contenu 2"/>
          <p:cNvSpPr>
            <a:spLocks noGrp="1"/>
          </p:cNvSpPr>
          <p:nvPr>
            <p:ph idx="1"/>
          </p:nvPr>
        </p:nvSpPr>
        <p:spPr>
          <a:xfrm>
            <a:off x="0" y="1928813"/>
            <a:ext cx="9144000" cy="4525962"/>
          </a:xfrm>
        </p:spPr>
        <p:txBody>
          <a:bodyPr/>
          <a:lstStyle/>
          <a:p>
            <a:pPr marL="0" indent="0" algn="just">
              <a:buNone/>
            </a:pPr>
            <a:r>
              <a:rPr lang="en-US" sz="2800" dirty="0"/>
              <a:t>(10)  And the children of Israel encamped in </a:t>
            </a:r>
            <a:r>
              <a:rPr lang="en-US" sz="2800" dirty="0" err="1"/>
              <a:t>Gilgal</a:t>
            </a:r>
            <a:r>
              <a:rPr lang="en-US" sz="2800" dirty="0"/>
              <a:t>, and kept the </a:t>
            </a:r>
            <a:r>
              <a:rPr lang="en-US" sz="2800" dirty="0" err="1"/>
              <a:t>passover</a:t>
            </a:r>
            <a:r>
              <a:rPr lang="en-US" sz="2800" dirty="0"/>
              <a:t> on the fourteenth day of the month at even in the plains of Jericho.  (11)  And they did eat of the old corn of the land on the morrow after the </a:t>
            </a:r>
            <a:r>
              <a:rPr lang="en-US" sz="2800" dirty="0" err="1"/>
              <a:t>passover</a:t>
            </a:r>
            <a:r>
              <a:rPr lang="en-US" sz="2800" dirty="0"/>
              <a:t>, unleavened cakes, and parched </a:t>
            </a:r>
            <a:r>
              <a:rPr lang="en-US" sz="2800" i="1" dirty="0"/>
              <a:t>corn</a:t>
            </a:r>
            <a:r>
              <a:rPr lang="en-US" sz="2800" dirty="0"/>
              <a:t> in the selfsame day.</a:t>
            </a:r>
          </a:p>
          <a:p>
            <a:pPr marL="0" indent="0" algn="just">
              <a:buNone/>
            </a:pPr>
            <a:endParaRPr lang="en-US" sz="2800" dirty="0"/>
          </a:p>
        </p:txBody>
      </p:sp>
    </p:spTree>
    <p:extLst>
      <p:ext uri="{BB962C8B-B14F-4D97-AF65-F5344CB8AC3E}">
        <p14:creationId xmlns:p14="http://schemas.microsoft.com/office/powerpoint/2010/main" val="16231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a:t>Gen 28:11-22  And he lighted upon a certain place, and tarried there all night, because the sun was set; and he took of the stones of that place, and put </a:t>
            </a:r>
            <a:r>
              <a:rPr lang="en-US" i="1" dirty="0"/>
              <a:t>them for</a:t>
            </a:r>
            <a:r>
              <a:rPr lang="en-US" dirty="0"/>
              <a:t> his pillows, and lay down in that place to sleep.  (12)  And he dreamed, and behold a ladder set up on the earth, and the top of it reached to heaven: and behold the angels of God ascending and descending on it.</a:t>
            </a:r>
          </a:p>
        </p:txBody>
      </p:sp>
    </p:spTree>
    <p:extLst>
      <p:ext uri="{BB962C8B-B14F-4D97-AF65-F5344CB8AC3E}">
        <p14:creationId xmlns:p14="http://schemas.microsoft.com/office/powerpoint/2010/main" val="11611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 </a:t>
            </a:r>
            <a:r>
              <a:rPr lang="en-US" dirty="0"/>
              <a:t>(13)  And, behold, the LORD stood above it, and said, I </a:t>
            </a:r>
            <a:r>
              <a:rPr lang="en-US" i="1" dirty="0"/>
              <a:t>am</a:t>
            </a:r>
            <a:r>
              <a:rPr lang="en-US" dirty="0"/>
              <a:t> the LORD God of Abraham thy father, and the God of Isaac: the land whereon thou </a:t>
            </a:r>
            <a:r>
              <a:rPr lang="en-US" dirty="0" err="1"/>
              <a:t>liest</a:t>
            </a:r>
            <a:r>
              <a:rPr lang="en-US" dirty="0"/>
              <a:t>, to thee will I give it, and to thy seed;  (14)  And thy seed shall be as the dust of the earth, and thou shalt spread abroad to the west, and to the east, and to the north, and to the south: and in thee and in thy seed shall all the families of the earth be blessed.  </a:t>
            </a:r>
          </a:p>
        </p:txBody>
      </p:sp>
    </p:spTree>
    <p:extLst>
      <p:ext uri="{BB962C8B-B14F-4D97-AF65-F5344CB8AC3E}">
        <p14:creationId xmlns:p14="http://schemas.microsoft.com/office/powerpoint/2010/main" val="2197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 </a:t>
            </a:r>
            <a:r>
              <a:rPr lang="en-US" dirty="0"/>
              <a:t>(13)  And, behold, the LORD stood above it, and said, I </a:t>
            </a:r>
            <a:r>
              <a:rPr lang="en-US" i="1" dirty="0"/>
              <a:t>am</a:t>
            </a:r>
            <a:r>
              <a:rPr lang="en-US" dirty="0"/>
              <a:t> the LORD God of Abraham thy father, and the God of Isaac: the land whereon thou </a:t>
            </a:r>
            <a:r>
              <a:rPr lang="en-US" dirty="0" err="1"/>
              <a:t>liest</a:t>
            </a:r>
            <a:r>
              <a:rPr lang="en-US" dirty="0"/>
              <a:t>, to thee will I give it, and to thy seed;  (14)  And thy seed shall be as the dust of the earth, and thou shalt spread abroad to the west, and to the east, and to the north, and to the south: and in thee and in thy seed shall all the families of the earth be blessed.  </a:t>
            </a:r>
          </a:p>
        </p:txBody>
      </p:sp>
    </p:spTree>
    <p:extLst>
      <p:ext uri="{BB962C8B-B14F-4D97-AF65-F5344CB8AC3E}">
        <p14:creationId xmlns:p14="http://schemas.microsoft.com/office/powerpoint/2010/main" val="15100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a:t>(15)  And, behold, I </a:t>
            </a:r>
            <a:r>
              <a:rPr lang="en-US" i="1" dirty="0"/>
              <a:t>am</a:t>
            </a:r>
            <a:r>
              <a:rPr lang="en-US" dirty="0"/>
              <a:t> with thee, and will keep thee in all </a:t>
            </a:r>
            <a:r>
              <a:rPr lang="en-US" i="1" dirty="0"/>
              <a:t>places</a:t>
            </a:r>
            <a:r>
              <a:rPr lang="en-US" dirty="0"/>
              <a:t> whither thou </a:t>
            </a:r>
            <a:r>
              <a:rPr lang="en-US" dirty="0" err="1"/>
              <a:t>goest</a:t>
            </a:r>
            <a:r>
              <a:rPr lang="en-US" dirty="0"/>
              <a:t>, and will bring thee again into this land; for I will not leave thee, until I have done </a:t>
            </a:r>
            <a:r>
              <a:rPr lang="en-US" i="1" dirty="0"/>
              <a:t>that</a:t>
            </a:r>
            <a:r>
              <a:rPr lang="en-US" dirty="0"/>
              <a:t> which I have spoken to thee of.  (16)  And Jacob awaked out of his sleep, and he said, Surely the LORD is in this place; and I knew </a:t>
            </a:r>
            <a:r>
              <a:rPr lang="en-US" i="1" dirty="0"/>
              <a:t>it</a:t>
            </a:r>
            <a:r>
              <a:rPr lang="en-US" dirty="0"/>
              <a:t> not.  (17)  And he was afraid, and said, How dreadful </a:t>
            </a:r>
            <a:r>
              <a:rPr lang="en-US" i="1" dirty="0"/>
              <a:t>is</a:t>
            </a:r>
            <a:r>
              <a:rPr lang="en-US" dirty="0"/>
              <a:t> this place! this </a:t>
            </a:r>
            <a:r>
              <a:rPr lang="en-US" i="1" dirty="0"/>
              <a:t>is</a:t>
            </a:r>
            <a:r>
              <a:rPr lang="en-US" dirty="0"/>
              <a:t> none other but the house of God, and this </a:t>
            </a:r>
            <a:r>
              <a:rPr lang="en-US" i="1" dirty="0"/>
              <a:t>is</a:t>
            </a:r>
            <a:r>
              <a:rPr lang="en-US" dirty="0"/>
              <a:t> the gate of </a:t>
            </a:r>
            <a:r>
              <a:rPr lang="en-US" dirty="0" smtClean="0"/>
              <a:t>heaven</a:t>
            </a:r>
            <a:endParaRPr lang="en-US" dirty="0"/>
          </a:p>
          <a:p>
            <a:pPr marL="0" indent="0" algn="just">
              <a:buNone/>
            </a:pPr>
            <a:endParaRPr lang="en-US"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2905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a:t>
            </a:r>
            <a:r>
              <a:rPr lang="en-US" dirty="0"/>
              <a:t>18)  And Jacob rose up early in the morning, and took the stone that he had put </a:t>
            </a:r>
            <a:r>
              <a:rPr lang="en-US" i="1" dirty="0"/>
              <a:t>for</a:t>
            </a:r>
            <a:r>
              <a:rPr lang="en-US" dirty="0"/>
              <a:t> his pillows, and set it up </a:t>
            </a:r>
            <a:r>
              <a:rPr lang="en-US" i="1" dirty="0"/>
              <a:t>for</a:t>
            </a:r>
            <a:r>
              <a:rPr lang="en-US" dirty="0"/>
              <a:t> a pillar, and poured oil upon the top of it.  (19)  And he called the name of that place Bethel: but the name of that city </a:t>
            </a:r>
            <a:r>
              <a:rPr lang="en-US" i="1" dirty="0"/>
              <a:t>was called</a:t>
            </a:r>
            <a:r>
              <a:rPr lang="en-US" dirty="0"/>
              <a:t> Luz at the first.  (20)  And Jacob vowed a vow, saying, If God will be with me, and will keep me in this way that I go, and will give me bread to eat, and raiment to put on,  </a:t>
            </a:r>
          </a:p>
        </p:txBody>
      </p:sp>
    </p:spTree>
    <p:extLst>
      <p:ext uri="{BB962C8B-B14F-4D97-AF65-F5344CB8AC3E}">
        <p14:creationId xmlns:p14="http://schemas.microsoft.com/office/powerpoint/2010/main" val="231318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err="1" smtClean="0">
                <a:solidFill>
                  <a:schemeClr val="bg1"/>
                </a:solidFill>
                <a:latin typeface="Papyrus" pitchFamily="66" charset="0"/>
              </a:rPr>
              <a:t>Elijah</a:t>
            </a:r>
            <a:r>
              <a:rPr lang="fr-CA" dirty="0" smtClean="0">
                <a:solidFill>
                  <a:schemeClr val="bg1"/>
                </a:solidFill>
                <a:latin typeface="Papyrus" pitchFamily="66" charset="0"/>
              </a:rPr>
              <a:t> &amp; </a:t>
            </a:r>
            <a:r>
              <a:rPr lang="fr-CA" dirty="0" err="1" smtClean="0">
                <a:solidFill>
                  <a:schemeClr val="bg1"/>
                </a:solidFill>
                <a:latin typeface="Papyrus" pitchFamily="66" charset="0"/>
              </a:rPr>
              <a:t>Elisha</a:t>
            </a:r>
            <a:endParaRPr lang="fr-CA" dirty="0" smtClean="0">
              <a:solidFill>
                <a:schemeClr val="bg1"/>
              </a:solidFill>
              <a:latin typeface="Papyrus"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686800" cy="452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96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a:t>(21)  So that I come again to my father's house in peace; then shall the LORD be my God:  (22)  And this stone, which I have set </a:t>
            </a:r>
            <a:r>
              <a:rPr lang="en-US" i="1" dirty="0"/>
              <a:t>for</a:t>
            </a:r>
            <a:r>
              <a:rPr lang="en-US" dirty="0"/>
              <a:t> a pillar, shall be God's house: and of all that thou shalt give me I will surely give the tenth unto thee.</a:t>
            </a:r>
          </a:p>
          <a:p>
            <a:pPr marL="0" indent="0" algn="just">
              <a:buNone/>
            </a:pPr>
            <a:endParaRPr lang="en-US" dirty="0"/>
          </a:p>
        </p:txBody>
      </p:sp>
    </p:spTree>
    <p:extLst>
      <p:ext uri="{BB962C8B-B14F-4D97-AF65-F5344CB8AC3E}">
        <p14:creationId xmlns:p14="http://schemas.microsoft.com/office/powerpoint/2010/main" val="8266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Bethel</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a:t>(21)  So that I come again to my father's house in peace; then shall the LORD be my God:  (22)  And this stone, which I have set </a:t>
            </a:r>
            <a:r>
              <a:rPr lang="en-US" i="1" dirty="0"/>
              <a:t>for</a:t>
            </a:r>
            <a:r>
              <a:rPr lang="en-US" dirty="0"/>
              <a:t> a pillar, shall be God's house: and of all that thou shalt give me I will surely give the tenth unto thee.</a:t>
            </a:r>
          </a:p>
          <a:p>
            <a:pPr marL="0" indent="0" algn="just">
              <a:buNone/>
            </a:pPr>
            <a:endParaRPr lang="en-US" dirty="0"/>
          </a:p>
        </p:txBody>
      </p:sp>
    </p:spTree>
    <p:extLst>
      <p:ext uri="{BB962C8B-B14F-4D97-AF65-F5344CB8AC3E}">
        <p14:creationId xmlns:p14="http://schemas.microsoft.com/office/powerpoint/2010/main" val="39170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err="1" smtClean="0">
                <a:solidFill>
                  <a:schemeClr val="bg1"/>
                </a:solidFill>
                <a:latin typeface="Papyrus" pitchFamily="66" charset="0"/>
              </a:rPr>
              <a:t>Jericho</a:t>
            </a:r>
            <a:endParaRPr lang="fr-CA" dirty="0" smtClean="0">
              <a:solidFill>
                <a:schemeClr val="bg1"/>
              </a:solidFill>
              <a:latin typeface="Papyrus" pitchFamily="66" charset="0"/>
            </a:endParaRP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It is related to Judgment.</a:t>
            </a:r>
          </a:p>
          <a:p>
            <a:pPr marL="0" indent="0" algn="just">
              <a:buNone/>
            </a:pPr>
            <a:r>
              <a:rPr lang="en-US" dirty="0" smtClean="0"/>
              <a:t>Joshua Chapter 6. </a:t>
            </a:r>
          </a:p>
          <a:p>
            <a:pPr algn="just"/>
            <a:r>
              <a:rPr lang="en-US" dirty="0"/>
              <a:t>Son 6:10  Who </a:t>
            </a:r>
            <a:r>
              <a:rPr lang="en-US" i="1" dirty="0"/>
              <a:t>is</a:t>
            </a:r>
            <a:r>
              <a:rPr lang="en-US" dirty="0"/>
              <a:t> she </a:t>
            </a:r>
            <a:r>
              <a:rPr lang="en-US" i="1" dirty="0"/>
              <a:t>that</a:t>
            </a:r>
            <a:r>
              <a:rPr lang="en-US" dirty="0"/>
              <a:t> </a:t>
            </a:r>
            <a:r>
              <a:rPr lang="en-US" dirty="0" err="1"/>
              <a:t>looketh</a:t>
            </a:r>
            <a:r>
              <a:rPr lang="en-US" dirty="0"/>
              <a:t> forth as the morning, fair as the moon, clear as the sun, </a:t>
            </a:r>
            <a:r>
              <a:rPr lang="en-US" i="1" dirty="0"/>
              <a:t>and</a:t>
            </a:r>
            <a:r>
              <a:rPr lang="en-US" dirty="0"/>
              <a:t> terrible as </a:t>
            </a:r>
            <a:r>
              <a:rPr lang="en-US" i="1" dirty="0"/>
              <a:t>an army</a:t>
            </a:r>
            <a:r>
              <a:rPr lang="en-US" dirty="0"/>
              <a:t> with banners?</a:t>
            </a:r>
          </a:p>
          <a:p>
            <a:pPr algn="just"/>
            <a:endParaRPr lang="en-US" dirty="0"/>
          </a:p>
          <a:p>
            <a:pPr marL="0" indent="0" algn="just">
              <a:buNone/>
            </a:pPr>
            <a:endParaRPr lang="en-US" dirty="0"/>
          </a:p>
        </p:txBody>
      </p:sp>
    </p:spTree>
    <p:extLst>
      <p:ext uri="{BB962C8B-B14F-4D97-AF65-F5344CB8AC3E}">
        <p14:creationId xmlns:p14="http://schemas.microsoft.com/office/powerpoint/2010/main" val="7635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a:t> Clad in the armor of Christ's righteousness, the church is to enter upon her final conflict. "Fair as the moon, clear as the sun, and terrible as an army with banners" (Song of Solomon 6:10), she is to go forth into all the world, conquering and to conquer.  {PK 725.1}  </a:t>
            </a:r>
          </a:p>
          <a:p>
            <a:pPr marL="0" indent="0" algn="just">
              <a:buNone/>
            </a:pPr>
            <a:r>
              <a:rPr lang="en-US" dirty="0"/>
              <a:t>     The darkest hour of the church's struggle with the powers of evil is that which immediately precedes the day of her final deliverance. </a:t>
            </a:r>
          </a:p>
        </p:txBody>
      </p:sp>
    </p:spTree>
    <p:extLst>
      <p:ext uri="{BB962C8B-B14F-4D97-AF65-F5344CB8AC3E}">
        <p14:creationId xmlns:p14="http://schemas.microsoft.com/office/powerpoint/2010/main" val="2587173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But </a:t>
            </a:r>
            <a:r>
              <a:rPr lang="en-US" dirty="0"/>
              <a:t>none who trust in God need fear; for "when the blast of the terrible ones is as a storm against the wall," God will be to His church "a refuge from the storm." Isaiah 25:4.  {PK 725.2}  </a:t>
            </a:r>
          </a:p>
          <a:p>
            <a:pPr marL="0" indent="0" algn="just">
              <a:buNone/>
            </a:pPr>
            <a:r>
              <a:rPr lang="en-US" dirty="0"/>
              <a:t>     In that day only the righteous are promised deliverance. "The sinners in Zion are afraid; fearfulness hath surprised the hypocrites. Who among us shall dwell with the devouring fire? who among us shall dwell with everlasting burnings? </a:t>
            </a:r>
          </a:p>
        </p:txBody>
      </p:sp>
    </p:spTree>
    <p:extLst>
      <p:ext uri="{BB962C8B-B14F-4D97-AF65-F5344CB8AC3E}">
        <p14:creationId xmlns:p14="http://schemas.microsoft.com/office/powerpoint/2010/main" val="341529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He </a:t>
            </a:r>
            <a:r>
              <a:rPr lang="en-US" dirty="0"/>
              <a:t>that </a:t>
            </a:r>
            <a:r>
              <a:rPr lang="en-US" dirty="0" err="1"/>
              <a:t>walketh</a:t>
            </a:r>
            <a:r>
              <a:rPr lang="en-US" dirty="0"/>
              <a:t> righteously, and </a:t>
            </a:r>
            <a:r>
              <a:rPr lang="en-US" dirty="0" err="1"/>
              <a:t>speaketh</a:t>
            </a:r>
            <a:r>
              <a:rPr lang="en-US" dirty="0"/>
              <a:t> uprightly; he that </a:t>
            </a:r>
            <a:r>
              <a:rPr lang="en-US" dirty="0" err="1"/>
              <a:t>despiseth</a:t>
            </a:r>
            <a:r>
              <a:rPr lang="en-US" dirty="0"/>
              <a:t> the gain of oppressions, that </a:t>
            </a:r>
            <a:r>
              <a:rPr lang="en-US" dirty="0" err="1"/>
              <a:t>shaketh</a:t>
            </a:r>
            <a:r>
              <a:rPr lang="en-US" dirty="0"/>
              <a:t> his hands from holding of bribes, that </a:t>
            </a:r>
            <a:r>
              <a:rPr lang="en-US" dirty="0" err="1"/>
              <a:t>stoppeth</a:t>
            </a:r>
            <a:r>
              <a:rPr lang="en-US" dirty="0"/>
              <a:t> his ears from hearing of blood, and </a:t>
            </a:r>
            <a:r>
              <a:rPr lang="en-US" dirty="0" err="1"/>
              <a:t>shutteth</a:t>
            </a:r>
            <a:r>
              <a:rPr lang="en-US" dirty="0"/>
              <a:t> his eyes from seeing evil; he shall dwell on high: his place of defense shall be the munitions of rocks: bread shall be given him; his waters shall be sure." Isaiah 33:14-16.  {PK 725.3}  </a:t>
            </a:r>
          </a:p>
          <a:p>
            <a:pPr marL="0" indent="0" algn="just">
              <a:buNone/>
            </a:pPr>
            <a:r>
              <a:rPr lang="en-US" dirty="0"/>
              <a:t>     </a:t>
            </a:r>
          </a:p>
        </p:txBody>
      </p:sp>
    </p:spTree>
    <p:extLst>
      <p:ext uri="{BB962C8B-B14F-4D97-AF65-F5344CB8AC3E}">
        <p14:creationId xmlns:p14="http://schemas.microsoft.com/office/powerpoint/2010/main" val="1697344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dirty="0" smtClean="0"/>
              <a:t>The </a:t>
            </a:r>
            <a:r>
              <a:rPr lang="en-US" dirty="0"/>
              <a:t>word of the Lord to His faithful ones is: "Come, My people, enter thou into thy chambers, and shut thy </a:t>
            </a:r>
            <a:r>
              <a:rPr lang="en-US" dirty="0" smtClean="0"/>
              <a:t>doors </a:t>
            </a:r>
            <a:r>
              <a:rPr lang="en-US" dirty="0"/>
              <a:t>about thee: hide thyself as it were for a little moment, until the indignation be </a:t>
            </a:r>
            <a:r>
              <a:rPr lang="en-US" dirty="0" err="1"/>
              <a:t>overpast</a:t>
            </a:r>
            <a:r>
              <a:rPr lang="en-US" dirty="0"/>
              <a:t>. For, behold, the Lord cometh out of His place to punish the inhabitants of the earth for their iniquity." Isaiah 26:20, 21.  {PK 725.4} </a:t>
            </a:r>
          </a:p>
          <a:p>
            <a:pPr marL="0" indent="0" algn="just">
              <a:buNone/>
            </a:pPr>
            <a:endParaRPr lang="en-US" dirty="0"/>
          </a:p>
        </p:txBody>
      </p:sp>
    </p:spTree>
    <p:extLst>
      <p:ext uri="{BB962C8B-B14F-4D97-AF65-F5344CB8AC3E}">
        <p14:creationId xmlns:p14="http://schemas.microsoft.com/office/powerpoint/2010/main" val="2868512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Jordan</a:t>
            </a:r>
          </a:p>
        </p:txBody>
      </p:sp>
      <p:sp>
        <p:nvSpPr>
          <p:cNvPr id="5123" name="Espace réservé du contenu 2"/>
          <p:cNvSpPr>
            <a:spLocks noGrp="1"/>
          </p:cNvSpPr>
          <p:nvPr>
            <p:ph idx="1"/>
          </p:nvPr>
        </p:nvSpPr>
        <p:spPr>
          <a:xfrm>
            <a:off x="228600" y="1928813"/>
            <a:ext cx="8686800" cy="4525962"/>
          </a:xfrm>
        </p:spPr>
        <p:txBody>
          <a:bodyPr/>
          <a:lstStyle/>
          <a:p>
            <a:pPr marL="0" indent="0">
              <a:buNone/>
            </a:pPr>
            <a:r>
              <a:rPr lang="en-US" dirty="0" smtClean="0"/>
              <a:t>Crossing the river Jordan is equated into going to the promised land.</a:t>
            </a:r>
          </a:p>
          <a:p>
            <a:pPr marL="0" indent="0">
              <a:buNone/>
            </a:pPr>
            <a:r>
              <a:rPr lang="en-US" dirty="0"/>
              <a:t>Deu_3:25  I pray thee, let me go over, and see the good land that </a:t>
            </a:r>
            <a:r>
              <a:rPr lang="en-US" i="1" dirty="0"/>
              <a:t>is</a:t>
            </a:r>
            <a:r>
              <a:rPr lang="en-US" dirty="0"/>
              <a:t> beyond Jordan, that goodly mountain, and Lebanon</a:t>
            </a:r>
            <a:r>
              <a:rPr lang="en-US" dirty="0" smtClean="0"/>
              <a:t> </a:t>
            </a:r>
            <a:endParaRPr lang="en-US" dirty="0"/>
          </a:p>
        </p:txBody>
      </p:sp>
    </p:spTree>
    <p:extLst>
      <p:ext uri="{BB962C8B-B14F-4D97-AF65-F5344CB8AC3E}">
        <p14:creationId xmlns:p14="http://schemas.microsoft.com/office/powerpoint/2010/main" val="4959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Jordan</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sz="2800" dirty="0" smtClean="0"/>
              <a:t>It is where deliverance takes place.</a:t>
            </a:r>
          </a:p>
          <a:p>
            <a:pPr marL="0" indent="0" algn="just">
              <a:buNone/>
            </a:pPr>
            <a:r>
              <a:rPr lang="en-US" sz="2800" dirty="0"/>
              <a:t>Gen 32:10-12  I am not worthy of the least of all the mercies, and of all the truth, which thou hast </a:t>
            </a:r>
            <a:r>
              <a:rPr lang="en-US" sz="2800" dirty="0" err="1"/>
              <a:t>shewed</a:t>
            </a:r>
            <a:r>
              <a:rPr lang="en-US" sz="2800" dirty="0"/>
              <a:t> unto thy servant; for with my staff I passed over this Jordan; and now I am become two bands.  (11)  Deliver me, I pray thee, from the hand of my brother, from the hand of Esau: for I fear him, lest he will come and smite me, </a:t>
            </a:r>
            <a:r>
              <a:rPr lang="en-US" sz="2800" i="1" dirty="0"/>
              <a:t>and</a:t>
            </a:r>
            <a:r>
              <a:rPr lang="en-US" sz="2800" dirty="0"/>
              <a:t> the mother with the children.  (12)  And thou </a:t>
            </a:r>
            <a:r>
              <a:rPr lang="en-US" sz="2800" dirty="0" err="1"/>
              <a:t>saidst</a:t>
            </a:r>
            <a:r>
              <a:rPr lang="en-US" sz="2800" dirty="0"/>
              <a:t>, I will surely do thee good, and make thy seed as the sand of the sea, which cannot be numbered for multitude.</a:t>
            </a:r>
          </a:p>
          <a:p>
            <a:pPr algn="just"/>
            <a:endParaRPr lang="en-US" dirty="0"/>
          </a:p>
        </p:txBody>
      </p:sp>
    </p:spTree>
    <p:extLst>
      <p:ext uri="{BB962C8B-B14F-4D97-AF65-F5344CB8AC3E}">
        <p14:creationId xmlns:p14="http://schemas.microsoft.com/office/powerpoint/2010/main" val="18268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err="1" smtClean="0">
                <a:solidFill>
                  <a:schemeClr val="bg1"/>
                </a:solidFill>
                <a:latin typeface="Papyrus" pitchFamily="66" charset="0"/>
              </a:rPr>
              <a:t>Parting</a:t>
            </a:r>
            <a:r>
              <a:rPr lang="fr-CA" dirty="0">
                <a:solidFill>
                  <a:schemeClr val="bg1"/>
                </a:solidFill>
                <a:latin typeface="Papyrus" pitchFamily="66" charset="0"/>
              </a:rPr>
              <a:t> </a:t>
            </a:r>
            <a:r>
              <a:rPr lang="fr-CA" dirty="0" smtClean="0">
                <a:solidFill>
                  <a:schemeClr val="bg1"/>
                </a:solidFill>
                <a:latin typeface="Papyrus" pitchFamily="66" charset="0"/>
              </a:rPr>
              <a:t>of the Waters</a:t>
            </a:r>
          </a:p>
        </p:txBody>
      </p:sp>
      <p:sp>
        <p:nvSpPr>
          <p:cNvPr id="5123" name="Espace réservé du contenu 2"/>
          <p:cNvSpPr>
            <a:spLocks noGrp="1"/>
          </p:cNvSpPr>
          <p:nvPr>
            <p:ph idx="1"/>
          </p:nvPr>
        </p:nvSpPr>
        <p:spPr>
          <a:xfrm>
            <a:off x="228600" y="1928813"/>
            <a:ext cx="8686800" cy="4525962"/>
          </a:xfrm>
        </p:spPr>
        <p:txBody>
          <a:bodyPr/>
          <a:lstStyle/>
          <a:p>
            <a:pPr marL="0" indent="0">
              <a:buNone/>
            </a:pPr>
            <a:endParaRPr lang="en-US" dirty="0"/>
          </a:p>
        </p:txBody>
      </p:sp>
      <p:pic>
        <p:nvPicPr>
          <p:cNvPr id="5" name="Picture 4" descr="C:\Users\Randy\AppData\Local\Temp\SNAGHTML2446a4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8" y="1981200"/>
            <a:ext cx="8077200" cy="49543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961677" y="4509968"/>
            <a:ext cx="191219" cy="199856"/>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24098" y="4366653"/>
            <a:ext cx="191219" cy="181687"/>
          </a:xfrm>
          <a:prstGeom prst="ellipse">
            <a:avLst/>
          </a:prstGeom>
          <a:solidFill>
            <a:srgbClr val="FFC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91542" y="4991361"/>
            <a:ext cx="191219" cy="181687"/>
          </a:xfrm>
          <a:prstGeom prst="ellipse">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9" name="Straight Arrow Connector 8"/>
          <p:cNvCxnSpPr/>
          <p:nvPr/>
        </p:nvCxnSpPr>
        <p:spPr>
          <a:xfrm>
            <a:off x="3771898" y="5082204"/>
            <a:ext cx="1066800" cy="0"/>
          </a:xfrm>
          <a:prstGeom prst="straightConnector1">
            <a:avLst/>
          </a:prstGeom>
          <a:ln w="38100">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705098" y="4438698"/>
            <a:ext cx="1256579" cy="71270"/>
          </a:xfrm>
          <a:prstGeom prst="straightConnector1">
            <a:avLst/>
          </a:prstGeom>
          <a:ln w="38100">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28898" y="4609896"/>
            <a:ext cx="762000" cy="381465"/>
          </a:xfrm>
          <a:prstGeom prst="straightConnector1">
            <a:avLst/>
          </a:prstGeom>
          <a:ln w="38100">
            <a:solidFill>
              <a:srgbClr val="7030A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2" descr="C:\Users\Randy\AppData\Local\Microsoft\Windows\Temporary Internet Files\Content.IE5\2Y0SF7UX\MC90035364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62498" y="3993910"/>
            <a:ext cx="2056228" cy="1613436"/>
          </a:xfrm>
          <a:prstGeom prst="ellipse">
            <a:avLst/>
          </a:prstGeom>
          <a:ln>
            <a:noFill/>
          </a:ln>
          <a:effectLst>
            <a:glow rad="25400">
              <a:schemeClr val="accent1">
                <a:alpha val="0"/>
              </a:schemeClr>
            </a:glow>
            <a:outerShdw blurRad="50800" dist="50800" dir="5400000" algn="ctr" rotWithShape="0">
              <a:srgbClr val="000000"/>
            </a:outerShdw>
            <a:reflection stA="26000" endPos="65000" dist="127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6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nodePh="1">
                                  <p:stCondLst>
                                    <p:cond delay="0"/>
                                  </p:stCondLst>
                                  <p:endCondLst>
                                    <p:cond evt="begin" delay="0">
                                      <p:tn val="5"/>
                                    </p:cond>
                                  </p:end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Effect transition="in" filter="fade">
                                      <p:cBhvr>
                                        <p:cTn id="43" dur="1000"/>
                                        <p:tgtEl>
                                          <p:spTgt spid="12"/>
                                        </p:tgtEl>
                                      </p:cBhvr>
                                    </p:animEffect>
                                  </p:childTnLst>
                                </p:cTn>
                              </p:par>
                            </p:childTnLst>
                          </p:cTn>
                        </p:par>
                        <p:par>
                          <p:cTn id="44" fill="hold">
                            <p:stCondLst>
                              <p:cond delay="1000"/>
                            </p:stCondLst>
                            <p:childTnLst>
                              <p:par>
                                <p:cTn id="45" presetID="56" presetClass="path" presetSubtype="0" accel="50000" decel="50000" fill="hold" nodeType="afterEffect">
                                  <p:stCondLst>
                                    <p:cond delay="0"/>
                                  </p:stCondLst>
                                  <p:childTnLst>
                                    <p:animMotion origin="layout" path="M 2.77778E-7 -2.59259E-6 L 0.53767 -0.56551 " pathEditMode="relative" rAng="0" ptsTypes="AA">
                                      <p:cBhvr>
                                        <p:cTn id="46" dur="3000" fill="hold"/>
                                        <p:tgtEl>
                                          <p:spTgt spid="12"/>
                                        </p:tgtEl>
                                        <p:attrNameLst>
                                          <p:attrName>ppt_x</p:attrName>
                                          <p:attrName>ppt_y</p:attrName>
                                        </p:attrNameLst>
                                      </p:cBhvr>
                                      <p:rCtr x="26875" y="-28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smtClean="0">
                <a:solidFill>
                  <a:schemeClr val="bg1"/>
                </a:solidFill>
                <a:latin typeface="Papyrus" pitchFamily="66" charset="0"/>
              </a:rPr>
              <a:t>2</a:t>
            </a:r>
            <a:r>
              <a:rPr lang="fr-CA" baseline="30000" dirty="0" smtClean="0">
                <a:solidFill>
                  <a:schemeClr val="bg1"/>
                </a:solidFill>
                <a:latin typeface="Papyrus" pitchFamily="66" charset="0"/>
              </a:rPr>
              <a:t>nd</a:t>
            </a:r>
            <a:r>
              <a:rPr lang="fr-CA" dirty="0" smtClean="0">
                <a:solidFill>
                  <a:schemeClr val="bg1"/>
                </a:solidFill>
                <a:latin typeface="Papyrus" pitchFamily="66" charset="0"/>
              </a:rPr>
              <a:t> Kings 2</a:t>
            </a:r>
          </a:p>
        </p:txBody>
      </p:sp>
      <p:sp>
        <p:nvSpPr>
          <p:cNvPr id="5123" name="Espace réservé du contenu 2"/>
          <p:cNvSpPr>
            <a:spLocks noGrp="1"/>
          </p:cNvSpPr>
          <p:nvPr>
            <p:ph idx="1"/>
          </p:nvPr>
        </p:nvSpPr>
        <p:spPr>
          <a:xfrm>
            <a:off x="228600" y="1928813"/>
            <a:ext cx="8839200" cy="4525962"/>
          </a:xfrm>
          <a:ln>
            <a:noFill/>
          </a:ln>
        </p:spPr>
        <p:txBody>
          <a:bodyPr/>
          <a:lstStyle/>
          <a:p>
            <a:r>
              <a:rPr lang="en-US" dirty="0"/>
              <a:t>2Ki 2:1-7  And it came to pass, when the LORD would take up Elijah into heaven by a whirlwind, that Elijah went with Elisha from </a:t>
            </a:r>
            <a:r>
              <a:rPr lang="en-US" b="1" i="1" dirty="0" err="1">
                <a:solidFill>
                  <a:schemeClr val="tx2">
                    <a:lumMod val="60000"/>
                    <a:lumOff val="40000"/>
                  </a:schemeClr>
                </a:solidFill>
              </a:rPr>
              <a:t>Gilgal</a:t>
            </a:r>
            <a:r>
              <a:rPr lang="en-US" dirty="0">
                <a:solidFill>
                  <a:schemeClr val="tx2">
                    <a:lumMod val="60000"/>
                    <a:lumOff val="40000"/>
                  </a:schemeClr>
                </a:solidFill>
              </a:rPr>
              <a:t>.</a:t>
            </a:r>
            <a:r>
              <a:rPr lang="en-US" dirty="0"/>
              <a:t>  (2)  And Elijah said unto Elisha, Tarry here, I pray thee; for the LORD hath sent me to </a:t>
            </a:r>
            <a:r>
              <a:rPr lang="en-US" b="1" i="1" dirty="0">
                <a:solidFill>
                  <a:schemeClr val="tx2">
                    <a:lumMod val="60000"/>
                    <a:lumOff val="40000"/>
                  </a:schemeClr>
                </a:solidFill>
              </a:rPr>
              <a:t>Bethel</a:t>
            </a:r>
            <a:r>
              <a:rPr lang="en-US" dirty="0"/>
              <a:t>. And Elisha said </a:t>
            </a:r>
            <a:r>
              <a:rPr lang="en-US" i="1" dirty="0"/>
              <a:t>unto him, As</a:t>
            </a:r>
            <a:r>
              <a:rPr lang="en-US" dirty="0"/>
              <a:t> the LORD </a:t>
            </a:r>
            <a:r>
              <a:rPr lang="en-US" dirty="0" err="1"/>
              <a:t>liveth</a:t>
            </a:r>
            <a:r>
              <a:rPr lang="en-US" dirty="0"/>
              <a:t>, and </a:t>
            </a:r>
            <a:r>
              <a:rPr lang="en-US" i="1" dirty="0"/>
              <a:t>as</a:t>
            </a:r>
            <a:r>
              <a:rPr lang="en-US" dirty="0"/>
              <a:t> thy soul </a:t>
            </a:r>
            <a:r>
              <a:rPr lang="en-US" dirty="0" err="1"/>
              <a:t>liveth</a:t>
            </a:r>
            <a:r>
              <a:rPr lang="en-US" dirty="0"/>
              <a:t>, I will not leave thee. So they went down to Bethel.  </a:t>
            </a:r>
            <a:endParaRPr lang="fr-CA" dirty="0" smtClean="0"/>
          </a:p>
        </p:txBody>
      </p:sp>
    </p:spTree>
    <p:extLst>
      <p:ext uri="{BB962C8B-B14F-4D97-AF65-F5344CB8AC3E}">
        <p14:creationId xmlns:p14="http://schemas.microsoft.com/office/powerpoint/2010/main" val="3663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err="1" smtClean="0">
                <a:solidFill>
                  <a:schemeClr val="bg1"/>
                </a:solidFill>
                <a:latin typeface="Papyrus" pitchFamily="66" charset="0"/>
              </a:rPr>
              <a:t>Parting</a:t>
            </a:r>
            <a:r>
              <a:rPr lang="fr-CA" dirty="0" smtClean="0">
                <a:solidFill>
                  <a:schemeClr val="bg1"/>
                </a:solidFill>
                <a:latin typeface="Papyrus" pitchFamily="66" charset="0"/>
              </a:rPr>
              <a:t> the Waters</a:t>
            </a:r>
          </a:p>
        </p:txBody>
      </p:sp>
      <p:sp>
        <p:nvSpPr>
          <p:cNvPr id="5123" name="Espace réservé du contenu 2"/>
          <p:cNvSpPr>
            <a:spLocks noGrp="1"/>
          </p:cNvSpPr>
          <p:nvPr>
            <p:ph idx="1"/>
          </p:nvPr>
        </p:nvSpPr>
        <p:spPr>
          <a:xfrm>
            <a:off x="228600" y="1928813"/>
            <a:ext cx="8686800" cy="4525962"/>
          </a:xfrm>
        </p:spPr>
        <p:txBody>
          <a:bodyPr/>
          <a:lstStyle/>
          <a:p>
            <a:pPr marL="0" indent="0">
              <a:buNone/>
            </a:pPr>
            <a:r>
              <a:rPr lang="en-US" b="1" dirty="0"/>
              <a:t>1. GOD </a:t>
            </a:r>
            <a:r>
              <a:rPr lang="en-US" b="1" dirty="0" smtClean="0"/>
              <a:t> Genesis </a:t>
            </a:r>
            <a:r>
              <a:rPr lang="en-US" b="1" dirty="0"/>
              <a:t>1:6-7</a:t>
            </a:r>
            <a:endParaRPr lang="en-US" dirty="0"/>
          </a:p>
          <a:p>
            <a:pPr marL="0" indent="0">
              <a:buNone/>
            </a:pPr>
            <a:r>
              <a:rPr lang="en-US" b="1" dirty="0" smtClean="0"/>
              <a:t>2</a:t>
            </a:r>
            <a:r>
              <a:rPr lang="en-US" b="1" dirty="0"/>
              <a:t>. </a:t>
            </a:r>
            <a:r>
              <a:rPr lang="en-US" b="1" dirty="0" smtClean="0"/>
              <a:t>Moses Exodus </a:t>
            </a:r>
            <a:r>
              <a:rPr lang="en-US" b="1" dirty="0"/>
              <a:t>14:21-22</a:t>
            </a:r>
            <a:endParaRPr lang="en-US" dirty="0"/>
          </a:p>
          <a:p>
            <a:pPr marL="0" indent="0">
              <a:buNone/>
            </a:pPr>
            <a:r>
              <a:rPr lang="en-US" b="1" dirty="0" smtClean="0"/>
              <a:t>3. Joshua </a:t>
            </a:r>
            <a:r>
              <a:rPr lang="en-US" b="1" dirty="0"/>
              <a:t>3:7-17 through </a:t>
            </a:r>
            <a:r>
              <a:rPr lang="en-US" b="1" dirty="0" smtClean="0"/>
              <a:t>4:1-18</a:t>
            </a:r>
          </a:p>
          <a:p>
            <a:pPr marL="0" indent="0">
              <a:buNone/>
            </a:pPr>
            <a:r>
              <a:rPr lang="en-US" b="1" dirty="0" smtClean="0"/>
              <a:t>4</a:t>
            </a:r>
            <a:r>
              <a:rPr lang="en-US" b="1" dirty="0"/>
              <a:t>. </a:t>
            </a:r>
            <a:r>
              <a:rPr lang="en-US" b="1" dirty="0" err="1" smtClean="0"/>
              <a:t>Elijha</a:t>
            </a:r>
            <a:r>
              <a:rPr lang="en-US" b="1" dirty="0" smtClean="0"/>
              <a:t> 2 </a:t>
            </a:r>
            <a:r>
              <a:rPr lang="en-US" b="1" dirty="0"/>
              <a:t>Kings </a:t>
            </a:r>
            <a:r>
              <a:rPr lang="en-US" b="1" dirty="0" smtClean="0"/>
              <a:t>2:7-8</a:t>
            </a:r>
            <a:endParaRPr lang="en-US" dirty="0"/>
          </a:p>
          <a:p>
            <a:pPr marL="0" indent="0">
              <a:buNone/>
            </a:pPr>
            <a:r>
              <a:rPr lang="en-US" b="1" dirty="0"/>
              <a:t>5. </a:t>
            </a:r>
            <a:r>
              <a:rPr lang="en-US" b="1" dirty="0" smtClean="0"/>
              <a:t>Elisha 2 </a:t>
            </a:r>
            <a:r>
              <a:rPr lang="en-US" b="1" dirty="0"/>
              <a:t>Kings </a:t>
            </a:r>
            <a:r>
              <a:rPr lang="en-US" b="1" dirty="0" smtClean="0"/>
              <a:t>2:13-14</a:t>
            </a:r>
          </a:p>
          <a:p>
            <a:pPr marL="0" indent="0">
              <a:buNone/>
            </a:pPr>
            <a:r>
              <a:rPr lang="en-US" b="1" dirty="0" smtClean="0"/>
              <a:t>6. 144K – Part the Seas</a:t>
            </a:r>
          </a:p>
          <a:p>
            <a:pPr marL="0" indent="0">
              <a:buNone/>
            </a:pPr>
            <a:r>
              <a:rPr lang="en-US" b="1" dirty="0" smtClean="0"/>
              <a:t>7. God – Part the Heavens</a:t>
            </a:r>
            <a:endParaRPr lang="en-US" dirty="0"/>
          </a:p>
        </p:txBody>
      </p:sp>
    </p:spTree>
    <p:extLst>
      <p:ext uri="{BB962C8B-B14F-4D97-AF65-F5344CB8AC3E}">
        <p14:creationId xmlns:p14="http://schemas.microsoft.com/office/powerpoint/2010/main" val="32242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 calcmode="lin" valueType="num">
                                      <p:cBhvr>
                                        <p:cTn id="35"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 calcmode="lin" valueType="num">
                                      <p:cBhvr>
                                        <p:cTn id="42"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p:cTn id="49"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928813"/>
            <a:ext cx="8686800" cy="4525962"/>
          </a:xfrm>
        </p:spPr>
        <p:txBody>
          <a:bodyPr/>
          <a:lstStyle/>
          <a:p>
            <a:pPr marL="0" indent="0" algn="just">
              <a:buNone/>
            </a:pPr>
            <a:r>
              <a:rPr lang="en-US" b="1" dirty="0"/>
              <a:t>We all entered the cloud together, and were seven days ascending to the sea of glass, when Jesus brought the crowns, and with His own right hand placed them on our heads. He gave us harps of gold and palms of victory. Here on the sea of glass the 144,000 stood in a perfect square. Some of them had very bright crowns, others not so bright. Some crowns appeared heavy with stars, while others had but few. </a:t>
            </a:r>
            <a:endParaRPr lang="en-US" dirty="0"/>
          </a:p>
        </p:txBody>
      </p:sp>
    </p:spTree>
    <p:extLst>
      <p:ext uri="{BB962C8B-B14F-4D97-AF65-F5344CB8AC3E}">
        <p14:creationId xmlns:p14="http://schemas.microsoft.com/office/powerpoint/2010/main" val="32329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828800"/>
            <a:ext cx="8686800" cy="4525962"/>
          </a:xfrm>
        </p:spPr>
        <p:txBody>
          <a:bodyPr/>
          <a:lstStyle/>
          <a:p>
            <a:pPr marL="0" indent="0" algn="just">
              <a:buNone/>
            </a:pPr>
            <a:r>
              <a:rPr lang="en-US" b="1" dirty="0" smtClean="0"/>
              <a:t>All </a:t>
            </a:r>
            <a:r>
              <a:rPr lang="en-US" b="1" dirty="0"/>
              <a:t>were perfectly satisfied with their crowns. And they were all clothed with a glorious white mantle from their shoulders to their feet. Angels were all about us as we marched over the sea of glass to the gate of the city. Jesus raised His mighty, glorious arm, laid hold of the pearly gate, swung it back on its glittering hinges, and said to us, “You have washed your robes in My blood, stood stiffly for My truth, enter in.” We all marched in and felt that we had a perfect right in the city.—LS 66, 67.  </a:t>
            </a:r>
            <a:endParaRPr lang="en-US" dirty="0"/>
          </a:p>
        </p:txBody>
      </p:sp>
    </p:spTree>
    <p:extLst>
      <p:ext uri="{BB962C8B-B14F-4D97-AF65-F5344CB8AC3E}">
        <p14:creationId xmlns:p14="http://schemas.microsoft.com/office/powerpoint/2010/main" val="18360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smtClean="0">
                <a:solidFill>
                  <a:schemeClr val="bg1"/>
                </a:solidFill>
                <a:latin typeface="Papyrus" pitchFamily="66" charset="0"/>
              </a:rPr>
              <a:t>Links</a:t>
            </a:r>
          </a:p>
        </p:txBody>
      </p:sp>
      <p:sp>
        <p:nvSpPr>
          <p:cNvPr id="5123" name="Espace réservé du contenu 2"/>
          <p:cNvSpPr>
            <a:spLocks noGrp="1"/>
          </p:cNvSpPr>
          <p:nvPr>
            <p:ph idx="1"/>
          </p:nvPr>
        </p:nvSpPr>
        <p:spPr>
          <a:xfrm>
            <a:off x="228600" y="1928813"/>
            <a:ext cx="8686800" cy="4525962"/>
          </a:xfrm>
        </p:spPr>
        <p:txBody>
          <a:bodyPr/>
          <a:lstStyle/>
          <a:p>
            <a:pPr marL="0" indent="0">
              <a:buNone/>
            </a:pPr>
            <a:r>
              <a:rPr lang="en-US" b="1" dirty="0"/>
              <a:t>www.OurLivingFoundations.com</a:t>
            </a:r>
          </a:p>
          <a:p>
            <a:pPr marL="0" indent="0">
              <a:buNone/>
            </a:pPr>
            <a:r>
              <a:rPr lang="en-US" b="1" dirty="0"/>
              <a:t>www.pathofthejust.org</a:t>
            </a:r>
          </a:p>
          <a:p>
            <a:pPr marL="0" indent="0">
              <a:buNone/>
            </a:pPr>
            <a:r>
              <a:rPr lang="en-US" b="1" dirty="0"/>
              <a:t>www.2520yearprophecy.com</a:t>
            </a:r>
          </a:p>
          <a:p>
            <a:pPr marL="0" indent="0">
              <a:buNone/>
            </a:pPr>
            <a:r>
              <a:rPr lang="en-US" b="1" dirty="0"/>
              <a:t>www.theseventhunders.com</a:t>
            </a:r>
          </a:p>
          <a:p>
            <a:pPr marL="0" indent="0">
              <a:buNone/>
            </a:pPr>
            <a:r>
              <a:rPr lang="en-US" b="1" dirty="0"/>
              <a:t>www.adventtimes.com</a:t>
            </a:r>
          </a:p>
          <a:p>
            <a:pPr marL="0" indent="0">
              <a:buNone/>
            </a:pPr>
            <a:r>
              <a:rPr lang="en-US" b="1" dirty="0"/>
              <a:t>www.future-news.org</a:t>
            </a:r>
          </a:p>
          <a:p>
            <a:pPr marL="0" indent="0">
              <a:buNone/>
            </a:pPr>
            <a:r>
              <a:rPr lang="en-US" b="1" dirty="0"/>
              <a:t>www.the2520.com</a:t>
            </a:r>
          </a:p>
          <a:p>
            <a:pPr marL="0" indent="0">
              <a:buNone/>
            </a:pPr>
            <a:r>
              <a:rPr lang="en-US" b="1" dirty="0"/>
              <a:t>www.col-ministries.com</a:t>
            </a:r>
          </a:p>
        </p:txBody>
      </p:sp>
    </p:spTree>
    <p:extLst>
      <p:ext uri="{BB962C8B-B14F-4D97-AF65-F5344CB8AC3E}">
        <p14:creationId xmlns:p14="http://schemas.microsoft.com/office/powerpoint/2010/main" val="3668302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86000" y="274638"/>
            <a:ext cx="6400800" cy="1143000"/>
          </a:xfrm>
        </p:spPr>
        <p:txBody>
          <a:bodyPr/>
          <a:lstStyle/>
          <a:p>
            <a:pPr algn="l"/>
            <a:r>
              <a:rPr lang="fr-CA" smtClean="0"/>
              <a:t>Title</a:t>
            </a:r>
          </a:p>
        </p:txBody>
      </p:sp>
      <p:sp>
        <p:nvSpPr>
          <p:cNvPr id="3075" name="Espace réservé du contenu 2"/>
          <p:cNvSpPr>
            <a:spLocks noGrp="1"/>
          </p:cNvSpPr>
          <p:nvPr>
            <p:ph idx="1"/>
          </p:nvPr>
        </p:nvSpPr>
        <p:spPr>
          <a:xfrm>
            <a:off x="2286000" y="1600200"/>
            <a:ext cx="6400800" cy="4525963"/>
          </a:xfrm>
        </p:spPr>
        <p:txBody>
          <a:bodyPr/>
          <a:lstStyle/>
          <a:p>
            <a:endParaRPr lang="fr-CA"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smtClean="0">
                <a:solidFill>
                  <a:schemeClr val="bg1"/>
                </a:solidFill>
                <a:latin typeface="Papyrus" pitchFamily="66" charset="0"/>
              </a:rPr>
              <a:t>2</a:t>
            </a:r>
            <a:r>
              <a:rPr lang="fr-CA" baseline="30000" dirty="0" smtClean="0">
                <a:solidFill>
                  <a:schemeClr val="bg1"/>
                </a:solidFill>
                <a:latin typeface="Papyrus" pitchFamily="66" charset="0"/>
              </a:rPr>
              <a:t>nd</a:t>
            </a:r>
            <a:r>
              <a:rPr lang="fr-CA" dirty="0" smtClean="0">
                <a:solidFill>
                  <a:schemeClr val="bg1"/>
                </a:solidFill>
                <a:latin typeface="Papyrus" pitchFamily="66" charset="0"/>
              </a:rPr>
              <a:t> Kings 2</a:t>
            </a:r>
          </a:p>
        </p:txBody>
      </p:sp>
      <p:sp>
        <p:nvSpPr>
          <p:cNvPr id="5123" name="Espace réservé du contenu 2"/>
          <p:cNvSpPr>
            <a:spLocks noGrp="1"/>
          </p:cNvSpPr>
          <p:nvPr>
            <p:ph idx="1"/>
          </p:nvPr>
        </p:nvSpPr>
        <p:spPr>
          <a:xfrm>
            <a:off x="228600" y="1928813"/>
            <a:ext cx="8839200" cy="4525962"/>
          </a:xfrm>
        </p:spPr>
        <p:txBody>
          <a:bodyPr/>
          <a:lstStyle/>
          <a:p>
            <a:r>
              <a:rPr lang="en-US" dirty="0"/>
              <a:t>2Ki 2:1-7 </a:t>
            </a:r>
            <a:r>
              <a:rPr lang="en-US" dirty="0" smtClean="0"/>
              <a:t>(</a:t>
            </a:r>
            <a:r>
              <a:rPr lang="en-US" dirty="0"/>
              <a:t>3)  And the sons of the prophets that </a:t>
            </a:r>
            <a:r>
              <a:rPr lang="en-US" i="1" dirty="0"/>
              <a:t>were</a:t>
            </a:r>
            <a:r>
              <a:rPr lang="en-US" dirty="0"/>
              <a:t> at Bethel came forth to Elisha, and said unto him, </a:t>
            </a:r>
            <a:r>
              <a:rPr lang="en-US" dirty="0" err="1"/>
              <a:t>Knowest</a:t>
            </a:r>
            <a:r>
              <a:rPr lang="en-US" dirty="0"/>
              <a:t> thou that the LORD will take away thy master from thy head to day? And he said, Yea, I know </a:t>
            </a:r>
            <a:r>
              <a:rPr lang="en-US" i="1" dirty="0"/>
              <a:t>it;</a:t>
            </a:r>
            <a:r>
              <a:rPr lang="en-US" dirty="0"/>
              <a:t> hold ye your peace.  (4)  And Elijah said unto him, Elisha, tarry here, I pray thee; for the LORD hath sent me to </a:t>
            </a:r>
            <a:r>
              <a:rPr lang="en-US" b="1" i="1" dirty="0">
                <a:solidFill>
                  <a:schemeClr val="tx2">
                    <a:lumMod val="60000"/>
                    <a:lumOff val="40000"/>
                  </a:schemeClr>
                </a:solidFill>
              </a:rPr>
              <a:t>Jericho</a:t>
            </a:r>
            <a:r>
              <a:rPr lang="en-US" dirty="0"/>
              <a:t>. And he said, </a:t>
            </a:r>
            <a:r>
              <a:rPr lang="en-US" i="1" dirty="0"/>
              <a:t>As</a:t>
            </a:r>
            <a:r>
              <a:rPr lang="en-US" dirty="0"/>
              <a:t> the LORD </a:t>
            </a:r>
            <a:r>
              <a:rPr lang="en-US" dirty="0" err="1"/>
              <a:t>liveth</a:t>
            </a:r>
            <a:r>
              <a:rPr lang="en-US" dirty="0"/>
              <a:t>, and </a:t>
            </a:r>
            <a:r>
              <a:rPr lang="en-US" i="1" dirty="0"/>
              <a:t>as</a:t>
            </a:r>
            <a:r>
              <a:rPr lang="en-US" dirty="0"/>
              <a:t> thy soul </a:t>
            </a:r>
            <a:r>
              <a:rPr lang="en-US" dirty="0" err="1"/>
              <a:t>liveth</a:t>
            </a:r>
            <a:r>
              <a:rPr lang="en-US" dirty="0"/>
              <a:t>, I will not leave thee. So they came to Jericho.  </a:t>
            </a:r>
            <a:endParaRPr lang="fr-CA" dirty="0" smtClean="0"/>
          </a:p>
        </p:txBody>
      </p:sp>
    </p:spTree>
    <p:extLst>
      <p:ext uri="{BB962C8B-B14F-4D97-AF65-F5344CB8AC3E}">
        <p14:creationId xmlns:p14="http://schemas.microsoft.com/office/powerpoint/2010/main" val="22542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smtClean="0">
                <a:solidFill>
                  <a:schemeClr val="bg1"/>
                </a:solidFill>
                <a:latin typeface="Papyrus" pitchFamily="66" charset="0"/>
              </a:rPr>
              <a:t>2</a:t>
            </a:r>
            <a:r>
              <a:rPr lang="fr-CA" baseline="30000" dirty="0" smtClean="0">
                <a:solidFill>
                  <a:schemeClr val="bg1"/>
                </a:solidFill>
                <a:latin typeface="Papyrus" pitchFamily="66" charset="0"/>
              </a:rPr>
              <a:t>nd</a:t>
            </a:r>
            <a:r>
              <a:rPr lang="fr-CA" dirty="0" smtClean="0">
                <a:solidFill>
                  <a:schemeClr val="bg1"/>
                </a:solidFill>
                <a:latin typeface="Papyrus" pitchFamily="66" charset="0"/>
              </a:rPr>
              <a:t> Kings 2</a:t>
            </a:r>
          </a:p>
        </p:txBody>
      </p:sp>
      <p:sp>
        <p:nvSpPr>
          <p:cNvPr id="5123" name="Espace réservé du contenu 2"/>
          <p:cNvSpPr>
            <a:spLocks noGrp="1"/>
          </p:cNvSpPr>
          <p:nvPr>
            <p:ph idx="1"/>
          </p:nvPr>
        </p:nvSpPr>
        <p:spPr>
          <a:xfrm>
            <a:off x="304800" y="1928813"/>
            <a:ext cx="8534400" cy="4525962"/>
          </a:xfrm>
        </p:spPr>
        <p:txBody>
          <a:bodyPr/>
          <a:lstStyle/>
          <a:p>
            <a:pPr marL="0" indent="0" algn="just">
              <a:buNone/>
            </a:pPr>
            <a:r>
              <a:rPr lang="en-US" dirty="0"/>
              <a:t>2Ki 2:1-7 </a:t>
            </a:r>
            <a:r>
              <a:rPr lang="en-US" dirty="0" smtClean="0"/>
              <a:t>(</a:t>
            </a:r>
            <a:r>
              <a:rPr lang="en-US" dirty="0"/>
              <a:t>5)  And the sons of the prophets that </a:t>
            </a:r>
            <a:r>
              <a:rPr lang="en-US" i="1" dirty="0"/>
              <a:t>were</a:t>
            </a:r>
            <a:r>
              <a:rPr lang="en-US" dirty="0"/>
              <a:t> at Jericho came to Elisha, and said unto him, </a:t>
            </a:r>
            <a:r>
              <a:rPr lang="en-US" dirty="0" err="1"/>
              <a:t>Knowest</a:t>
            </a:r>
            <a:r>
              <a:rPr lang="en-US" dirty="0"/>
              <a:t> thou that the LORD will take away thy master from thy head to day? And he answered, Yea, I know </a:t>
            </a:r>
            <a:r>
              <a:rPr lang="en-US" i="1" dirty="0"/>
              <a:t>it;</a:t>
            </a:r>
            <a:r>
              <a:rPr lang="en-US" dirty="0"/>
              <a:t> hold ye your peace.  (6)  And Elijah said unto him, Tarry, I pray thee, here; for the LORD hath sent me to </a:t>
            </a:r>
            <a:r>
              <a:rPr lang="en-US" b="1" i="1" dirty="0">
                <a:solidFill>
                  <a:schemeClr val="tx2">
                    <a:lumMod val="60000"/>
                    <a:lumOff val="40000"/>
                  </a:schemeClr>
                </a:solidFill>
              </a:rPr>
              <a:t>Jordan</a:t>
            </a:r>
            <a:r>
              <a:rPr lang="en-US" dirty="0"/>
              <a:t>. And he said, </a:t>
            </a:r>
            <a:r>
              <a:rPr lang="en-US" i="1" dirty="0"/>
              <a:t>As</a:t>
            </a:r>
            <a:r>
              <a:rPr lang="en-US" dirty="0"/>
              <a:t> the LORD </a:t>
            </a:r>
            <a:r>
              <a:rPr lang="en-US" dirty="0" err="1"/>
              <a:t>liveth</a:t>
            </a:r>
            <a:r>
              <a:rPr lang="en-US" dirty="0"/>
              <a:t>, and </a:t>
            </a:r>
            <a:r>
              <a:rPr lang="en-US" i="1" dirty="0"/>
              <a:t>as</a:t>
            </a:r>
            <a:r>
              <a:rPr lang="en-US" dirty="0"/>
              <a:t> thy soul </a:t>
            </a:r>
            <a:r>
              <a:rPr lang="en-US" dirty="0" err="1"/>
              <a:t>liveth</a:t>
            </a:r>
            <a:r>
              <a:rPr lang="en-US" dirty="0"/>
              <a:t>, I will not leave thee. And they two went on.  </a:t>
            </a:r>
          </a:p>
          <a:p>
            <a:pPr marL="0" indent="0" algn="just">
              <a:buNone/>
            </a:pPr>
            <a:endParaRPr lang="fr-CA" dirty="0" smtClean="0"/>
          </a:p>
        </p:txBody>
      </p:sp>
    </p:spTree>
    <p:extLst>
      <p:ext uri="{BB962C8B-B14F-4D97-AF65-F5344CB8AC3E}">
        <p14:creationId xmlns:p14="http://schemas.microsoft.com/office/powerpoint/2010/main" val="14413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smtClean="0">
                <a:solidFill>
                  <a:schemeClr val="bg1"/>
                </a:solidFill>
                <a:latin typeface="Papyrus" pitchFamily="66" charset="0"/>
              </a:rPr>
              <a:t>2</a:t>
            </a:r>
            <a:r>
              <a:rPr lang="fr-CA" baseline="30000" dirty="0" smtClean="0">
                <a:solidFill>
                  <a:schemeClr val="bg1"/>
                </a:solidFill>
                <a:latin typeface="Papyrus" pitchFamily="66" charset="0"/>
              </a:rPr>
              <a:t>nd</a:t>
            </a:r>
            <a:r>
              <a:rPr lang="fr-CA" dirty="0" smtClean="0">
                <a:solidFill>
                  <a:schemeClr val="bg1"/>
                </a:solidFill>
                <a:latin typeface="Papyrus" pitchFamily="66" charset="0"/>
              </a:rPr>
              <a:t> Kings 2</a:t>
            </a:r>
          </a:p>
        </p:txBody>
      </p:sp>
      <p:sp>
        <p:nvSpPr>
          <p:cNvPr id="5123" name="Espace réservé du contenu 2"/>
          <p:cNvSpPr>
            <a:spLocks noGrp="1"/>
          </p:cNvSpPr>
          <p:nvPr>
            <p:ph idx="1"/>
          </p:nvPr>
        </p:nvSpPr>
        <p:spPr>
          <a:xfrm>
            <a:off x="0" y="1928813"/>
            <a:ext cx="9220200" cy="4525962"/>
          </a:xfrm>
        </p:spPr>
        <p:txBody>
          <a:bodyPr/>
          <a:lstStyle/>
          <a:p>
            <a:pPr marL="0" indent="0" algn="just">
              <a:buNone/>
            </a:pPr>
            <a:r>
              <a:rPr lang="en-US" dirty="0"/>
              <a:t>2Ki 2:1-7 </a:t>
            </a:r>
            <a:r>
              <a:rPr lang="en-US" dirty="0" smtClean="0"/>
              <a:t>(</a:t>
            </a:r>
            <a:r>
              <a:rPr lang="en-US" dirty="0"/>
              <a:t>7)  And fifty men of the sons of the prophets went, and stood to view afar off: and they two stood by Jordan.</a:t>
            </a:r>
          </a:p>
          <a:p>
            <a:pPr algn="just"/>
            <a:endParaRPr lang="en-US" dirty="0"/>
          </a:p>
          <a:p>
            <a:pPr marL="0" indent="0" algn="just">
              <a:buNone/>
            </a:pPr>
            <a:endParaRPr lang="fr-CA" dirty="0" smtClean="0"/>
          </a:p>
        </p:txBody>
      </p:sp>
    </p:spTree>
    <p:extLst>
      <p:ext uri="{BB962C8B-B14F-4D97-AF65-F5344CB8AC3E}">
        <p14:creationId xmlns:p14="http://schemas.microsoft.com/office/powerpoint/2010/main" val="28868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152400" y="1928813"/>
            <a:ext cx="8763000" cy="4525962"/>
          </a:xfrm>
        </p:spPr>
        <p:txBody>
          <a:bodyPr/>
          <a:lstStyle/>
          <a:p>
            <a:pPr marL="0" indent="0" algn="just">
              <a:buNone/>
            </a:pPr>
            <a:r>
              <a:rPr lang="en-US" dirty="0"/>
              <a:t> The schools of the prophets, established by Samuel, had fallen into decay during the years of Israel's apostasy. Elijah re-established these schools, making provision for young men to gain an education that would lead them to magnify the law and make it honorable. Three of these schools, one at </a:t>
            </a:r>
            <a:r>
              <a:rPr lang="en-US" b="1" dirty="0" err="1"/>
              <a:t>Gilgal</a:t>
            </a:r>
            <a:r>
              <a:rPr lang="en-US" dirty="0"/>
              <a:t>, one at </a:t>
            </a:r>
            <a:r>
              <a:rPr lang="en-US" b="1" dirty="0"/>
              <a:t>Bethel</a:t>
            </a:r>
            <a:r>
              <a:rPr lang="en-US" dirty="0"/>
              <a:t>, and one at </a:t>
            </a:r>
            <a:r>
              <a:rPr lang="en-US" b="1" dirty="0"/>
              <a:t>Jericho</a:t>
            </a:r>
            <a:r>
              <a:rPr lang="en-US" dirty="0"/>
              <a:t>, are mentioned </a:t>
            </a:r>
            <a:r>
              <a:rPr lang="en-US" dirty="0" smtClean="0"/>
              <a:t>in </a:t>
            </a:r>
            <a:r>
              <a:rPr lang="en-US" dirty="0"/>
              <a:t>the record. Just before Elijah was taken to heaven, he and Elisha visited these centers of training. </a:t>
            </a:r>
            <a:endParaRPr lang="fr-CA" dirty="0" smtClean="0"/>
          </a:p>
        </p:txBody>
      </p:sp>
    </p:spTree>
    <p:extLst>
      <p:ext uri="{BB962C8B-B14F-4D97-AF65-F5344CB8AC3E}">
        <p14:creationId xmlns:p14="http://schemas.microsoft.com/office/powerpoint/2010/main" val="10231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smtClean="0">
                <a:solidFill>
                  <a:schemeClr val="bg1"/>
                </a:solidFill>
                <a:latin typeface="Papyrus" pitchFamily="66" charset="0"/>
              </a:rPr>
              <a:t>EGW</a:t>
            </a:r>
          </a:p>
        </p:txBody>
      </p:sp>
      <p:sp>
        <p:nvSpPr>
          <p:cNvPr id="5123" name="Espace réservé du contenu 2"/>
          <p:cNvSpPr>
            <a:spLocks noGrp="1"/>
          </p:cNvSpPr>
          <p:nvPr>
            <p:ph idx="1"/>
          </p:nvPr>
        </p:nvSpPr>
        <p:spPr>
          <a:xfrm>
            <a:off x="228600" y="1928813"/>
            <a:ext cx="8839200" cy="4525962"/>
          </a:xfrm>
        </p:spPr>
        <p:txBody>
          <a:bodyPr/>
          <a:lstStyle/>
          <a:p>
            <a:pPr marL="0" indent="0" algn="just">
              <a:buNone/>
            </a:pPr>
            <a:r>
              <a:rPr lang="en-US" dirty="0" smtClean="0"/>
              <a:t>The </a:t>
            </a:r>
            <a:r>
              <a:rPr lang="en-US" dirty="0"/>
              <a:t>lessons that the prophet of God had given them on former visits, he now repeated. Especially did he instruct them concerning their high privilege of loyally maintaining their allegiance to the God of heaven. He also impressed upon their minds the importance of letting simplicity mark every feature of their education. Only in this way could they receive the mold of heaven and go forth to work in the ways of the Lord.  {PK 224.3} </a:t>
            </a:r>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533400" y="274638"/>
            <a:ext cx="8229600" cy="1143000"/>
          </a:xfrm>
        </p:spPr>
        <p:txBody>
          <a:bodyPr/>
          <a:lstStyle/>
          <a:p>
            <a:r>
              <a:rPr lang="fr-CA" dirty="0" err="1" smtClean="0">
                <a:solidFill>
                  <a:schemeClr val="bg1"/>
                </a:solidFill>
                <a:latin typeface="Papyrus" pitchFamily="66" charset="0"/>
              </a:rPr>
              <a:t>Meanings</a:t>
            </a:r>
            <a:endParaRPr lang="fr-CA" dirty="0" smtClean="0">
              <a:solidFill>
                <a:schemeClr val="bg1"/>
              </a:solidFill>
              <a:latin typeface="Papyrus" pitchFamily="66" charset="0"/>
            </a:endParaRPr>
          </a:p>
        </p:txBody>
      </p:sp>
      <p:sp>
        <p:nvSpPr>
          <p:cNvPr id="5123" name="Espace réservé du contenu 2"/>
          <p:cNvSpPr>
            <a:spLocks noGrp="1"/>
          </p:cNvSpPr>
          <p:nvPr>
            <p:ph idx="1"/>
          </p:nvPr>
        </p:nvSpPr>
        <p:spPr>
          <a:xfrm>
            <a:off x="228600" y="1928813"/>
            <a:ext cx="8686800" cy="4525962"/>
          </a:xfrm>
        </p:spPr>
        <p:txBody>
          <a:bodyPr/>
          <a:lstStyle/>
          <a:p>
            <a:pPr marL="0" indent="0">
              <a:buNone/>
            </a:pPr>
            <a:r>
              <a:rPr lang="en-US" dirty="0" err="1" smtClean="0"/>
              <a:t>Gilgal</a:t>
            </a:r>
            <a:r>
              <a:rPr lang="en-US" dirty="0" smtClean="0"/>
              <a:t> =  </a:t>
            </a:r>
            <a:r>
              <a:rPr lang="en-US" dirty="0"/>
              <a:t>“a wheel, rolling</a:t>
            </a:r>
            <a:r>
              <a:rPr lang="en-US" dirty="0" smtClean="0"/>
              <a:t>” “The Lord has rolled away the reproach of Egypt off of Israel. “  </a:t>
            </a:r>
            <a:r>
              <a:rPr lang="en-US" smtClean="0"/>
              <a:t>Jos 5:9</a:t>
            </a:r>
            <a:endParaRPr lang="en-US" dirty="0" smtClean="0"/>
          </a:p>
          <a:p>
            <a:pPr marL="0" indent="0">
              <a:buNone/>
            </a:pPr>
            <a:r>
              <a:rPr lang="en-US" dirty="0" smtClean="0"/>
              <a:t>Bethel = “</a:t>
            </a:r>
            <a:r>
              <a:rPr lang="en-US" dirty="0"/>
              <a:t>house of God”</a:t>
            </a:r>
            <a:endParaRPr lang="en-US" dirty="0" smtClean="0"/>
          </a:p>
          <a:p>
            <a:pPr marL="0" indent="0">
              <a:buNone/>
            </a:pPr>
            <a:r>
              <a:rPr lang="en-US" dirty="0" smtClean="0"/>
              <a:t>Jericho = </a:t>
            </a:r>
            <a:r>
              <a:rPr lang="en-US" dirty="0"/>
              <a:t>“its moon”</a:t>
            </a:r>
          </a:p>
        </p:txBody>
      </p:sp>
    </p:spTree>
    <p:extLst>
      <p:ext uri="{BB962C8B-B14F-4D97-AF65-F5344CB8AC3E}">
        <p14:creationId xmlns:p14="http://schemas.microsoft.com/office/powerpoint/2010/main" val="24780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W_LightStrea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6A562B-6A2B-4935-94BD-7F77E8570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TW_LightStreams</Template>
  <TotalTime>9831</TotalTime>
  <Words>2674</Words>
  <Application>Microsoft Office PowerPoint</Application>
  <PresentationFormat>On-screen Show (4:3)</PresentationFormat>
  <Paragraphs>98</Paragraphs>
  <Slides>34</Slides>
  <Notes>5</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TW_LightStreams</vt:lpstr>
      <vt:lpstr>Elijah &amp; Elisha</vt:lpstr>
      <vt:lpstr>Elijah &amp; Elisha</vt:lpstr>
      <vt:lpstr>2nd Kings 2</vt:lpstr>
      <vt:lpstr>2nd Kings 2</vt:lpstr>
      <vt:lpstr>2nd Kings 2</vt:lpstr>
      <vt:lpstr>2nd Kings 2</vt:lpstr>
      <vt:lpstr>EGW</vt:lpstr>
      <vt:lpstr>EGW</vt:lpstr>
      <vt:lpstr>Meanings</vt:lpstr>
      <vt:lpstr>Gilgal</vt:lpstr>
      <vt:lpstr>Gilgal</vt:lpstr>
      <vt:lpstr>Gilgal</vt:lpstr>
      <vt:lpstr>Gilgal</vt:lpstr>
      <vt:lpstr>Gilgal</vt:lpstr>
      <vt:lpstr>Bethel</vt:lpstr>
      <vt:lpstr>Bethel</vt:lpstr>
      <vt:lpstr>Bethel</vt:lpstr>
      <vt:lpstr>Bethel</vt:lpstr>
      <vt:lpstr>Bethel</vt:lpstr>
      <vt:lpstr>Bethel</vt:lpstr>
      <vt:lpstr>Bethel</vt:lpstr>
      <vt:lpstr>Jericho</vt:lpstr>
      <vt:lpstr>EGW</vt:lpstr>
      <vt:lpstr>EGW</vt:lpstr>
      <vt:lpstr>EGW</vt:lpstr>
      <vt:lpstr>EGW</vt:lpstr>
      <vt:lpstr>Jordan</vt:lpstr>
      <vt:lpstr>Jordan</vt:lpstr>
      <vt:lpstr>Parting of the Waters</vt:lpstr>
      <vt:lpstr>Parting the Waters</vt:lpstr>
      <vt:lpstr>EGW</vt:lpstr>
      <vt:lpstr>EGW</vt:lpstr>
      <vt:lpstr>Links</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Jehoshaphat</dc:title>
  <dc:creator>Randy</dc:creator>
  <cp:lastModifiedBy>Randy</cp:lastModifiedBy>
  <cp:revision>35</cp:revision>
  <dcterms:created xsi:type="dcterms:W3CDTF">2012-07-19T10:46:13Z</dcterms:created>
  <dcterms:modified xsi:type="dcterms:W3CDTF">2012-07-31T13:01:06Z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TC103807029990</vt:lpwstr>
  </property>
</Properties>
</file>