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Lst>
  <p:notesMasterIdLst>
    <p:notesMasterId r:id="rId61"/>
  </p:notesMasterIdLst>
  <p:handoutMasterIdLst>
    <p:handoutMasterId r:id="rId62"/>
  </p:handoutMasterIdLst>
  <p:sldIdLst>
    <p:sldId id="305" r:id="rId2"/>
    <p:sldId id="256" r:id="rId3"/>
    <p:sldId id="264" r:id="rId4"/>
    <p:sldId id="310" r:id="rId5"/>
    <p:sldId id="311" r:id="rId6"/>
    <p:sldId id="312" r:id="rId7"/>
    <p:sldId id="285" r:id="rId8"/>
    <p:sldId id="258" r:id="rId9"/>
    <p:sldId id="265" r:id="rId10"/>
    <p:sldId id="286" r:id="rId11"/>
    <p:sldId id="268" r:id="rId12"/>
    <p:sldId id="267" r:id="rId13"/>
    <p:sldId id="282" r:id="rId14"/>
    <p:sldId id="263" r:id="rId15"/>
    <p:sldId id="313" r:id="rId16"/>
    <p:sldId id="315" r:id="rId17"/>
    <p:sldId id="316" r:id="rId18"/>
    <p:sldId id="317" r:id="rId19"/>
    <p:sldId id="269" r:id="rId20"/>
    <p:sldId id="259" r:id="rId21"/>
    <p:sldId id="324" r:id="rId22"/>
    <p:sldId id="266" r:id="rId23"/>
    <p:sldId id="260" r:id="rId24"/>
    <p:sldId id="280" r:id="rId25"/>
    <p:sldId id="304" r:id="rId26"/>
    <p:sldId id="318" r:id="rId27"/>
    <p:sldId id="270" r:id="rId28"/>
    <p:sldId id="262" r:id="rId29"/>
    <p:sldId id="273" r:id="rId30"/>
    <p:sldId id="275" r:id="rId31"/>
    <p:sldId id="281" r:id="rId32"/>
    <p:sldId id="276" r:id="rId33"/>
    <p:sldId id="306" r:id="rId34"/>
    <p:sldId id="307" r:id="rId35"/>
    <p:sldId id="277" r:id="rId36"/>
    <p:sldId id="283" r:id="rId37"/>
    <p:sldId id="274" r:id="rId38"/>
    <p:sldId id="284" r:id="rId39"/>
    <p:sldId id="287" r:id="rId40"/>
    <p:sldId id="278" r:id="rId41"/>
    <p:sldId id="294" r:id="rId42"/>
    <p:sldId id="288" r:id="rId43"/>
    <p:sldId id="319" r:id="rId44"/>
    <p:sldId id="320" r:id="rId45"/>
    <p:sldId id="295" r:id="rId46"/>
    <p:sldId id="322" r:id="rId47"/>
    <p:sldId id="296" r:id="rId48"/>
    <p:sldId id="321" r:id="rId49"/>
    <p:sldId id="302" r:id="rId50"/>
    <p:sldId id="301" r:id="rId51"/>
    <p:sldId id="323" r:id="rId52"/>
    <p:sldId id="303" r:id="rId53"/>
    <p:sldId id="293" r:id="rId54"/>
    <p:sldId id="297" r:id="rId55"/>
    <p:sldId id="291" r:id="rId56"/>
    <p:sldId id="298" r:id="rId57"/>
    <p:sldId id="290" r:id="rId58"/>
    <p:sldId id="299" r:id="rId59"/>
    <p:sldId id="292" r:id="rId6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000000"/>
    <a:srgbClr val="2817A9"/>
    <a:srgbClr val="000066"/>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94714" autoAdjust="0"/>
  </p:normalViewPr>
  <p:slideViewPr>
    <p:cSldViewPr>
      <p:cViewPr varScale="1">
        <p:scale>
          <a:sx n="87" d="100"/>
          <a:sy n="87" d="100"/>
        </p:scale>
        <p:origin x="-14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0" d="100"/>
          <a:sy n="70" d="100"/>
        </p:scale>
        <p:origin x="-281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89C72819-A8B0-4613-8866-C1DA7B8BAF7A}" type="datetimeFigureOut">
              <a:rPr lang="en-US"/>
              <a:pPr/>
              <a:t>8/22/2012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57CC550-C1CA-4E38-9E9D-BC73C6046B10}" type="slidenum">
              <a:rPr lang="en-US"/>
              <a:pPr/>
              <a:t>‹#›</a:t>
            </a:fld>
            <a:endParaRPr lang="en-US"/>
          </a:p>
        </p:txBody>
      </p:sp>
    </p:spTree>
    <p:extLst>
      <p:ext uri="{BB962C8B-B14F-4D97-AF65-F5344CB8AC3E}">
        <p14:creationId xmlns:p14="http://schemas.microsoft.com/office/powerpoint/2010/main" val="4179596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2A466FD3-ABFB-41ED-9BF7-62F6A0A1B5BE}" type="datetimeFigureOut">
              <a:rPr lang="en-US"/>
              <a:pPr/>
              <a:t>8/22/2012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58AAA721-888D-4442-982A-78CCCE337495}" type="slidenum">
              <a:rPr lang="en-US"/>
              <a:pPr/>
              <a:t>‹#›</a:t>
            </a:fld>
            <a:endParaRPr lang="en-US"/>
          </a:p>
        </p:txBody>
      </p:sp>
    </p:spTree>
    <p:extLst>
      <p:ext uri="{BB962C8B-B14F-4D97-AF65-F5344CB8AC3E}">
        <p14:creationId xmlns:p14="http://schemas.microsoft.com/office/powerpoint/2010/main" val="20890218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984A31A-7EC6-48B0-8D56-2B84DBEBDA8A}" type="slidenum">
              <a:rPr lang="en-US">
                <a:latin typeface="Calibri" pitchFamily="34" charset="0"/>
              </a:rPr>
              <a:pPr eaLnBrk="1" hangingPunct="1"/>
              <a:t>1</a:t>
            </a:fld>
            <a:endParaRPr 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D681E69-4C19-4DA8-8CC7-E81AFA27BBB1}" type="slidenum">
              <a:rPr lang="en-US">
                <a:latin typeface="Calibri" pitchFamily="34" charset="0"/>
              </a:rPr>
              <a:pPr eaLnBrk="1" hangingPunct="1"/>
              <a:t>10</a:t>
            </a:fld>
            <a:endParaRPr 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2ECC2BA-82B7-403E-A22B-E57EBF6ABE08}" type="slidenum">
              <a:rPr lang="en-US">
                <a:latin typeface="Calibri" pitchFamily="34" charset="0"/>
              </a:rPr>
              <a:pPr eaLnBrk="1" hangingPunct="1"/>
              <a:t>11</a:t>
            </a:fld>
            <a:endParaRPr 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F0D9504-C49F-4B36-8F94-2053328D9798}" type="slidenum">
              <a:rPr lang="en-US">
                <a:latin typeface="Calibri" pitchFamily="34" charset="0"/>
              </a:rPr>
              <a:pPr eaLnBrk="1" hangingPunct="1"/>
              <a:t>12</a:t>
            </a:fld>
            <a:endParaRPr lang="en-US">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73BF970-87E8-4627-8A69-B62AF0E46B0E}" type="slidenum">
              <a:rPr lang="en-US">
                <a:latin typeface="Calibri" pitchFamily="34" charset="0"/>
              </a:rPr>
              <a:pPr eaLnBrk="1" hangingPunct="1"/>
              <a:t>13</a:t>
            </a:fld>
            <a:endParaRPr 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Note: There were 300 Preachers and there were 300 Men in Gideon’s Army. </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E568EB5-9EFB-4BA8-8B9D-CCA589988E58}" type="slidenum">
              <a:rPr lang="en-US">
                <a:latin typeface="Calibri" pitchFamily="34" charset="0"/>
              </a:rPr>
              <a:pPr eaLnBrk="1" hangingPunct="1"/>
              <a:t>14</a:t>
            </a:fld>
            <a:endParaRPr 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Note: There were 300 Preachers and there were 300 Men in Gideon’s Army. </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21F8CB-DA49-40F8-86B3-9A559D6569E5}" type="slidenum">
              <a:rPr lang="en-US">
                <a:latin typeface="Calibri" pitchFamily="34" charset="0"/>
              </a:rPr>
              <a:pPr eaLnBrk="1" hangingPunct="1"/>
              <a:t>15</a:t>
            </a:fld>
            <a:endParaRPr 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Note: There were 300 Preachers and there were 300 Men in Gideon’s Army. </a:t>
            </a: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DB8BB86-1319-444E-B595-B4344F81DDF4}" type="slidenum">
              <a:rPr lang="en-US">
                <a:latin typeface="Calibri" pitchFamily="34" charset="0"/>
              </a:rPr>
              <a:pPr eaLnBrk="1" hangingPunct="1"/>
              <a:t>16</a:t>
            </a:fld>
            <a:endParaRPr lang="en-US">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Note: There were 300 Preachers and there were 300 Men in Gideon’s Army. </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912E7CD-16E1-46D4-8390-4FBC2962F7AB}" type="slidenum">
              <a:rPr lang="en-US">
                <a:latin typeface="Calibri" pitchFamily="34" charset="0"/>
              </a:rPr>
              <a:pPr eaLnBrk="1" hangingPunct="1"/>
              <a:t>17</a:t>
            </a:fld>
            <a:endParaRPr lang="en-US">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Note: There were 300 Preachers and there were 300 Men in Gideon’s Army. </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12CEDF9-30EF-49FC-A009-9B9DBB86B748}" type="slidenum">
              <a:rPr lang="en-US">
                <a:latin typeface="Calibri" pitchFamily="34" charset="0"/>
              </a:rPr>
              <a:pPr eaLnBrk="1" hangingPunct="1"/>
              <a:t>18</a:t>
            </a:fld>
            <a:endParaRPr lang="en-US">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A087B71-63E6-449D-8C3E-58FFA897CE7F}" type="slidenum">
              <a:rPr lang="en-US">
                <a:latin typeface="Calibri" pitchFamily="34" charset="0"/>
              </a:rPr>
              <a:pPr eaLnBrk="1" hangingPunct="1"/>
              <a:t>19</a:t>
            </a:fld>
            <a:endParaRPr 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CBEB33F-E7E3-4A4D-95A6-4D44BEC7A169}" type="slidenum">
              <a:rPr lang="en-US">
                <a:latin typeface="Calibri" pitchFamily="34" charset="0"/>
              </a:rPr>
              <a:pPr eaLnBrk="1" hangingPunct="1"/>
              <a:t>2</a:t>
            </a:fld>
            <a:endParaRPr lang="en-US">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2CEF6E5-8939-456A-A760-2DE99366AB83}" type="slidenum">
              <a:rPr lang="en-US">
                <a:latin typeface="Calibri" pitchFamily="34" charset="0"/>
              </a:rPr>
              <a:pPr eaLnBrk="1" hangingPunct="1"/>
              <a:t>20</a:t>
            </a:fld>
            <a:endParaRPr lang="en-US">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773BEC8-8334-4680-9250-6E78701A075C}" type="slidenum">
              <a:rPr lang="en-US">
                <a:latin typeface="Calibri" pitchFamily="34" charset="0"/>
              </a:rPr>
              <a:pPr eaLnBrk="1" hangingPunct="1"/>
              <a:t>21</a:t>
            </a:fld>
            <a:endParaRPr lang="en-US">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1C15B67-DF5C-4A78-ADCF-736D42FEDFDD}" type="slidenum">
              <a:rPr lang="en-US">
                <a:latin typeface="Calibri" pitchFamily="34" charset="0"/>
              </a:rPr>
              <a:pPr eaLnBrk="1" hangingPunct="1"/>
              <a:t>22</a:t>
            </a:fld>
            <a:endParaRPr lang="en-US">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033D5F8-76D1-4664-9F2D-35CA5B4E613C}" type="slidenum">
              <a:rPr lang="en-US">
                <a:latin typeface="Calibri" pitchFamily="34" charset="0"/>
              </a:rPr>
              <a:pPr eaLnBrk="1" hangingPunct="1"/>
              <a:t>23</a:t>
            </a:fld>
            <a:endParaRPr lang="en-US">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418E616-D44F-4126-8680-D62611FDA625}" type="slidenum">
              <a:rPr lang="en-US">
                <a:latin typeface="Calibri" pitchFamily="34" charset="0"/>
              </a:rPr>
              <a:pPr eaLnBrk="1" hangingPunct="1"/>
              <a:t>24</a:t>
            </a:fld>
            <a:endParaRPr lang="en-US">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It was no longer a force to be reckoned with.</a:t>
            </a: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DCAC884-C888-4D10-8313-63AEAC1FB6BA}" type="slidenum">
              <a:rPr lang="en-US">
                <a:latin typeface="Calibri" pitchFamily="34" charset="0"/>
              </a:rPr>
              <a:pPr eaLnBrk="1" hangingPunct="1"/>
              <a:t>25</a:t>
            </a:fld>
            <a:endParaRPr lang="en-US">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8E6AB07-93DE-4103-B2C6-AAFADD058CD7}" type="slidenum">
              <a:rPr lang="en-US">
                <a:latin typeface="Calibri" pitchFamily="34" charset="0"/>
              </a:rPr>
              <a:pPr eaLnBrk="1" hangingPunct="1"/>
              <a:t>26</a:t>
            </a:fld>
            <a:endParaRPr lang="en-US">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ADFD17D-3F96-4410-AC1B-20B88D6F337F}" type="slidenum">
              <a:rPr lang="en-US">
                <a:latin typeface="Calibri" pitchFamily="34" charset="0"/>
              </a:rPr>
              <a:pPr eaLnBrk="1" hangingPunct="1"/>
              <a:t>27</a:t>
            </a:fld>
            <a:endParaRPr lang="en-US">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E07DD41-0263-4CA6-95BD-456902CB02F8}" type="slidenum">
              <a:rPr lang="en-US">
                <a:latin typeface="Calibri" pitchFamily="34" charset="0"/>
              </a:rPr>
              <a:pPr eaLnBrk="1" hangingPunct="1"/>
              <a:t>28</a:t>
            </a:fld>
            <a:endParaRPr lang="en-US">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118FF23-61F8-400C-9903-FEA225ECD4E1}" type="slidenum">
              <a:rPr lang="en-US">
                <a:latin typeface="Calibri" pitchFamily="34" charset="0"/>
              </a:rPr>
              <a:pPr eaLnBrk="1" hangingPunct="1"/>
              <a:t>29</a:t>
            </a:fld>
            <a:endParaRPr 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B4A5B41-FBDD-474E-956D-73961B26E0E0}" type="slidenum">
              <a:rPr lang="en-US">
                <a:latin typeface="Calibri" pitchFamily="34" charset="0"/>
              </a:rPr>
              <a:pPr eaLnBrk="1" hangingPunct="1"/>
              <a:t>3</a:t>
            </a:fld>
            <a:endParaRPr lang="en-US">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F2CE9D1-FFDB-4D0A-9F70-7F3A52683F67}" type="slidenum">
              <a:rPr lang="en-US">
                <a:latin typeface="Calibri" pitchFamily="34" charset="0"/>
              </a:rPr>
              <a:pPr eaLnBrk="1" hangingPunct="1"/>
              <a:t>30</a:t>
            </a:fld>
            <a:endParaRPr lang="en-US">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5DCF6F1-CD8F-41A4-9ACC-11D83528E5D8}" type="slidenum">
              <a:rPr lang="en-US">
                <a:latin typeface="Calibri" pitchFamily="34" charset="0"/>
              </a:rPr>
              <a:pPr eaLnBrk="1" hangingPunct="1"/>
              <a:t>31</a:t>
            </a:fld>
            <a:endParaRPr lang="en-US">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592F63D-F2B6-4814-8B86-273D1DDF25D4}" type="slidenum">
              <a:rPr lang="en-US">
                <a:latin typeface="Calibri" pitchFamily="34" charset="0"/>
              </a:rPr>
              <a:pPr eaLnBrk="1" hangingPunct="1"/>
              <a:t>32</a:t>
            </a:fld>
            <a:endParaRPr lang="en-US">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0B0BAB0-8219-4259-881C-8A561A9D2FD6}" type="slidenum">
              <a:rPr lang="en-US">
                <a:latin typeface="Calibri" pitchFamily="34" charset="0"/>
              </a:rPr>
              <a:pPr eaLnBrk="1" hangingPunct="1"/>
              <a:t>33</a:t>
            </a:fld>
            <a:endParaRPr lang="en-US">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894D778-8DBE-43F8-A12C-4F50D8E3B2A8}" type="slidenum">
              <a:rPr lang="en-US">
                <a:latin typeface="Calibri" pitchFamily="34" charset="0"/>
              </a:rPr>
              <a:pPr eaLnBrk="1" hangingPunct="1"/>
              <a:t>34</a:t>
            </a:fld>
            <a:endParaRPr lang="en-US">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024B9C0-4BD3-4754-A841-8FC44D98D7CB}" type="slidenum">
              <a:rPr lang="en-US">
                <a:latin typeface="Calibri" pitchFamily="34" charset="0"/>
              </a:rPr>
              <a:pPr eaLnBrk="1" hangingPunct="1"/>
              <a:t>35</a:t>
            </a:fld>
            <a:endParaRPr lang="en-US">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FA2CA82-4F22-4A56-A3ED-D8EBD2A45B69}" type="slidenum">
              <a:rPr lang="en-US">
                <a:latin typeface="Calibri" pitchFamily="34" charset="0"/>
              </a:rPr>
              <a:pPr eaLnBrk="1" hangingPunct="1"/>
              <a:t>36</a:t>
            </a:fld>
            <a:endParaRPr lang="en-US">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 it does not, it sustains and confirms it!</a:t>
            </a: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B1C66B9-7C9B-4881-BAF5-94F82874D05A}" type="slidenum">
              <a:rPr lang="en-US">
                <a:latin typeface="Calibri" pitchFamily="34" charset="0"/>
              </a:rPr>
              <a:pPr eaLnBrk="1" hangingPunct="1"/>
              <a:t>37</a:t>
            </a:fld>
            <a:endParaRPr lang="en-US">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97AC018-D537-488F-9765-5E897875FCC1}" type="slidenum">
              <a:rPr lang="en-US">
                <a:latin typeface="Calibri" pitchFamily="34" charset="0"/>
              </a:rPr>
              <a:pPr eaLnBrk="1" hangingPunct="1"/>
              <a:t>38</a:t>
            </a:fld>
            <a:endParaRPr lang="en-US">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C8D4885-0655-4E85-B9C3-AE03449ADF81}" type="slidenum">
              <a:rPr lang="en-US">
                <a:latin typeface="Calibri" pitchFamily="34" charset="0"/>
              </a:rPr>
              <a:pPr eaLnBrk="1" hangingPunct="1"/>
              <a:t>39</a:t>
            </a:fld>
            <a:endParaRPr 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A9C2C91-8EAD-446C-8204-3BEB52C720AD}" type="slidenum">
              <a:rPr lang="en-US">
                <a:latin typeface="Calibri" pitchFamily="34" charset="0"/>
              </a:rPr>
              <a:pPr eaLnBrk="1" hangingPunct="1"/>
              <a:t>4</a:t>
            </a:fld>
            <a:endParaRPr lang="en-US">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B8214EE-4A28-47EC-9CE2-801124D94813}" type="slidenum">
              <a:rPr lang="en-US">
                <a:latin typeface="Calibri" pitchFamily="34" charset="0"/>
              </a:rPr>
              <a:pPr eaLnBrk="1" hangingPunct="1"/>
              <a:t>40</a:t>
            </a:fld>
            <a:endParaRPr lang="en-US">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6F7847E-7DEE-4CE7-85CF-23A35FF7A1C7}" type="slidenum">
              <a:rPr lang="en-US">
                <a:latin typeface="Calibri" pitchFamily="34" charset="0"/>
              </a:rPr>
              <a:pPr eaLnBrk="1" hangingPunct="1"/>
              <a:t>41</a:t>
            </a:fld>
            <a:endParaRPr lang="en-US">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DDE3D65-5AA9-46B5-96E5-DD5E55047397}" type="slidenum">
              <a:rPr lang="en-US">
                <a:latin typeface="Calibri" pitchFamily="34" charset="0"/>
              </a:rPr>
              <a:pPr eaLnBrk="1" hangingPunct="1"/>
              <a:t>42</a:t>
            </a:fld>
            <a:endParaRPr lang="en-US">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3D2A901-84AB-4686-B735-DC8581AE03FB}" type="slidenum">
              <a:rPr lang="en-US">
                <a:latin typeface="Calibri" pitchFamily="34" charset="0"/>
              </a:rPr>
              <a:pPr eaLnBrk="1" hangingPunct="1"/>
              <a:t>43</a:t>
            </a:fld>
            <a:endParaRPr lang="en-US">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FF14564-B04E-4357-86F0-CD238F5E7312}" type="slidenum">
              <a:rPr lang="en-US">
                <a:latin typeface="Calibri" pitchFamily="34" charset="0"/>
              </a:rPr>
              <a:pPr eaLnBrk="1" hangingPunct="1"/>
              <a:t>44</a:t>
            </a:fld>
            <a:endParaRPr lang="en-US">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26D60EB-6ED2-4FBB-AFA6-FBAE584C4049}" type="slidenum">
              <a:rPr lang="en-US">
                <a:latin typeface="Calibri" pitchFamily="34" charset="0"/>
              </a:rPr>
              <a:pPr eaLnBrk="1" hangingPunct="1"/>
              <a:t>45</a:t>
            </a:fld>
            <a:endParaRPr lang="en-US">
              <a:latin typeface="Calibri"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4D9505E-2FFA-4F5D-8B00-00F99AB3E2CB}" type="slidenum">
              <a:rPr lang="en-US">
                <a:latin typeface="Calibri" pitchFamily="34" charset="0"/>
              </a:rPr>
              <a:pPr eaLnBrk="1" hangingPunct="1"/>
              <a:t>46</a:t>
            </a:fld>
            <a:endParaRPr lang="en-US">
              <a:latin typeface="Calibri"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0BAC843-4440-4DF8-81BC-0A777F0CEE32}" type="slidenum">
              <a:rPr lang="en-US">
                <a:latin typeface="Calibri" pitchFamily="34" charset="0"/>
              </a:rPr>
              <a:pPr eaLnBrk="1" hangingPunct="1"/>
              <a:t>47</a:t>
            </a:fld>
            <a:endParaRPr lang="en-US">
              <a:latin typeface="Calibri"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8CD1193-4847-4ACD-9D88-1D6AD16FAED0}" type="slidenum">
              <a:rPr lang="en-US">
                <a:latin typeface="Calibri" pitchFamily="34" charset="0"/>
              </a:rPr>
              <a:pPr eaLnBrk="1" hangingPunct="1"/>
              <a:t>48</a:t>
            </a:fld>
            <a:endParaRPr lang="en-US">
              <a:latin typeface="Calibri"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B4D4B3F-0DB9-441B-AC61-26DA271E686E}" type="slidenum">
              <a:rPr lang="en-US">
                <a:latin typeface="Calibri" pitchFamily="34" charset="0"/>
              </a:rPr>
              <a:pPr eaLnBrk="1" hangingPunct="1"/>
              <a:t>49</a:t>
            </a:fld>
            <a:endParaRPr 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240FFB0-0BEC-467F-AD64-DFB7D11F861B}" type="slidenum">
              <a:rPr lang="en-US">
                <a:latin typeface="Calibri" pitchFamily="34" charset="0"/>
              </a:rPr>
              <a:pPr eaLnBrk="1" hangingPunct="1"/>
              <a:t>5</a:t>
            </a:fld>
            <a:endParaRPr lang="en-US">
              <a:latin typeface="Calibri"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B4CA0F1-72BC-48DF-88D7-4EE2EF3D63AB}" type="slidenum">
              <a:rPr lang="en-US">
                <a:latin typeface="Calibri" pitchFamily="34" charset="0"/>
              </a:rPr>
              <a:pPr eaLnBrk="1" hangingPunct="1"/>
              <a:t>50</a:t>
            </a:fld>
            <a:endParaRPr lang="en-US">
              <a:latin typeface="Calibri"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FE7CA38-77B0-40D1-B282-417B87FE4A3F}" type="slidenum">
              <a:rPr lang="en-US">
                <a:latin typeface="Calibri" pitchFamily="34" charset="0"/>
              </a:rPr>
              <a:pPr eaLnBrk="1" hangingPunct="1"/>
              <a:t>51</a:t>
            </a:fld>
            <a:endParaRPr lang="en-US">
              <a:latin typeface="Calibri"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1A80C05-2149-473F-A218-1D1C4FE1BD90}" type="slidenum">
              <a:rPr lang="en-US">
                <a:latin typeface="Calibri" pitchFamily="34" charset="0"/>
              </a:rPr>
              <a:pPr eaLnBrk="1" hangingPunct="1"/>
              <a:t>52</a:t>
            </a:fld>
            <a:endParaRPr lang="en-US">
              <a:latin typeface="Calibri"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EA4CCA1-55EE-498C-BC3C-524DC87CAE96}" type="slidenum">
              <a:rPr lang="en-US">
                <a:latin typeface="Calibri" pitchFamily="34" charset="0"/>
              </a:rPr>
              <a:pPr eaLnBrk="1" hangingPunct="1"/>
              <a:t>53</a:t>
            </a:fld>
            <a:endParaRPr lang="en-US">
              <a:latin typeface="Calibri"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158E5B1-B1E7-4F6C-BCC8-915BF2558C0E}" type="slidenum">
              <a:rPr lang="en-US">
                <a:latin typeface="Calibri" pitchFamily="34" charset="0"/>
              </a:rPr>
              <a:pPr eaLnBrk="1" hangingPunct="1"/>
              <a:t>54</a:t>
            </a:fld>
            <a:endParaRPr lang="en-US">
              <a:latin typeface="Calibri"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7E6B762-4FBC-480D-BF40-C6795E3F271F}" type="slidenum">
              <a:rPr lang="en-US">
                <a:latin typeface="Calibri" pitchFamily="34" charset="0"/>
              </a:rPr>
              <a:pPr eaLnBrk="1" hangingPunct="1"/>
              <a:t>55</a:t>
            </a:fld>
            <a:endParaRPr lang="en-US">
              <a:latin typeface="Calibri"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0DFF347-41EE-4CDC-8220-58CF88FA6D49}" type="slidenum">
              <a:rPr lang="en-US">
                <a:latin typeface="Calibri" pitchFamily="34" charset="0"/>
              </a:rPr>
              <a:pPr eaLnBrk="1" hangingPunct="1"/>
              <a:t>56</a:t>
            </a:fld>
            <a:endParaRPr lang="en-US">
              <a:latin typeface="Calibri"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7EB8CC0-405D-4F81-82F0-21193B031F3A}" type="slidenum">
              <a:rPr lang="en-US">
                <a:latin typeface="Calibri" pitchFamily="34" charset="0"/>
              </a:rPr>
              <a:pPr eaLnBrk="1" hangingPunct="1"/>
              <a:t>57</a:t>
            </a:fld>
            <a:endParaRPr lang="en-US">
              <a:latin typeface="Calibri"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7DF4074-74B1-4432-8E54-31C97AF49C8E}" type="slidenum">
              <a:rPr lang="en-US">
                <a:latin typeface="Calibri" pitchFamily="34" charset="0"/>
              </a:rPr>
              <a:pPr eaLnBrk="1" hangingPunct="1"/>
              <a:t>58</a:t>
            </a:fld>
            <a:endParaRPr lang="en-US">
              <a:latin typeface="Calibri"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30D9859-1107-447A-8165-EBDFECB1908A}" type="slidenum">
              <a:rPr lang="en-US">
                <a:latin typeface="Calibri" pitchFamily="34" charset="0"/>
              </a:rPr>
              <a:pPr eaLnBrk="1" hangingPunct="1"/>
              <a:t>59</a:t>
            </a:fld>
            <a:endParaRPr 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D3575BD-5A73-47EA-B631-273C822A3196}" type="slidenum">
              <a:rPr lang="en-US">
                <a:latin typeface="Calibri" pitchFamily="34" charset="0"/>
              </a:rPr>
              <a:pPr eaLnBrk="1" hangingPunct="1"/>
              <a:t>6</a:t>
            </a:fld>
            <a:endParaRPr 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355661D-D298-4A27-A633-84C9C5D7ACC3}" type="slidenum">
              <a:rPr lang="en-US">
                <a:latin typeface="Calibri" pitchFamily="34" charset="0"/>
              </a:rPr>
              <a:pPr eaLnBrk="1" hangingPunct="1"/>
              <a:t>7</a:t>
            </a:fld>
            <a:endParaRPr 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95F9015-F35A-4CCD-A059-CD5454E6FE72}" type="slidenum">
              <a:rPr lang="en-US">
                <a:latin typeface="Calibri" pitchFamily="34" charset="0"/>
              </a:rPr>
              <a:pPr eaLnBrk="1" hangingPunct="1"/>
              <a:t>8</a:t>
            </a:fld>
            <a:endParaRPr 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2792BC4-5F5B-4832-B47E-5ED1B87D9CDC}" type="slidenum">
              <a:rPr lang="en-US">
                <a:latin typeface="Calibri" pitchFamily="34" charset="0"/>
              </a:rPr>
              <a:pPr eaLnBrk="1" hangingPunct="1"/>
              <a:t>9</a:t>
            </a:fld>
            <a:endParaRPr 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57364"/>
            <a:ext cx="7772400" cy="1470025"/>
          </a:xfrm>
        </p:spPr>
        <p:txBody>
          <a:bodyPr/>
          <a:lstStyle>
            <a:lvl1pPr algn="r">
              <a:defRPr>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lang="en-US" smtClean="0"/>
              <a:t>Click to edit Master title style</a:t>
            </a:r>
            <a:endParaRPr lang="en-US"/>
          </a:p>
        </p:txBody>
      </p:sp>
      <p:sp>
        <p:nvSpPr>
          <p:cNvPr id="3" name="Subtitle 2"/>
          <p:cNvSpPr>
            <a:spLocks noGrp="1"/>
          </p:cNvSpPr>
          <p:nvPr>
            <p:ph type="subTitle" idx="1"/>
          </p:nvPr>
        </p:nvSpPr>
        <p:spPr>
          <a:xfrm>
            <a:off x="2062792" y="3357562"/>
            <a:ext cx="6400800" cy="1752600"/>
          </a:xfrm>
        </p:spPr>
        <p:txBody>
          <a:bodyPr/>
          <a:lstStyle>
            <a:lvl1pPr marL="0" indent="0" algn="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D655F830-B9DB-4E8A-98F4-38F475CA71CE}" type="datetimeFigureOut">
              <a:rPr lang="en-US"/>
              <a:pPr/>
              <a:t>8/22/2012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295EB62-41BF-46D4-AF1A-9A18F55BCFE6}" type="slidenum">
              <a:rPr lang="en-US"/>
              <a:pPr/>
              <a:t>‹#›</a:t>
            </a:fld>
            <a:endParaRPr lang="en-US"/>
          </a:p>
        </p:txBody>
      </p:sp>
    </p:spTree>
    <p:extLst>
      <p:ext uri="{BB962C8B-B14F-4D97-AF65-F5344CB8AC3E}">
        <p14:creationId xmlns:p14="http://schemas.microsoft.com/office/powerpoint/2010/main" val="401516250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15"/>
          <p:cNvGrpSpPr>
            <a:grpSpLocks/>
          </p:cNvGrpSpPr>
          <p:nvPr/>
        </p:nvGrpSpPr>
        <p:grpSpPr bwMode="auto">
          <a:xfrm>
            <a:off x="2208213" y="1331913"/>
            <a:ext cx="6481762" cy="144462"/>
            <a:chOff x="2214546" y="1427612"/>
            <a:chExt cx="6482858" cy="144000"/>
          </a:xfrm>
        </p:grpSpPr>
        <p:sp>
          <p:nvSpPr>
            <p:cNvPr id="5" name="Chevron 4"/>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zh-CN" altLang="en-US">
                <a:solidFill>
                  <a:schemeClr val="tx1"/>
                </a:solidFill>
                <a:cs typeface="Arial" charset="0"/>
              </a:endParaRPr>
            </a:p>
          </p:txBody>
        </p:sp>
        <p:sp>
          <p:nvSpPr>
            <p:cNvPr id="6" name="Rectangle 5"/>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cs typeface="Arial" charset="0"/>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8291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4E98A415-C022-4730-A29F-90AF32FE8487}" type="datetimeFigureOut">
              <a:rPr lang="en-US"/>
              <a:pPr/>
              <a:t>8/22/2012</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E0780341-00B1-4FD1-AD21-16B5331ACD74}" type="slidenum">
              <a:rPr lang="en-US"/>
              <a:pPr/>
              <a:t>‹#›</a:t>
            </a:fld>
            <a:endParaRPr lang="en-US"/>
          </a:p>
        </p:txBody>
      </p:sp>
    </p:spTree>
    <p:extLst>
      <p:ext uri="{BB962C8B-B14F-4D97-AF65-F5344CB8AC3E}">
        <p14:creationId xmlns:p14="http://schemas.microsoft.com/office/powerpoint/2010/main" val="1829603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5206" y="274638"/>
            <a:ext cx="1471594" cy="6154758"/>
          </a:xfrm>
        </p:spPr>
        <p:txBody>
          <a:bodyPr vert="eaVert"/>
          <a:lstStyle>
            <a:lvl1pPr>
              <a:defRPr>
                <a:effectLst>
                  <a:outerShdw blurRad="50800" dist="50800" dir="18900000" algn="tl" rotWithShape="0">
                    <a:srgbClr val="000000">
                      <a:alpha val="43137"/>
                    </a:srgbClr>
                  </a:outerShdw>
                </a:effectLs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686568" cy="61547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58C2CB0-0567-4E56-B4B2-3F3539B70E2A}" type="datetimeFigureOut">
              <a:rPr lang="en-US"/>
              <a:pPr/>
              <a:t>8/22/2012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A300DC-3BA3-417C-B771-E0E2CD4FB8A0}" type="slidenum">
              <a:rPr lang="en-US"/>
              <a:pPr/>
              <a:t>‹#›</a:t>
            </a:fld>
            <a:endParaRPr lang="en-US"/>
          </a:p>
        </p:txBody>
      </p:sp>
    </p:spTree>
    <p:extLst>
      <p:ext uri="{BB962C8B-B14F-4D97-AF65-F5344CB8AC3E}">
        <p14:creationId xmlns:p14="http://schemas.microsoft.com/office/powerpoint/2010/main" val="1573139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5C92721A-B43C-4BDE-A8F0-017751D5C7FC}" type="slidenum">
              <a:rPr lang="en-GB"/>
              <a:pPr/>
              <a:t>‹#›</a:t>
            </a:fld>
            <a:endParaRPr lang="en-GB"/>
          </a:p>
        </p:txBody>
      </p:sp>
    </p:spTree>
    <p:extLst>
      <p:ext uri="{BB962C8B-B14F-4D97-AF65-F5344CB8AC3E}">
        <p14:creationId xmlns:p14="http://schemas.microsoft.com/office/powerpoint/2010/main" val="821716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23"/>
          <p:cNvGrpSpPr>
            <a:grpSpLocks/>
          </p:cNvGrpSpPr>
          <p:nvPr/>
        </p:nvGrpSpPr>
        <p:grpSpPr bwMode="auto">
          <a:xfrm>
            <a:off x="2208213" y="1331913"/>
            <a:ext cx="6481762" cy="144462"/>
            <a:chOff x="2214546" y="1427612"/>
            <a:chExt cx="6482858" cy="144000"/>
          </a:xfrm>
        </p:grpSpPr>
        <p:sp>
          <p:nvSpPr>
            <p:cNvPr id="5" name="Chevron 4"/>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zh-CN" altLang="en-US">
                <a:solidFill>
                  <a:schemeClr val="tx1"/>
                </a:solidFill>
                <a:cs typeface="Arial" charset="0"/>
              </a:endParaRPr>
            </a:p>
          </p:txBody>
        </p:sp>
        <p:sp>
          <p:nvSpPr>
            <p:cNvPr id="6" name="Rectangle 5"/>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cs typeface="Arial" charset="0"/>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407A8A24-303A-4320-916A-807535A2DE50}" type="datetimeFigureOut">
              <a:rPr lang="en-US"/>
              <a:pPr/>
              <a:t>8/22/2012</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67D64438-C0D3-4186-A052-EDBE890A9589}" type="slidenum">
              <a:rPr lang="en-US"/>
              <a:pPr/>
              <a:t>‹#›</a:t>
            </a:fld>
            <a:endParaRPr lang="en-US"/>
          </a:p>
        </p:txBody>
      </p:sp>
    </p:spTree>
    <p:extLst>
      <p:ext uri="{BB962C8B-B14F-4D97-AF65-F5344CB8AC3E}">
        <p14:creationId xmlns:p14="http://schemas.microsoft.com/office/powerpoint/2010/main" val="1994157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286113"/>
            <a:ext cx="7772400" cy="1362075"/>
          </a:xfrm>
        </p:spPr>
        <p:txBody>
          <a:bodyPr anchor="t"/>
          <a:lstStyle>
            <a:lvl1pPr algn="r">
              <a:defRPr sz="4000" b="0" cap="all">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1785926"/>
            <a:ext cx="7772400" cy="1500187"/>
          </a:xfrm>
        </p:spPr>
        <p:txBody>
          <a:bodyPr anchor="b"/>
          <a:lstStyle>
            <a:lvl1pPr marL="0" indent="0" algn="r">
              <a:buNone/>
              <a:defRPr sz="2000">
                <a:solidFill>
                  <a:schemeClr val="tx1">
                    <a:tint val="75000"/>
                  </a:schemeClr>
                </a:solidFill>
              </a:defRPr>
            </a:lvl1pPr>
            <a:lvl2pPr marL="457200" indent="0" algn="r">
              <a:buNone/>
              <a:defRPr sz="1800">
                <a:solidFill>
                  <a:schemeClr val="tx1">
                    <a:tint val="75000"/>
                  </a:schemeClr>
                </a:solidFill>
              </a:defRPr>
            </a:lvl2pPr>
            <a:lvl3pPr marL="914400" indent="0" algn="r">
              <a:buNone/>
              <a:defRPr sz="1600">
                <a:solidFill>
                  <a:schemeClr val="tx1">
                    <a:tint val="75000"/>
                  </a:schemeClr>
                </a:solidFill>
              </a:defRPr>
            </a:lvl3pPr>
            <a:lvl4pPr marL="1371600" indent="0" algn="r">
              <a:buNone/>
              <a:defRPr sz="1400">
                <a:solidFill>
                  <a:schemeClr val="tx1">
                    <a:tint val="75000"/>
                  </a:schemeClr>
                </a:solidFill>
              </a:defRPr>
            </a:lvl4pPr>
            <a:lvl5pPr marL="1828800" indent="0" algn="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51E0838-00A7-4D2D-83CA-EF8F2D9C4156}" type="datetimeFigureOut">
              <a:rPr lang="en-US"/>
              <a:pPr/>
              <a:t>8/22/2012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3147DB0-75F9-4B1D-B68C-FB92136C2241}" type="slidenum">
              <a:rPr lang="en-US"/>
              <a:pPr/>
              <a:t>‹#›</a:t>
            </a:fld>
            <a:endParaRPr lang="en-US"/>
          </a:p>
        </p:txBody>
      </p:sp>
    </p:spTree>
    <p:extLst>
      <p:ext uri="{BB962C8B-B14F-4D97-AF65-F5344CB8AC3E}">
        <p14:creationId xmlns:p14="http://schemas.microsoft.com/office/powerpoint/2010/main" val="18785595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5"/>
          <p:cNvGrpSpPr>
            <a:grpSpLocks/>
          </p:cNvGrpSpPr>
          <p:nvPr/>
        </p:nvGrpSpPr>
        <p:grpSpPr bwMode="auto">
          <a:xfrm>
            <a:off x="2208213" y="1331913"/>
            <a:ext cx="6481762" cy="144462"/>
            <a:chOff x="2214546" y="1427612"/>
            <a:chExt cx="6482858" cy="144000"/>
          </a:xfrm>
        </p:grpSpPr>
        <p:sp>
          <p:nvSpPr>
            <p:cNvPr id="6" name="Chevron 5"/>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zh-CN" altLang="en-US">
                <a:solidFill>
                  <a:schemeClr val="tx1"/>
                </a:solidFill>
                <a:cs typeface="Arial" charset="0"/>
              </a:endParaRPr>
            </a:p>
          </p:txBody>
        </p:sp>
        <p:sp>
          <p:nvSpPr>
            <p:cNvPr id="7" name="Rectangle 6"/>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cs typeface="Arial" charset="0"/>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fld id="{6630673F-445F-4A7B-9885-2EC820DAA4D0}" type="datetimeFigureOut">
              <a:rPr lang="en-US"/>
              <a:pPr/>
              <a:t>8/22/2012</a:t>
            </a:fld>
            <a:endParaRPr lang="en-US"/>
          </a:p>
        </p:txBody>
      </p:sp>
      <p:sp>
        <p:nvSpPr>
          <p:cNvPr id="9" name="Footer Placeholder 5"/>
          <p:cNvSpPr>
            <a:spLocks noGrp="1"/>
          </p:cNvSpPr>
          <p:nvPr>
            <p:ph type="ftr" sz="quarter" idx="11"/>
          </p:nvPr>
        </p:nvSpPr>
        <p:spPr/>
        <p:txBody>
          <a:bodyPr/>
          <a:lstStyle>
            <a:lvl1pPr>
              <a:defRPr/>
            </a:lvl1pPr>
          </a:lstStyle>
          <a:p>
            <a:endParaRPr lang="en-US"/>
          </a:p>
        </p:txBody>
      </p:sp>
      <p:sp>
        <p:nvSpPr>
          <p:cNvPr id="10" name="Slide Number Placeholder 6"/>
          <p:cNvSpPr>
            <a:spLocks noGrp="1"/>
          </p:cNvSpPr>
          <p:nvPr>
            <p:ph type="sldNum" sz="quarter" idx="12"/>
          </p:nvPr>
        </p:nvSpPr>
        <p:spPr/>
        <p:txBody>
          <a:bodyPr/>
          <a:lstStyle>
            <a:lvl1pPr>
              <a:defRPr/>
            </a:lvl1pPr>
          </a:lstStyle>
          <a:p>
            <a:fld id="{84B05F2E-2A2F-4BDE-9D8F-8C76BDD28832}" type="slidenum">
              <a:rPr lang="en-US"/>
              <a:pPr/>
              <a:t>‹#›</a:t>
            </a:fld>
            <a:endParaRPr lang="en-US"/>
          </a:p>
        </p:txBody>
      </p:sp>
    </p:spTree>
    <p:extLst>
      <p:ext uri="{BB962C8B-B14F-4D97-AF65-F5344CB8AC3E}">
        <p14:creationId xmlns:p14="http://schemas.microsoft.com/office/powerpoint/2010/main" val="2184935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2208213" y="1331913"/>
            <a:ext cx="6481762" cy="144462"/>
            <a:chOff x="2214546" y="1427612"/>
            <a:chExt cx="6482858" cy="144000"/>
          </a:xfrm>
        </p:grpSpPr>
        <p:sp>
          <p:nvSpPr>
            <p:cNvPr id="8" name="Chevron 7"/>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zh-CN" altLang="en-US">
                <a:solidFill>
                  <a:schemeClr val="tx1"/>
                </a:solidFill>
                <a:cs typeface="Arial" charset="0"/>
              </a:endParaRPr>
            </a:p>
          </p:txBody>
        </p:sp>
        <p:sp>
          <p:nvSpPr>
            <p:cNvPr id="9" name="Rectangle 8"/>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cs typeface="Arial" charset="0"/>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6"/>
          <p:cNvSpPr>
            <a:spLocks noGrp="1"/>
          </p:cNvSpPr>
          <p:nvPr>
            <p:ph type="dt" sz="half" idx="10"/>
          </p:nvPr>
        </p:nvSpPr>
        <p:spPr/>
        <p:txBody>
          <a:bodyPr/>
          <a:lstStyle>
            <a:lvl1pPr>
              <a:defRPr/>
            </a:lvl1pPr>
          </a:lstStyle>
          <a:p>
            <a:fld id="{D8851959-BE48-4499-9286-61310A51420E}" type="datetimeFigureOut">
              <a:rPr lang="en-US"/>
              <a:pPr/>
              <a:t>8/22/2012</a:t>
            </a:fld>
            <a:endParaRPr lang="en-US"/>
          </a:p>
        </p:txBody>
      </p:sp>
      <p:sp>
        <p:nvSpPr>
          <p:cNvPr id="11" name="Footer Placeholder 7"/>
          <p:cNvSpPr>
            <a:spLocks noGrp="1"/>
          </p:cNvSpPr>
          <p:nvPr>
            <p:ph type="ftr" sz="quarter" idx="11"/>
          </p:nvPr>
        </p:nvSpPr>
        <p:spPr/>
        <p:txBody>
          <a:bodyPr/>
          <a:lstStyle>
            <a:lvl1pPr>
              <a:defRPr/>
            </a:lvl1pPr>
          </a:lstStyle>
          <a:p>
            <a:endParaRPr lang="en-US"/>
          </a:p>
        </p:txBody>
      </p:sp>
      <p:sp>
        <p:nvSpPr>
          <p:cNvPr id="12" name="Slide Number Placeholder 8"/>
          <p:cNvSpPr>
            <a:spLocks noGrp="1"/>
          </p:cNvSpPr>
          <p:nvPr>
            <p:ph type="sldNum" sz="quarter" idx="12"/>
          </p:nvPr>
        </p:nvSpPr>
        <p:spPr/>
        <p:txBody>
          <a:bodyPr/>
          <a:lstStyle>
            <a:lvl1pPr>
              <a:defRPr/>
            </a:lvl1pPr>
          </a:lstStyle>
          <a:p>
            <a:fld id="{3C4D3B93-98E4-4B54-8191-E67CA635AB1E}" type="slidenum">
              <a:rPr lang="en-US"/>
              <a:pPr/>
              <a:t>‹#›</a:t>
            </a:fld>
            <a:endParaRPr lang="en-US"/>
          </a:p>
        </p:txBody>
      </p:sp>
    </p:spTree>
    <p:extLst>
      <p:ext uri="{BB962C8B-B14F-4D97-AF65-F5344CB8AC3E}">
        <p14:creationId xmlns:p14="http://schemas.microsoft.com/office/powerpoint/2010/main" val="901446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15"/>
          <p:cNvGrpSpPr>
            <a:grpSpLocks/>
          </p:cNvGrpSpPr>
          <p:nvPr/>
        </p:nvGrpSpPr>
        <p:grpSpPr bwMode="auto">
          <a:xfrm>
            <a:off x="2208213" y="1331913"/>
            <a:ext cx="6481762" cy="144462"/>
            <a:chOff x="2214546" y="1427612"/>
            <a:chExt cx="6482858" cy="144000"/>
          </a:xfrm>
        </p:grpSpPr>
        <p:sp>
          <p:nvSpPr>
            <p:cNvPr id="4" name="Chevron 3"/>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zh-CN" altLang="en-US">
                <a:solidFill>
                  <a:schemeClr val="tx1"/>
                </a:solidFill>
                <a:cs typeface="Arial" charset="0"/>
              </a:endParaRPr>
            </a:p>
          </p:txBody>
        </p:sp>
        <p:sp>
          <p:nvSpPr>
            <p:cNvPr id="5" name="Rectangle 4"/>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cs typeface="Arial" charset="0"/>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2"/>
          <p:cNvSpPr>
            <a:spLocks noGrp="1"/>
          </p:cNvSpPr>
          <p:nvPr>
            <p:ph type="dt" sz="half" idx="10"/>
          </p:nvPr>
        </p:nvSpPr>
        <p:spPr/>
        <p:txBody>
          <a:bodyPr/>
          <a:lstStyle>
            <a:lvl1pPr>
              <a:defRPr/>
            </a:lvl1pPr>
          </a:lstStyle>
          <a:p>
            <a:fld id="{123C9D38-552F-4CA3-A51D-247A3B29C63F}" type="datetimeFigureOut">
              <a:rPr lang="en-US"/>
              <a:pPr/>
              <a:t>8/22/2012</a:t>
            </a:fld>
            <a:endParaRPr lang="en-US"/>
          </a:p>
        </p:txBody>
      </p:sp>
      <p:sp>
        <p:nvSpPr>
          <p:cNvPr id="7" name="Footer Placeholder 3"/>
          <p:cNvSpPr>
            <a:spLocks noGrp="1"/>
          </p:cNvSpPr>
          <p:nvPr>
            <p:ph type="ftr" sz="quarter" idx="11"/>
          </p:nvPr>
        </p:nvSpPr>
        <p:spPr/>
        <p:txBody>
          <a:bodyPr/>
          <a:lstStyle>
            <a:lvl1pPr>
              <a:defRPr/>
            </a:lvl1pPr>
          </a:lstStyle>
          <a:p>
            <a:endParaRPr lang="en-US"/>
          </a:p>
        </p:txBody>
      </p:sp>
      <p:sp>
        <p:nvSpPr>
          <p:cNvPr id="8" name="Slide Number Placeholder 4"/>
          <p:cNvSpPr>
            <a:spLocks noGrp="1"/>
          </p:cNvSpPr>
          <p:nvPr>
            <p:ph type="sldNum" sz="quarter" idx="12"/>
          </p:nvPr>
        </p:nvSpPr>
        <p:spPr/>
        <p:txBody>
          <a:bodyPr/>
          <a:lstStyle>
            <a:lvl1pPr>
              <a:defRPr/>
            </a:lvl1pPr>
          </a:lstStyle>
          <a:p>
            <a:fld id="{C3AE9BA5-79BE-4D5B-B352-8DDDB790FBB1}" type="slidenum">
              <a:rPr lang="en-US"/>
              <a:pPr/>
              <a:t>‹#›</a:t>
            </a:fld>
            <a:endParaRPr lang="en-US"/>
          </a:p>
        </p:txBody>
      </p:sp>
    </p:spTree>
    <p:extLst>
      <p:ext uri="{BB962C8B-B14F-4D97-AF65-F5344CB8AC3E}">
        <p14:creationId xmlns:p14="http://schemas.microsoft.com/office/powerpoint/2010/main" val="3451025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E525D56-B9E6-46BE-9BD5-A4D600D03984}" type="datetimeFigureOut">
              <a:rPr lang="en-US"/>
              <a:pPr/>
              <a:t>8/22/2012</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56A38767-7154-4000-8DF7-EE3276246DF4}" type="slidenum">
              <a:rPr lang="en-US"/>
              <a:pPr/>
              <a:t>‹#›</a:t>
            </a:fld>
            <a:endParaRPr lang="en-US"/>
          </a:p>
        </p:txBody>
      </p:sp>
    </p:spTree>
    <p:extLst>
      <p:ext uri="{BB962C8B-B14F-4D97-AF65-F5344CB8AC3E}">
        <p14:creationId xmlns:p14="http://schemas.microsoft.com/office/powerpoint/2010/main" val="3179699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0745" y="285728"/>
            <a:ext cx="5106055" cy="1162050"/>
          </a:xfrm>
        </p:spPr>
        <p:txBody>
          <a:bodyPr/>
          <a:lstStyle>
            <a:lvl1pPr algn="ctr">
              <a:defRPr sz="32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latin typeface="+mj-lt"/>
                <a:ea typeface="+mj-ea"/>
                <a:cs typeface="+mj-cs"/>
              </a:defRPr>
            </a:lvl1pPr>
          </a:lstStyle>
          <a:p>
            <a:r>
              <a:rPr lang="en-US" smtClean="0"/>
              <a:t>Click to edit Master title style</a:t>
            </a:r>
            <a:endParaRPr lang="en-US"/>
          </a:p>
        </p:txBody>
      </p:sp>
      <p:sp>
        <p:nvSpPr>
          <p:cNvPr id="3" name="Content Placeholder 2"/>
          <p:cNvSpPr>
            <a:spLocks noGrp="1"/>
          </p:cNvSpPr>
          <p:nvPr>
            <p:ph idx="1"/>
          </p:nvPr>
        </p:nvSpPr>
        <p:spPr>
          <a:xfrm>
            <a:off x="3575050" y="1446218"/>
            <a:ext cx="5111750" cy="46796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285729"/>
            <a:ext cx="3008313" cy="5840435"/>
          </a:xfrm>
        </p:spPr>
        <p:txBody>
          <a:bodyPr anchor="b"/>
          <a:lstStyle>
            <a:lvl1pPr marL="0" indent="0">
              <a:spcAft>
                <a:spcPts val="0"/>
              </a:spcAft>
              <a:buNone/>
              <a:defRPr sz="1400"/>
            </a:lvl1pPr>
            <a:lvl2pPr marL="457200" indent="0">
              <a:spcAft>
                <a:spcPts val="0"/>
              </a:spcAft>
              <a:buNone/>
              <a:defRPr sz="1200"/>
            </a:lvl2pPr>
            <a:lvl3pPr marL="914400" indent="0">
              <a:spcAft>
                <a:spcPts val="0"/>
              </a:spcAft>
              <a:buNone/>
              <a:defRPr sz="1000"/>
            </a:lvl3pPr>
            <a:lvl4pPr marL="1371600" indent="0">
              <a:spcAft>
                <a:spcPts val="0"/>
              </a:spcAft>
              <a:buNone/>
              <a:defRPr sz="900"/>
            </a:lvl4pPr>
            <a:lvl5pPr marL="1828800" indent="0">
              <a:spcAft>
                <a:spcPts val="0"/>
              </a:spcAft>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E4109BE-02A1-4127-979F-CB6E35B18132}" type="datetimeFigureOut">
              <a:rPr lang="en-US"/>
              <a:pPr/>
              <a:t>8/22/2012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81FED80-0E1B-4D35-8DD2-B0B22B672770}" type="slidenum">
              <a:rPr lang="en-US"/>
              <a:pPr/>
              <a:t>‹#›</a:t>
            </a:fld>
            <a:endParaRPr lang="en-US"/>
          </a:p>
        </p:txBody>
      </p:sp>
    </p:spTree>
    <p:extLst>
      <p:ext uri="{BB962C8B-B14F-4D97-AF65-F5344CB8AC3E}">
        <p14:creationId xmlns:p14="http://schemas.microsoft.com/office/powerpoint/2010/main" val="759280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15272" y="615868"/>
            <a:ext cx="928694" cy="5813528"/>
          </a:xfrm>
        </p:spPr>
        <p:txBody>
          <a:bodyPr vert="eaVert"/>
          <a:lstStyle>
            <a:lvl1pPr algn="l">
              <a:defRPr sz="28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18600000" algn="tl">
                    <a:srgbClr val="000000">
                      <a:alpha val="50000"/>
                    </a:srgbClr>
                  </a:outerShdw>
                </a:effectLst>
                <a:latin typeface="+mj-lt"/>
                <a:ea typeface="+mj-ea"/>
                <a:cs typeface="+mj-cs"/>
              </a:defRPr>
            </a:lvl1pPr>
          </a:lstStyle>
          <a:p>
            <a:r>
              <a:rPr lang="en-US" smtClean="0"/>
              <a:t>Click to edit Master title style</a:t>
            </a:r>
            <a:endParaRPr lang="en-US"/>
          </a:p>
        </p:txBody>
      </p:sp>
      <p:sp>
        <p:nvSpPr>
          <p:cNvPr id="3" name="Picture Placeholder 2"/>
          <p:cNvSpPr>
            <a:spLocks noGrp="1"/>
          </p:cNvSpPr>
          <p:nvPr>
            <p:ph type="pic" idx="1"/>
          </p:nvPr>
        </p:nvSpPr>
        <p:spPr>
          <a:xfrm>
            <a:off x="714348" y="612777"/>
            <a:ext cx="6858048" cy="4745051"/>
          </a:xfrm>
          <a:ln w="38100" cap="flat" cmpd="sng" algn="ctr">
            <a:gradFill flip="none" rotWithShape="1">
              <a:gsLst>
                <a:gs pos="0">
                  <a:srgbClr val="000082"/>
                </a:gs>
                <a:gs pos="30000">
                  <a:srgbClr val="66008F"/>
                </a:gs>
                <a:gs pos="64999">
                  <a:srgbClr val="BA0066"/>
                </a:gs>
                <a:gs pos="89999">
                  <a:srgbClr val="FF0000"/>
                </a:gs>
                <a:gs pos="100000">
                  <a:srgbClr val="FF8200"/>
                </a:gs>
              </a:gsLst>
              <a:path path="rect">
                <a:fillToRect l="100000" t="100000"/>
              </a:path>
              <a:tileRect r="-100000" b="-100000"/>
            </a:gradFill>
            <a:prstDash val="solid"/>
          </a:ln>
          <a:effectLst>
            <a:outerShdw blurRad="38100" dist="50800" dir="5400000" algn="tl" rotWithShape="0">
              <a:srgbClr val="000000">
                <a:alpha val="50000"/>
              </a:srgbClr>
            </a:outerShdw>
          </a:effectLst>
        </p:spPr>
        <p:style>
          <a:lnRef idx="2">
            <a:schemeClr val="accent1"/>
          </a:lnRef>
          <a:fillRef idx="1">
            <a:schemeClr val="lt1"/>
          </a:fillRef>
          <a:effectRef idx="0">
            <a:schemeClr val="accent1"/>
          </a:effectRef>
          <a:fontRef idx="minor">
            <a:schemeClr val="dk1"/>
          </a:fontRef>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714348" y="5500702"/>
            <a:ext cx="6858048" cy="9286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5310BDB8-3D76-40F1-82ED-35C35875968F}" type="datetimeFigureOut">
              <a:rPr lang="en-US"/>
              <a:pPr/>
              <a:t>8/22/2012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1C689F5-29DC-4F67-873A-BB09ED62E726}" type="slidenum">
              <a:rPr lang="en-US"/>
              <a:pPr/>
              <a:t>‹#›</a:t>
            </a:fld>
            <a:endParaRPr lang="en-US"/>
          </a:p>
        </p:txBody>
      </p:sp>
    </p:spTree>
    <p:extLst>
      <p:ext uri="{BB962C8B-B14F-4D97-AF65-F5344CB8AC3E}">
        <p14:creationId xmlns:p14="http://schemas.microsoft.com/office/powerpoint/2010/main" val="172090521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a:blip r:embed="rId14">
              <a:alphaModFix amt="30000"/>
              <a:duotone>
                <a:schemeClr val="accent1"/>
                <a:srgbClr val="FFFFFF"/>
              </a:duotone>
            </a:blip>
            <a:tile tx="0" ty="0" sx="100000" sy="100000" flip="none" algn="tl"/>
          </a:blipFill>
          <a:ln w="25400" cap="flat" cmpd="sng" algn="ctr">
            <a:noFill/>
            <a:prstDash val="solid"/>
          </a:ln>
          <a:effectLst/>
        </p:spPr>
        <p:style>
          <a:lnRef idx="2">
            <a:schemeClr val="accent1"/>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cs typeface="Arial" charset="0"/>
            </a:endParaRPr>
          </a:p>
        </p:txBody>
      </p:sp>
      <p:grpSp>
        <p:nvGrpSpPr>
          <p:cNvPr id="1027" name="Group 17"/>
          <p:cNvGrpSpPr>
            <a:grpSpLocks/>
          </p:cNvGrpSpPr>
          <p:nvPr/>
        </p:nvGrpSpPr>
        <p:grpSpPr bwMode="auto">
          <a:xfrm>
            <a:off x="0" y="6570663"/>
            <a:ext cx="9144000" cy="287337"/>
            <a:chOff x="0" y="6353387"/>
            <a:chExt cx="9144000" cy="361763"/>
          </a:xfrm>
        </p:grpSpPr>
        <p:grpSp>
          <p:nvGrpSpPr>
            <p:cNvPr id="1033" name="Group 16"/>
            <p:cNvGrpSpPr>
              <a:grpSpLocks/>
            </p:cNvGrpSpPr>
            <p:nvPr/>
          </p:nvGrpSpPr>
          <p:grpSpPr bwMode="auto">
            <a:xfrm>
              <a:off x="0" y="6353387"/>
              <a:ext cx="8756597" cy="360000"/>
              <a:chOff x="1" y="6353387"/>
              <a:chExt cx="8756597" cy="360000"/>
            </a:xfrm>
          </p:grpSpPr>
          <p:sp>
            <p:nvSpPr>
              <p:cNvPr id="10" name="Freeform 9"/>
              <p:cNvSpPr/>
              <p:nvPr userDrawn="1"/>
            </p:nvSpPr>
            <p:spPr>
              <a:xfrm>
                <a:off x="1" y="653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50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zh-CN" altLang="en-US">
                  <a:solidFill>
                    <a:srgbClr val="FFFFFF"/>
                  </a:solidFill>
                  <a:latin typeface="Cambria" pitchFamily="18" charset="0"/>
                </a:endParaRPr>
              </a:p>
            </p:txBody>
          </p:sp>
          <p:sp>
            <p:nvSpPr>
              <p:cNvPr id="11" name="Freeform 10"/>
              <p:cNvSpPr/>
              <p:nvPr userDrawn="1"/>
            </p:nvSpPr>
            <p:spPr>
              <a:xfrm flipV="1">
                <a:off x="1" y="635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75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zh-CN" altLang="en-US">
                  <a:solidFill>
                    <a:srgbClr val="FFFFFF"/>
                  </a:solidFill>
                  <a:latin typeface="Cambria" pitchFamily="18" charset="0"/>
                </a:endParaRPr>
              </a:p>
            </p:txBody>
          </p:sp>
        </p:grpSp>
        <p:grpSp>
          <p:nvGrpSpPr>
            <p:cNvPr id="1034" name="Group 15"/>
            <p:cNvGrpSpPr>
              <a:grpSpLocks/>
            </p:cNvGrpSpPr>
            <p:nvPr/>
          </p:nvGrpSpPr>
          <p:grpSpPr bwMode="auto">
            <a:xfrm>
              <a:off x="8640700" y="6354583"/>
              <a:ext cx="503300" cy="360567"/>
              <a:chOff x="8640700" y="6354583"/>
              <a:chExt cx="503300" cy="360567"/>
            </a:xfrm>
          </p:grpSpPr>
          <p:sp>
            <p:nvSpPr>
              <p:cNvPr id="12" name="Chevron 11"/>
              <p:cNvSpPr/>
              <p:nvPr userDrawn="1"/>
            </p:nvSpPr>
            <p:spPr>
              <a:xfrm flipH="1">
                <a:off x="8640763" y="6355385"/>
                <a:ext cx="249237" cy="359765"/>
              </a:xfrm>
              <a:prstGeom prst="chevron">
                <a:avLst>
                  <a:gd name="adj" fmla="val 50000"/>
                </a:avLst>
              </a:prstGeom>
              <a:gradFill flip="none" rotWithShape="1">
                <a:gsLst>
                  <a:gs pos="0">
                    <a:schemeClr val="accent1">
                      <a:alpha val="60000"/>
                    </a:schemeClr>
                  </a:gs>
                  <a:gs pos="100000">
                    <a:schemeClr val="accent1"/>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zh-CN" altLang="en-US">
                  <a:solidFill>
                    <a:schemeClr val="tx1"/>
                  </a:solidFill>
                  <a:cs typeface="Arial" charset="0"/>
                </a:endParaRPr>
              </a:p>
            </p:txBody>
          </p:sp>
          <p:sp>
            <p:nvSpPr>
              <p:cNvPr id="13" name="Chevron 12"/>
              <p:cNvSpPr/>
              <p:nvPr userDrawn="1"/>
            </p:nvSpPr>
            <p:spPr>
              <a:xfrm flipH="1">
                <a:off x="8767763" y="6355385"/>
                <a:ext cx="249237" cy="359765"/>
              </a:xfrm>
              <a:prstGeom prst="chevron">
                <a:avLst>
                  <a:gd name="adj" fmla="val 50000"/>
                </a:avLst>
              </a:prstGeom>
              <a:gradFill flip="none" rotWithShape="1">
                <a:gsLst>
                  <a:gs pos="0">
                    <a:schemeClr val="accent1"/>
                  </a:gs>
                  <a:gs pos="100000">
                    <a:schemeClr val="accent1">
                      <a:shade val="7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zh-CN" altLang="en-US">
                  <a:solidFill>
                    <a:schemeClr val="tx1"/>
                  </a:solidFill>
                  <a:cs typeface="Arial" charset="0"/>
                </a:endParaRPr>
              </a:p>
            </p:txBody>
          </p:sp>
          <p:sp>
            <p:nvSpPr>
              <p:cNvPr id="14" name="Chevron 13"/>
              <p:cNvSpPr/>
              <p:nvPr userDrawn="1"/>
            </p:nvSpPr>
            <p:spPr>
              <a:xfrm flipH="1">
                <a:off x="8894763" y="6355385"/>
                <a:ext cx="249237" cy="359765"/>
              </a:xfrm>
              <a:prstGeom prst="chevron">
                <a:avLst>
                  <a:gd name="adj" fmla="val 50000"/>
                </a:avLst>
              </a:prstGeom>
              <a:gradFill flip="none" rotWithShape="1">
                <a:gsLst>
                  <a:gs pos="0">
                    <a:schemeClr val="accent1">
                      <a:shade val="75000"/>
                    </a:schemeClr>
                  </a:gs>
                  <a:gs pos="100000">
                    <a:schemeClr val="accent1">
                      <a:shade val="50000"/>
                      <a:shade val="2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zh-CN" altLang="en-US">
                  <a:solidFill>
                    <a:schemeClr val="tx1"/>
                  </a:solidFill>
                  <a:cs typeface="Arial" charset="0"/>
                </a:endParaRPr>
              </a:p>
            </p:txBody>
          </p:sp>
        </p:grpSp>
      </p:grpSp>
      <p:sp>
        <p:nvSpPr>
          <p:cNvPr id="2" name="Title Placeholder 1"/>
          <p:cNvSpPr>
            <a:spLocks noGrp="1"/>
          </p:cNvSpPr>
          <p:nvPr>
            <p:ph type="title"/>
          </p:nvPr>
        </p:nvSpPr>
        <p:spPr>
          <a:xfrm>
            <a:off x="457200" y="274638"/>
            <a:ext cx="8229600" cy="1143000"/>
          </a:xfrm>
          <a:prstGeom prst="rect">
            <a:avLst/>
          </a:prstGeom>
        </p:spPr>
        <p:txBody>
          <a:bodyPr vert="horz" rtlCol="0" anchor="ctr">
            <a:normAutofit/>
            <a:scene3d>
              <a:camera prst="orthographicFront"/>
              <a:lightRig rig="threePt" dir="tl">
                <a:rot lat="0" lon="0" rev="7200000"/>
              </a:lightRig>
            </a:scene3d>
            <a:sp3d contourW="6350">
              <a:contourClr>
                <a:schemeClr val="accent1"/>
              </a:contourClr>
            </a:sp3d>
          </a:bodyPr>
          <a:lstStyle/>
          <a:p>
            <a:r>
              <a:rPr lang="en-US" smtClean="0"/>
              <a:t>Click to edit Master title style</a:t>
            </a:r>
            <a:endParaRPr lang="en-US"/>
          </a:p>
        </p:txBody>
      </p:sp>
      <p:sp>
        <p:nvSpPr>
          <p:cNvPr id="102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0" y="6570663"/>
            <a:ext cx="1643063" cy="28733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B86279BC-2EFA-465F-8551-74E74473E02B}" type="datetimeFigureOut">
              <a:rPr lang="en-US"/>
              <a:pPr/>
              <a:t>8/22/2012</a:t>
            </a:fld>
            <a:endParaRPr lang="en-US"/>
          </a:p>
        </p:txBody>
      </p:sp>
      <p:sp>
        <p:nvSpPr>
          <p:cNvPr id="5" name="Footer Placeholder 4"/>
          <p:cNvSpPr>
            <a:spLocks noGrp="1"/>
          </p:cNvSpPr>
          <p:nvPr>
            <p:ph type="ftr" sz="quarter" idx="3"/>
          </p:nvPr>
        </p:nvSpPr>
        <p:spPr>
          <a:xfrm>
            <a:off x="1643063" y="6570663"/>
            <a:ext cx="4214812" cy="28733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6C6C6C"/>
                </a:solidFill>
              </a:defRPr>
            </a:lvl1pPr>
          </a:lstStyle>
          <a:p>
            <a:endParaRPr lang="en-US"/>
          </a:p>
        </p:txBody>
      </p:sp>
      <p:sp>
        <p:nvSpPr>
          <p:cNvPr id="6" name="Slide Number Placeholder 5"/>
          <p:cNvSpPr>
            <a:spLocks noGrp="1"/>
          </p:cNvSpPr>
          <p:nvPr>
            <p:ph type="sldNum" sz="quarter" idx="4"/>
          </p:nvPr>
        </p:nvSpPr>
        <p:spPr>
          <a:xfrm>
            <a:off x="8572500" y="6570663"/>
            <a:ext cx="571500" cy="287337"/>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3F3F3F"/>
                </a:solidFill>
              </a:defRPr>
            </a:lvl1pPr>
          </a:lstStyle>
          <a:p>
            <a:fld id="{D84DCA71-A8A9-4B52-9B64-582C227B999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57" r:id="rId7"/>
    <p:sldLayoutId id="2147483958" r:id="rId8"/>
    <p:sldLayoutId id="2147483966" r:id="rId9"/>
    <p:sldLayoutId id="2147483967" r:id="rId10"/>
    <p:sldLayoutId id="2147483959" r:id="rId11"/>
    <p:sldLayoutId id="2147483968" r:id="rId12"/>
  </p:sldLayoutIdLst>
  <p:txStyles>
    <p:title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tx2"/>
        </a:buClr>
        <a:buSzPct val="50000"/>
        <a:buFont typeface="Wingdings 2"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D6B19C"/>
            </a:gs>
            <a:gs pos="30000">
              <a:srgbClr val="D49E6C"/>
            </a:gs>
            <a:gs pos="70000">
              <a:srgbClr val="A65528"/>
            </a:gs>
            <a:gs pos="100000">
              <a:srgbClr val="663012"/>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latin typeface="Garamond" pitchFamily="18" charset="0"/>
              </a:rPr>
              <a:t>Foundation of our Faith</a:t>
            </a:r>
            <a:endParaRPr lang="en-US" dirty="0">
              <a:latin typeface="Garamond" pitchFamily="18" charset="0"/>
            </a:endParaRPr>
          </a:p>
        </p:txBody>
      </p:sp>
      <p:sp>
        <p:nvSpPr>
          <p:cNvPr id="11267" name="Subtitle 2"/>
          <p:cNvSpPr>
            <a:spLocks noGrp="1"/>
          </p:cNvSpPr>
          <p:nvPr>
            <p:ph type="subTitle" idx="1"/>
          </p:nvPr>
        </p:nvSpPr>
        <p:spPr>
          <a:xfrm>
            <a:off x="2062163" y="3357563"/>
            <a:ext cx="6400800" cy="1752600"/>
          </a:xfrm>
        </p:spPr>
        <p:txBody>
          <a:bodyPr/>
          <a:lstStyle/>
          <a:p>
            <a:pPr eaLnBrk="1" hangingPunct="1"/>
            <a:r>
              <a:rPr lang="en-US" smtClean="0">
                <a:solidFill>
                  <a:srgbClr val="FFC000"/>
                </a:solidFill>
                <a:latin typeface="Garamond" pitchFamily="18" charset="0"/>
              </a:rPr>
              <a:t>Our Foundation Series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663012"/>
            </a:gs>
          </a:gsLst>
          <a:lin ang="3000000"/>
        </a:gradFill>
        <a:effectLst/>
      </p:bgPr>
    </p:bg>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3962400" y="595313"/>
            <a:ext cx="4724400"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nSpc>
                <a:spcPct val="80000"/>
              </a:lnSpc>
            </a:pPr>
            <a:r>
              <a:rPr lang="en-US" sz="3600">
                <a:latin typeface="Arial Narrow" pitchFamily="34" charset="0"/>
              </a:rPr>
              <a:t>“Historical events, showing the direct fulfillment of prophecy, were set before the people, and prophecy was seen to be a figurative delineation of events leading down to the close of this earth’s history.” </a:t>
            </a:r>
            <a:r>
              <a:rPr lang="en-US" sz="3600" i="1">
                <a:latin typeface="Arial Narrow" pitchFamily="34" charset="0"/>
              </a:rPr>
              <a:t>Selected Messages</a:t>
            </a:r>
            <a:r>
              <a:rPr lang="en-US" sz="3600">
                <a:latin typeface="Arial Narrow" pitchFamily="34" charset="0"/>
              </a:rPr>
              <a:t>, book 2, 102</a:t>
            </a:r>
            <a:r>
              <a:rPr lang="en-US" sz="3600">
                <a:latin typeface="Garamond" pitchFamily="18" charset="0"/>
              </a:rPr>
              <a:t>.</a:t>
            </a:r>
          </a:p>
        </p:txBody>
      </p:sp>
      <p:pic>
        <p:nvPicPr>
          <p:cNvPr id="4" name="Content Placeholder 4" descr="EGWEstatePictures_892.jpg"/>
          <p:cNvPicPr>
            <a:picLocks noChangeAspect="1"/>
          </p:cNvPicPr>
          <p:nvPr/>
        </p:nvPicPr>
        <p:blipFill>
          <a:blip r:embed="rId3"/>
          <a:stretch>
            <a:fillRect/>
          </a:stretch>
        </p:blipFill>
        <p:spPr>
          <a:xfrm>
            <a:off x="1143000" y="1447800"/>
            <a:ext cx="2286000" cy="312539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21507" name="TextBox 4"/>
          <p:cNvSpPr txBox="1">
            <a:spLocks noChangeArrowheads="1"/>
          </p:cNvSpPr>
          <p:nvPr/>
        </p:nvSpPr>
        <p:spPr bwMode="auto">
          <a:xfrm>
            <a:off x="6172200" y="838200"/>
            <a:ext cx="25987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800">
                <a:latin typeface="Garamond" pitchFamily="18" charset="0"/>
              </a:rPr>
              <a:t>Question</a:t>
            </a:r>
            <a:r>
              <a:rPr lang="en-US" sz="4800">
                <a:latin typeface="Calibri" pitchFamily="34" charset="0"/>
              </a:rPr>
              <a:t> </a:t>
            </a:r>
          </a:p>
        </p:txBody>
      </p:sp>
      <p:sp>
        <p:nvSpPr>
          <p:cNvPr id="21508" name="TextBox 5"/>
          <p:cNvSpPr txBox="1">
            <a:spLocks noChangeArrowheads="1"/>
          </p:cNvSpPr>
          <p:nvPr/>
        </p:nvSpPr>
        <p:spPr bwMode="auto">
          <a:xfrm>
            <a:off x="879475" y="2714625"/>
            <a:ext cx="69691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latin typeface="Arial Narrow" pitchFamily="34" charset="0"/>
              </a:rPr>
              <a:t>Two key words – Figurative and Delineation – what do they mean?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D6B19C"/>
            </a:gs>
            <a:gs pos="30000">
              <a:srgbClr val="D49E6C"/>
            </a:gs>
            <a:gs pos="70000">
              <a:srgbClr val="A65528"/>
            </a:gs>
            <a:gs pos="100000">
              <a:srgbClr val="663012"/>
            </a:gs>
          </a:gsLst>
          <a:lin ang="3000000"/>
        </a:gra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9144000"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a:t>Figurative</a:t>
            </a:r>
          </a:p>
          <a:p>
            <a:r>
              <a:rPr lang="en-US" sz="2400" b="1"/>
              <a:t>FIG'URATIVE, a.</a:t>
            </a:r>
          </a:p>
          <a:p>
            <a:endParaRPr lang="en-US" sz="2400"/>
          </a:p>
          <a:p>
            <a:r>
              <a:rPr lang="en-US" sz="2400"/>
              <a:t>1. Representing something else; representing by resemblance; typical.</a:t>
            </a:r>
          </a:p>
          <a:p>
            <a:endParaRPr lang="en-US" sz="2400"/>
          </a:p>
          <a:p>
            <a:r>
              <a:rPr lang="en-US" sz="2400"/>
              <a:t>This they will say, was figurative, and served by God's appointment but for a time, to shadow out the true glory of a more divine sanctity.</a:t>
            </a:r>
          </a:p>
          <a:p>
            <a:endParaRPr lang="en-US" sz="2400"/>
          </a:p>
          <a:p>
            <a:r>
              <a:rPr lang="en-US" sz="2400" b="1"/>
              <a:t>Delineate</a:t>
            </a:r>
          </a:p>
          <a:p>
            <a:r>
              <a:rPr lang="en-US" sz="2400" b="1"/>
              <a:t>DELINEATE, v.t. [L.A Line.]</a:t>
            </a:r>
          </a:p>
          <a:p>
            <a:endParaRPr lang="en-US" sz="2400"/>
          </a:p>
          <a:p>
            <a:r>
              <a:rPr lang="en-US" sz="2400"/>
              <a:t>1. To draw the lines which exhibit the form of a thing; to mark out with lines; to make a draught; to sketch or design; as, to delineate the form of the earth, or a diagram.</a:t>
            </a:r>
          </a:p>
          <a:p>
            <a:endParaRPr lang="en-US">
              <a:latin typeface="Calibri" pitchFamily="34" charset="0"/>
            </a:endParaRPr>
          </a:p>
        </p:txBody>
      </p:sp>
      <p:sp>
        <p:nvSpPr>
          <p:cNvPr id="6" name="TextBox 5"/>
          <p:cNvSpPr txBox="1">
            <a:spLocks noChangeArrowheads="1"/>
          </p:cNvSpPr>
          <p:nvPr/>
        </p:nvSpPr>
        <p:spPr bwMode="auto">
          <a:xfrm>
            <a:off x="990600" y="1371600"/>
            <a:ext cx="67056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Garamond" pitchFamily="18" charset="0"/>
              </a:rPr>
              <a:t>Hab 2:2  And the LORD answered me, and said, Write the vision, and make it plain upon tables, that he may run that readeth it. </a:t>
            </a:r>
          </a:p>
          <a:p>
            <a:pPr eaLnBrk="1" hangingPunct="1"/>
            <a:r>
              <a:rPr lang="en-US" sz="2800">
                <a:latin typeface="Garamond" pitchFamily="18" charset="0"/>
              </a:rPr>
              <a:t>Hab 2:3  For the vision is yet for the appointed time, and it hasteth toward the end, and shall not lie: though it tarry, wait for it; because it will surely come, it will not delay.</a:t>
            </a:r>
          </a:p>
        </p:txBody>
      </p:sp>
      <p:sp>
        <p:nvSpPr>
          <p:cNvPr id="7" name="TextBox 6"/>
          <p:cNvSpPr txBox="1">
            <a:spLocks noChangeArrowheads="1"/>
          </p:cNvSpPr>
          <p:nvPr/>
        </p:nvSpPr>
        <p:spPr bwMode="auto">
          <a:xfrm>
            <a:off x="990600" y="1143000"/>
            <a:ext cx="6400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latin typeface="Garamond" pitchFamily="18" charset="0"/>
              </a:rPr>
              <a:t>Isa 28:13  Therefore shall the word of the LORD be unto them precept upon precept, precept upon precept; line upon line, line upon line; here a little, there a little; that they may go, and fall backward, and be broken, and snared, and taken.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grpId="0" nodeType="clickEffect">
                                  <p:stCondLst>
                                    <p:cond delay="0"/>
                                  </p:stCondLst>
                                  <p:childTnLst>
                                    <p:animEffect transition="out" filter="diamond(in)">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par>
                          <p:cTn id="8" fill="hold" nodeType="afterGroup">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2000" fill="hold"/>
                                        <p:tgtEl>
                                          <p:spTgt spid="6"/>
                                        </p:tgtEl>
                                        <p:attrNameLst>
                                          <p:attrName>ppt_w</p:attrName>
                                        </p:attrNameLst>
                                      </p:cBhvr>
                                      <p:tavLst>
                                        <p:tav tm="0">
                                          <p:val>
                                            <p:fltVal val="0"/>
                                          </p:val>
                                        </p:tav>
                                        <p:tav tm="100000">
                                          <p:val>
                                            <p:strVal val="#ppt_w"/>
                                          </p:val>
                                        </p:tav>
                                      </p:tavLst>
                                    </p:anim>
                                    <p:anim calcmode="lin" valueType="num">
                                      <p:cBhvr>
                                        <p:cTn id="12" dur="2000" fill="hold"/>
                                        <p:tgtEl>
                                          <p:spTgt spid="6"/>
                                        </p:tgtEl>
                                        <p:attrNameLst>
                                          <p:attrName>ppt_h</p:attrName>
                                        </p:attrNameLst>
                                      </p:cBhvr>
                                      <p:tavLst>
                                        <p:tav tm="0">
                                          <p:val>
                                            <p:fltVal val="0"/>
                                          </p:val>
                                        </p:tav>
                                        <p:tav tm="100000">
                                          <p:val>
                                            <p:strVal val="#ppt_h"/>
                                          </p:val>
                                        </p:tav>
                                      </p:tavLst>
                                    </p:anim>
                                    <p:animEffect transition="in" filter="fade">
                                      <p:cBhvr>
                                        <p:cTn id="13" dur="20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xit" presetSubtype="16" fill="hold" grpId="1" nodeType="clickEffect">
                                  <p:stCondLst>
                                    <p:cond delay="0"/>
                                  </p:stCondLst>
                                  <p:childTnLst>
                                    <p:animEffect transition="out" filter="diamond(in)">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par>
                          <p:cTn id="19" fill="hold" nodeType="afterGroup">
                            <p:stCondLst>
                              <p:cond delay="2000"/>
                            </p:stCondLst>
                            <p:childTnLst>
                              <p:par>
                                <p:cTn id="20" presetID="53"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ppt_w</p:attrName>
                                        </p:attrNameLst>
                                      </p:cBhvr>
                                      <p:tavLst>
                                        <p:tav tm="0">
                                          <p:val>
                                            <p:fltVal val="0"/>
                                          </p:val>
                                        </p:tav>
                                        <p:tav tm="100000">
                                          <p:val>
                                            <p:strVal val="#ppt_w"/>
                                          </p:val>
                                        </p:tav>
                                      </p:tavLst>
                                    </p:anim>
                                    <p:anim calcmode="lin" valueType="num">
                                      <p:cBhvr>
                                        <p:cTn id="23" dur="2000" fill="hold"/>
                                        <p:tgtEl>
                                          <p:spTgt spid="7"/>
                                        </p:tgtEl>
                                        <p:attrNameLst>
                                          <p:attrName>ppt_h</p:attrName>
                                        </p:attrNameLst>
                                      </p:cBhvr>
                                      <p:tavLst>
                                        <p:tav tm="0">
                                          <p:val>
                                            <p:fltVal val="0"/>
                                          </p:val>
                                        </p:tav>
                                        <p:tav tm="100000">
                                          <p:val>
                                            <p:strVal val="#ppt_h"/>
                                          </p:val>
                                        </p:tav>
                                      </p:tavLst>
                                    </p:anim>
                                    <p:animEffect transition="in" filter="fade">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6" grpId="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23555" name="TextBox 4"/>
          <p:cNvSpPr txBox="1">
            <a:spLocks noChangeArrowheads="1"/>
          </p:cNvSpPr>
          <p:nvPr/>
        </p:nvSpPr>
        <p:spPr bwMode="auto">
          <a:xfrm>
            <a:off x="6172200" y="838200"/>
            <a:ext cx="25987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800">
                <a:latin typeface="Garamond" pitchFamily="18" charset="0"/>
              </a:rPr>
              <a:t>Question</a:t>
            </a:r>
            <a:r>
              <a:rPr lang="en-US" sz="4800">
                <a:latin typeface="Calibri" pitchFamily="34" charset="0"/>
              </a:rPr>
              <a:t> </a:t>
            </a:r>
          </a:p>
        </p:txBody>
      </p:sp>
      <p:sp>
        <p:nvSpPr>
          <p:cNvPr id="23556" name="TextBox 5"/>
          <p:cNvSpPr txBox="1">
            <a:spLocks noChangeArrowheads="1"/>
          </p:cNvSpPr>
          <p:nvPr/>
        </p:nvSpPr>
        <p:spPr bwMode="auto">
          <a:xfrm>
            <a:off x="533400" y="2286000"/>
            <a:ext cx="69691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latin typeface="Garamond" pitchFamily="18" charset="0"/>
              </a:rPr>
              <a:t>Did the Advent Movement bring things out line by line?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663012"/>
            </a:gs>
          </a:gsLst>
          <a:lin ang="3000000"/>
        </a:gradFill>
        <a:effectLst/>
      </p:bgPr>
    </p:bg>
    <p:spTree>
      <p:nvGrpSpPr>
        <p:cNvPr id="1" name=""/>
        <p:cNvGrpSpPr/>
        <p:nvPr/>
      </p:nvGrpSpPr>
      <p:grpSpPr>
        <a:xfrm>
          <a:off x="0" y="0"/>
          <a:ext cx="0" cy="0"/>
          <a:chOff x="0" y="0"/>
          <a:chExt cx="0" cy="0"/>
        </a:xfrm>
      </p:grpSpPr>
      <p:sp>
        <p:nvSpPr>
          <p:cNvPr id="13315" name="TextBox 3"/>
          <p:cNvSpPr txBox="1">
            <a:spLocks noChangeArrowheads="1"/>
          </p:cNvSpPr>
          <p:nvPr/>
        </p:nvSpPr>
        <p:spPr bwMode="auto">
          <a:xfrm>
            <a:off x="1981200" y="1676400"/>
            <a:ext cx="461962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8000">
                <a:latin typeface="Garamond" pitchFamily="18" charset="0"/>
              </a:rPr>
              <a:t>The </a:t>
            </a:r>
          </a:p>
          <a:p>
            <a:pPr algn="ctr" eaLnBrk="1" hangingPunct="1"/>
            <a:r>
              <a:rPr lang="en-US" sz="8000">
                <a:latin typeface="Garamond" pitchFamily="18" charset="0"/>
              </a:rPr>
              <a:t>1843 Chart</a:t>
            </a:r>
          </a:p>
        </p:txBody>
      </p:sp>
      <p:pic>
        <p:nvPicPr>
          <p:cNvPr id="2" name="Picture 1" descr="184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0"/>
            <a:ext cx="5000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grpId="0" nodeType="clickEffect">
                                  <p:stCondLst>
                                    <p:cond delay="0"/>
                                  </p:stCondLst>
                                  <p:childTnLst>
                                    <p:animEffect transition="out" filter="diamond(in)">
                                      <p:cBhvr>
                                        <p:cTn id="6" dur="2000"/>
                                        <p:tgtEl>
                                          <p:spTgt spid="13315"/>
                                        </p:tgtEl>
                                      </p:cBhvr>
                                    </p:animEffect>
                                    <p:set>
                                      <p:cBhvr>
                                        <p:cTn id="7" dur="1" fill="hold">
                                          <p:stCondLst>
                                            <p:cond delay="1999"/>
                                          </p:stCondLst>
                                        </p:cTn>
                                        <p:tgtEl>
                                          <p:spTgt spid="13315"/>
                                        </p:tgtEl>
                                        <p:attrNameLst>
                                          <p:attrName>style.visibility</p:attrName>
                                        </p:attrNameLst>
                                      </p:cBhvr>
                                      <p:to>
                                        <p:strVal val="hidden"/>
                                      </p:to>
                                    </p:set>
                                  </p:childTnLst>
                                </p:cTn>
                              </p:par>
                            </p:childTnLst>
                          </p:cTn>
                        </p:par>
                        <p:par>
                          <p:cTn id="8" fill="hold" nodeType="afterGroup">
                            <p:stCondLst>
                              <p:cond delay="2000"/>
                            </p:stCondLst>
                            <p:childTnLst>
                              <p:par>
                                <p:cTn id="9" presetID="53"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2000" fill="hold"/>
                                        <p:tgtEl>
                                          <p:spTgt spid="2"/>
                                        </p:tgtEl>
                                        <p:attrNameLst>
                                          <p:attrName>ppt_w</p:attrName>
                                        </p:attrNameLst>
                                      </p:cBhvr>
                                      <p:tavLst>
                                        <p:tav tm="0">
                                          <p:val>
                                            <p:fltVal val="0"/>
                                          </p:val>
                                        </p:tav>
                                        <p:tav tm="100000">
                                          <p:val>
                                            <p:strVal val="#ppt_w"/>
                                          </p:val>
                                        </p:tav>
                                      </p:tavLst>
                                    </p:anim>
                                    <p:anim calcmode="lin" valueType="num">
                                      <p:cBhvr>
                                        <p:cTn id="12" dur="2000" fill="hold"/>
                                        <p:tgtEl>
                                          <p:spTgt spid="2"/>
                                        </p:tgtEl>
                                        <p:attrNameLst>
                                          <p:attrName>ppt_h</p:attrName>
                                        </p:attrNameLst>
                                      </p:cBhvr>
                                      <p:tavLst>
                                        <p:tav tm="0">
                                          <p:val>
                                            <p:fltVal val="0"/>
                                          </p:val>
                                        </p:tav>
                                        <p:tav tm="100000">
                                          <p:val>
                                            <p:strVal val="#ppt_h"/>
                                          </p:val>
                                        </p:tav>
                                      </p:tavLst>
                                    </p:anim>
                                    <p:animEffect transition="in" filter="fade">
                                      <p:cBhvr>
                                        <p:cTn id="13" dur="20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xit" presetSubtype="16" fill="hold" nodeType="clickEffect">
                                  <p:stCondLst>
                                    <p:cond delay="0"/>
                                  </p:stCondLst>
                                  <p:childTnLst>
                                    <p:animEffect transition="out" filter="diamond(in)">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663012"/>
            </a:gs>
          </a:gsLst>
          <a:lin ang="3000000"/>
        </a:grad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505200" y="152400"/>
            <a:ext cx="56388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3600">
                <a:latin typeface="Garamond" pitchFamily="18" charset="0"/>
              </a:rPr>
              <a:t>In May, 1842, a General Conference was convened in Boston, Mass.  At the opening of this meeting, Brn. Charles Fitch and Apollos Hale, of Haverhill, presented the pictorial prophecies of Daniel and John, which they had painted on cloth, with the prophetic numbers, showing their fulfillment.  </a:t>
            </a:r>
            <a:endParaRPr lang="en-US" sz="3600" i="1">
              <a:latin typeface="Garamond" pitchFamily="18" charset="0"/>
            </a:endParaRPr>
          </a:p>
        </p:txBody>
      </p:sp>
      <p:pic>
        <p:nvPicPr>
          <p:cNvPr id="6" name="Picture 2"/>
          <p:cNvPicPr>
            <a:picLocks noChangeAspect="1" noChangeArrowheads="1"/>
          </p:cNvPicPr>
          <p:nvPr/>
        </p:nvPicPr>
        <p:blipFill>
          <a:blip r:embed="rId3"/>
          <a:srcRect/>
          <a:stretch>
            <a:fillRect/>
          </a:stretch>
        </p:blipFill>
        <p:spPr bwMode="auto">
          <a:xfrm>
            <a:off x="457200" y="1447800"/>
            <a:ext cx="1679575" cy="2940050"/>
          </a:xfrm>
          <a:prstGeom prst="rect">
            <a:avLst/>
          </a:prstGeom>
          <a:noFill/>
          <a:ln w="9525">
            <a:noFill/>
            <a:miter lim="800000"/>
            <a:headEnd/>
            <a:tailEnd/>
          </a:ln>
          <a:effectLst>
            <a:reflection blurRad="6350" stA="50000" endA="300" endPos="38500" dist="50800" dir="5400000" sy="-100000" algn="bl" rotWithShape="0"/>
          </a:effectLst>
          <a:scene3d>
            <a:camera prst="perspectiveContrastingRightFacing" fov="4200000">
              <a:rot lat="623788" lon="18963663" rev="21513199"/>
            </a:camera>
            <a:lightRig rig="threePt" dir="t"/>
          </a:scene3d>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nodeType="afterGroup">
                            <p:stCondLst>
                              <p:cond delay="2000"/>
                            </p:stCondLst>
                            <p:childTnLst>
                              <p:par>
                                <p:cTn id="11" presetID="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0" fill="hold"/>
                                        <p:tgtEl>
                                          <p:spTgt spid="6"/>
                                        </p:tgtEl>
                                        <p:attrNameLst>
                                          <p:attrName>ppt_x</p:attrName>
                                        </p:attrNameLst>
                                      </p:cBhvr>
                                      <p:tavLst>
                                        <p:tav tm="0">
                                          <p:val>
                                            <p:strVal val="#ppt_x"/>
                                          </p:val>
                                        </p:tav>
                                        <p:tav tm="100000">
                                          <p:val>
                                            <p:strVal val="#ppt_x"/>
                                          </p:val>
                                        </p:tav>
                                      </p:tavLst>
                                    </p:anim>
                                    <p:anim calcmode="lin" valueType="num">
                                      <p:cBhvr additive="base">
                                        <p:cTn id="14"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663012"/>
            </a:gs>
          </a:gsLst>
          <a:lin ang="3000000"/>
        </a:grad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429000" y="387350"/>
            <a:ext cx="5334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3600">
                <a:latin typeface="Garamond" pitchFamily="18" charset="0"/>
              </a:rPr>
              <a:t>Bro. Fitch in explaining from his chart before the Conference, said, while examining these prophecies, he had thought if he could get out something of the kind as here presented it would simplify the subject and make it easier for him to present to an audience.  </a:t>
            </a:r>
            <a:endParaRPr lang="en-US" sz="3600" i="1">
              <a:latin typeface="Garamond" pitchFamily="18" charset="0"/>
            </a:endParaRPr>
          </a:p>
        </p:txBody>
      </p:sp>
      <p:pic>
        <p:nvPicPr>
          <p:cNvPr id="3" name="Picture 2"/>
          <p:cNvPicPr>
            <a:picLocks noChangeAspect="1" noChangeArrowheads="1"/>
          </p:cNvPicPr>
          <p:nvPr/>
        </p:nvPicPr>
        <p:blipFill>
          <a:blip r:embed="rId3"/>
          <a:srcRect/>
          <a:stretch>
            <a:fillRect/>
          </a:stretch>
        </p:blipFill>
        <p:spPr bwMode="auto">
          <a:xfrm>
            <a:off x="457200" y="1447800"/>
            <a:ext cx="1679575" cy="2940050"/>
          </a:xfrm>
          <a:prstGeom prst="rect">
            <a:avLst/>
          </a:prstGeom>
          <a:noFill/>
          <a:ln w="9525">
            <a:noFill/>
            <a:miter lim="800000"/>
            <a:headEnd/>
            <a:tailEnd/>
          </a:ln>
          <a:effectLst>
            <a:reflection blurRad="6350" stA="50000" endA="300" endPos="38500" dist="50800" dir="5400000" sy="-100000" algn="bl" rotWithShape="0"/>
          </a:effectLst>
          <a:scene3d>
            <a:camera prst="perspectiveContrastingRightFacing" fov="4200000">
              <a:rot lat="623788" lon="18963663" rev="21513199"/>
            </a:camera>
            <a:lightRig rig="threePt" dir="t"/>
          </a:scene3d>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nodeType="afterGroup">
                            <p:stCondLst>
                              <p:cond delay="20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0" fill="hold"/>
                                        <p:tgtEl>
                                          <p:spTgt spid="3"/>
                                        </p:tgtEl>
                                        <p:attrNameLst>
                                          <p:attrName>ppt_x</p:attrName>
                                        </p:attrNameLst>
                                      </p:cBhvr>
                                      <p:tavLst>
                                        <p:tav tm="0">
                                          <p:val>
                                            <p:strVal val="#ppt_x"/>
                                          </p:val>
                                        </p:tav>
                                        <p:tav tm="100000">
                                          <p:val>
                                            <p:strVal val="#ppt_x"/>
                                          </p:val>
                                        </p:tav>
                                      </p:tavLst>
                                    </p:anim>
                                    <p:anim calcmode="lin" valueType="num">
                                      <p:cBhvr additive="base">
                                        <p:cTn id="14"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663012"/>
            </a:gs>
          </a:gsLst>
          <a:lin ang="3000000"/>
        </a:grad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048000" y="398463"/>
            <a:ext cx="55626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3600">
                <a:latin typeface="Garamond" pitchFamily="18" charset="0"/>
              </a:rPr>
              <a:t>Here was more light in our pathway.  These brethren had been doing what the Lord had shown Habbakuk in his vision 2468 years before, saying, "</a:t>
            </a:r>
            <a:r>
              <a:rPr lang="en-US" sz="3600" b="1">
                <a:latin typeface="Garamond" pitchFamily="18" charset="0"/>
              </a:rPr>
              <a:t>Write the vision and make it plain upon tables, that he may run that readeth it.  For the vision is yet for an appointed time."  Hab.ii,2.</a:t>
            </a:r>
          </a:p>
          <a:p>
            <a:pPr algn="just" eaLnBrk="1" hangingPunct="1"/>
            <a:r>
              <a:rPr lang="en-US" sz="2400">
                <a:latin typeface="Garamond" pitchFamily="18" charset="0"/>
              </a:rPr>
              <a:t>	</a:t>
            </a:r>
            <a:endParaRPr lang="en-US" sz="2400" i="1">
              <a:latin typeface="Garamond" pitchFamily="18" charset="0"/>
            </a:endParaRPr>
          </a:p>
        </p:txBody>
      </p:sp>
      <p:pic>
        <p:nvPicPr>
          <p:cNvPr id="3" name="Picture 2"/>
          <p:cNvPicPr>
            <a:picLocks noChangeAspect="1" noChangeArrowheads="1"/>
          </p:cNvPicPr>
          <p:nvPr/>
        </p:nvPicPr>
        <p:blipFill>
          <a:blip r:embed="rId3"/>
          <a:srcRect/>
          <a:stretch>
            <a:fillRect/>
          </a:stretch>
        </p:blipFill>
        <p:spPr bwMode="auto">
          <a:xfrm>
            <a:off x="457200" y="1447800"/>
            <a:ext cx="1679575" cy="2940050"/>
          </a:xfrm>
          <a:prstGeom prst="rect">
            <a:avLst/>
          </a:prstGeom>
          <a:noFill/>
          <a:ln w="9525">
            <a:noFill/>
            <a:miter lim="800000"/>
            <a:headEnd/>
            <a:tailEnd/>
          </a:ln>
          <a:effectLst>
            <a:reflection blurRad="6350" stA="50000" endA="300" endPos="38500" dist="50800" dir="5400000" sy="-100000" algn="bl" rotWithShape="0"/>
          </a:effectLst>
          <a:scene3d>
            <a:camera prst="perspectiveContrastingRightFacing" fov="4200000">
              <a:rot lat="623788" lon="18963663" rev="21513199"/>
            </a:camera>
            <a:lightRig rig="threePt" dir="t"/>
          </a:scene3d>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nodeType="afterGroup">
                            <p:stCondLst>
                              <p:cond delay="20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0" fill="hold"/>
                                        <p:tgtEl>
                                          <p:spTgt spid="3"/>
                                        </p:tgtEl>
                                        <p:attrNameLst>
                                          <p:attrName>ppt_x</p:attrName>
                                        </p:attrNameLst>
                                      </p:cBhvr>
                                      <p:tavLst>
                                        <p:tav tm="0">
                                          <p:val>
                                            <p:strVal val="#ppt_x"/>
                                          </p:val>
                                        </p:tav>
                                        <p:tav tm="100000">
                                          <p:val>
                                            <p:strVal val="#ppt_x"/>
                                          </p:val>
                                        </p:tav>
                                      </p:tavLst>
                                    </p:anim>
                                    <p:anim calcmode="lin" valueType="num">
                                      <p:cBhvr additive="base">
                                        <p:cTn id="14"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663012"/>
            </a:gs>
          </a:gsLst>
          <a:lin ang="3000000"/>
        </a:grad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048000" y="387350"/>
            <a:ext cx="54864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3600">
                <a:latin typeface="Arial Narrow" pitchFamily="34" charset="0"/>
              </a:rPr>
              <a:t>After some discussion on the subject, it was voted unanimously to have three hundred similar to this one lithographed, which was soon accomplished.  They were called "</a:t>
            </a:r>
            <a:r>
              <a:rPr lang="en-US" sz="3600" b="1">
                <a:latin typeface="Arial Narrow" pitchFamily="34" charset="0"/>
              </a:rPr>
              <a:t>the '43 charts</a:t>
            </a:r>
            <a:r>
              <a:rPr lang="en-US" sz="3600">
                <a:latin typeface="Arial Narrow" pitchFamily="34" charset="0"/>
              </a:rPr>
              <a:t>."  This was a very important Conference </a:t>
            </a:r>
            <a:r>
              <a:rPr lang="en-US" sz="3600" i="1">
                <a:latin typeface="Arial Narrow" pitchFamily="34" charset="0"/>
              </a:rPr>
              <a:t>The Autobiography of Joseph Bates 263</a:t>
            </a:r>
          </a:p>
        </p:txBody>
      </p:sp>
      <p:pic>
        <p:nvPicPr>
          <p:cNvPr id="3" name="Picture 2"/>
          <p:cNvPicPr>
            <a:picLocks noChangeAspect="1" noChangeArrowheads="1"/>
          </p:cNvPicPr>
          <p:nvPr/>
        </p:nvPicPr>
        <p:blipFill>
          <a:blip r:embed="rId3"/>
          <a:srcRect/>
          <a:stretch>
            <a:fillRect/>
          </a:stretch>
        </p:blipFill>
        <p:spPr bwMode="auto">
          <a:xfrm>
            <a:off x="457200" y="1447800"/>
            <a:ext cx="1679575" cy="2940050"/>
          </a:xfrm>
          <a:prstGeom prst="rect">
            <a:avLst/>
          </a:prstGeom>
          <a:noFill/>
          <a:ln w="9525">
            <a:noFill/>
            <a:miter lim="800000"/>
            <a:headEnd/>
            <a:tailEnd/>
          </a:ln>
          <a:effectLst>
            <a:reflection blurRad="6350" stA="50000" endA="300" endPos="38500" dist="50800" dir="5400000" sy="-100000" algn="bl" rotWithShape="0"/>
          </a:effectLst>
          <a:scene3d>
            <a:camera prst="perspectiveContrastingRightFacing" fov="4200000">
              <a:rot lat="623788" lon="18963663" rev="21513199"/>
            </a:camera>
            <a:lightRig rig="threePt" dir="t"/>
          </a:scene3d>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nodeType="afterGroup">
                            <p:stCondLst>
                              <p:cond delay="20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0" fill="hold"/>
                                        <p:tgtEl>
                                          <p:spTgt spid="3"/>
                                        </p:tgtEl>
                                        <p:attrNameLst>
                                          <p:attrName>ppt_x</p:attrName>
                                        </p:attrNameLst>
                                      </p:cBhvr>
                                      <p:tavLst>
                                        <p:tav tm="0">
                                          <p:val>
                                            <p:strVal val="#ppt_x"/>
                                          </p:val>
                                        </p:tav>
                                        <p:tav tm="100000">
                                          <p:val>
                                            <p:strVal val="#ppt_x"/>
                                          </p:val>
                                        </p:tav>
                                      </p:tavLst>
                                    </p:anim>
                                    <p:anim calcmode="lin" valueType="num">
                                      <p:cBhvr additive="base">
                                        <p:cTn id="14"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29699" name="TextBox 4"/>
          <p:cNvSpPr txBox="1">
            <a:spLocks noChangeArrowheads="1"/>
          </p:cNvSpPr>
          <p:nvPr/>
        </p:nvSpPr>
        <p:spPr bwMode="auto">
          <a:xfrm>
            <a:off x="6172200" y="838200"/>
            <a:ext cx="25987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800">
                <a:latin typeface="Garamond" pitchFamily="18" charset="0"/>
              </a:rPr>
              <a:t>Question</a:t>
            </a:r>
            <a:r>
              <a:rPr lang="en-US" sz="4800">
                <a:latin typeface="Calibri" pitchFamily="34" charset="0"/>
              </a:rPr>
              <a:t> </a:t>
            </a:r>
          </a:p>
        </p:txBody>
      </p:sp>
      <p:sp>
        <p:nvSpPr>
          <p:cNvPr id="29700" name="TextBox 5"/>
          <p:cNvSpPr txBox="1">
            <a:spLocks noChangeArrowheads="1"/>
          </p:cNvSpPr>
          <p:nvPr/>
        </p:nvSpPr>
        <p:spPr bwMode="auto">
          <a:xfrm>
            <a:off x="838200" y="3048000"/>
            <a:ext cx="6969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latin typeface="Garamond" pitchFamily="18" charset="0"/>
              </a:rPr>
              <a:t>Who are the prophecies for?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rist.jpg"/>
          <p:cNvPicPr>
            <a:picLocks noChangeAspect="1"/>
          </p:cNvPicPr>
          <p:nvPr/>
        </p:nvPicPr>
        <p:blipFill>
          <a:blip r:embed="rId3"/>
          <a:stretch>
            <a:fillRect/>
          </a:stretch>
        </p:blipFill>
        <p:spPr>
          <a:xfrm>
            <a:off x="0" y="0"/>
            <a:ext cx="9144000" cy="746760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z="12700"/>
        </p:spPr>
      </p:pic>
      <p:sp>
        <p:nvSpPr>
          <p:cNvPr id="2" name="Title 1"/>
          <p:cNvSpPr>
            <a:spLocks noGrp="1"/>
          </p:cNvSpPr>
          <p:nvPr>
            <p:ph type="ctrTitle"/>
          </p:nvPr>
        </p:nvSpPr>
        <p:spPr>
          <a:xfrm>
            <a:off x="4953000" y="304800"/>
            <a:ext cx="4191000" cy="2362200"/>
          </a:xfrm>
          <a:scene3d>
            <a:camera prst="orthographicFront"/>
            <a:lightRig rig="sunset" dir="t"/>
          </a:scene3d>
          <a:sp3d>
            <a:bevelT prst="relaxedInset"/>
          </a:sp3d>
        </p:spPr>
        <p:txBody>
          <a:bodyPr/>
          <a:lstStyle/>
          <a:p>
            <a:pPr algn="ctr" eaLnBrk="1" fontAlgn="auto" hangingPunct="1">
              <a:spcAft>
                <a:spcPts val="0"/>
              </a:spcAft>
              <a:defRPr/>
            </a:pPr>
            <a:r>
              <a:rPr lang="en-US" dirty="0" smtClean="0"/>
              <a:t> </a:t>
            </a:r>
            <a:r>
              <a:rPr lang="en-US" dirty="0" smtClean="0">
                <a:latin typeface="Garamond" pitchFamily="18" charset="0"/>
              </a:rPr>
              <a:t>The Foundation of </a:t>
            </a:r>
            <a:br>
              <a:rPr lang="en-US" dirty="0" smtClean="0">
                <a:latin typeface="Garamond" pitchFamily="18" charset="0"/>
              </a:rPr>
            </a:br>
            <a:r>
              <a:rPr lang="en-US" dirty="0" smtClean="0">
                <a:latin typeface="Garamond" pitchFamily="18" charset="0"/>
              </a:rPr>
              <a:t>Our Faith</a:t>
            </a:r>
            <a:endParaRPr lang="en-US" dirty="0">
              <a:latin typeface="Garamond"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D6B19C"/>
            </a:gs>
            <a:gs pos="30000">
              <a:srgbClr val="D49E6C"/>
            </a:gs>
            <a:gs pos="70000">
              <a:srgbClr val="A65528"/>
            </a:gs>
            <a:gs pos="100000">
              <a:srgbClr val="663012"/>
            </a:gs>
          </a:gsLst>
          <a:lin ang="3000000"/>
        </a:gradFill>
        <a:effectLst/>
      </p:bgPr>
    </p:bg>
    <p:spTree>
      <p:nvGrpSpPr>
        <p:cNvPr id="1" name=""/>
        <p:cNvGrpSpPr/>
        <p:nvPr/>
      </p:nvGrpSpPr>
      <p:grpSpPr>
        <a:xfrm>
          <a:off x="0" y="0"/>
          <a:ext cx="0" cy="0"/>
          <a:chOff x="0" y="0"/>
          <a:chExt cx="0" cy="0"/>
        </a:xfrm>
      </p:grpSpPr>
      <p:sp>
        <p:nvSpPr>
          <p:cNvPr id="30722" name="TextBox 3"/>
          <p:cNvSpPr txBox="1">
            <a:spLocks noChangeArrowheads="1"/>
          </p:cNvSpPr>
          <p:nvPr/>
        </p:nvSpPr>
        <p:spPr bwMode="auto">
          <a:xfrm>
            <a:off x="3276600" y="457200"/>
            <a:ext cx="5410200"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80000"/>
              </a:lnSpc>
            </a:pPr>
            <a:r>
              <a:rPr lang="en-US" sz="3600">
                <a:latin typeface="Garamond" pitchFamily="18" charset="0"/>
              </a:rPr>
              <a:t>“Each of the ancient prophets spoke </a:t>
            </a:r>
            <a:r>
              <a:rPr lang="en-US" sz="3600" b="1">
                <a:latin typeface="Garamond" pitchFamily="18" charset="0"/>
              </a:rPr>
              <a:t>less for their own time than for ours</a:t>
            </a:r>
            <a:r>
              <a:rPr lang="en-US" sz="3600">
                <a:latin typeface="Garamond" pitchFamily="18" charset="0"/>
              </a:rPr>
              <a:t>, so that their prophesying is in force for us. ‘Now all these things happened unto them for </a:t>
            </a:r>
            <a:r>
              <a:rPr lang="en-US" sz="3600" b="1">
                <a:latin typeface="Garamond" pitchFamily="18" charset="0"/>
              </a:rPr>
              <a:t>ensamples</a:t>
            </a:r>
            <a:r>
              <a:rPr lang="en-US" sz="3600">
                <a:latin typeface="Garamond" pitchFamily="18" charset="0"/>
              </a:rPr>
              <a:t>: and they are written for our admonition, upon whom the ends of the world are come.’ 1 Corinthians 10:11. </a:t>
            </a:r>
          </a:p>
        </p:txBody>
      </p:sp>
      <p:pic>
        <p:nvPicPr>
          <p:cNvPr id="3" name="Content Placeholder 4" descr="EGWEstatePictures_892.jpg"/>
          <p:cNvPicPr>
            <a:picLocks noChangeAspect="1"/>
          </p:cNvPicPr>
          <p:nvPr/>
        </p:nvPicPr>
        <p:blipFill>
          <a:blip r:embed="rId3"/>
          <a:stretch>
            <a:fillRect/>
          </a:stretch>
        </p:blipFill>
        <p:spPr>
          <a:xfrm>
            <a:off x="533400" y="1447800"/>
            <a:ext cx="2286000" cy="312539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D6B19C"/>
            </a:gs>
            <a:gs pos="30000">
              <a:srgbClr val="D49E6C"/>
            </a:gs>
            <a:gs pos="70000">
              <a:srgbClr val="A65528"/>
            </a:gs>
            <a:gs pos="100000">
              <a:srgbClr val="663012"/>
            </a:gs>
          </a:gsLst>
          <a:lin ang="3000000"/>
        </a:gradFill>
        <a:effectLst/>
      </p:bgPr>
    </p:bg>
    <p:spTree>
      <p:nvGrpSpPr>
        <p:cNvPr id="1" name=""/>
        <p:cNvGrpSpPr/>
        <p:nvPr/>
      </p:nvGrpSpPr>
      <p:grpSpPr>
        <a:xfrm>
          <a:off x="0" y="0"/>
          <a:ext cx="0" cy="0"/>
          <a:chOff x="0" y="0"/>
          <a:chExt cx="0" cy="0"/>
        </a:xfrm>
      </p:grpSpPr>
      <p:sp>
        <p:nvSpPr>
          <p:cNvPr id="31746" name="TextBox 3"/>
          <p:cNvSpPr txBox="1">
            <a:spLocks noChangeArrowheads="1"/>
          </p:cNvSpPr>
          <p:nvPr/>
        </p:nvSpPr>
        <p:spPr bwMode="auto">
          <a:xfrm>
            <a:off x="3429000" y="733425"/>
            <a:ext cx="5257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80000"/>
              </a:lnSpc>
            </a:pPr>
            <a:r>
              <a:rPr lang="en-US" sz="3600">
                <a:latin typeface="Garamond" pitchFamily="18" charset="0"/>
              </a:rPr>
              <a:t>‘</a:t>
            </a:r>
            <a:r>
              <a:rPr lang="en-US" sz="3600" b="1">
                <a:latin typeface="Garamond" pitchFamily="18" charset="0"/>
              </a:rPr>
              <a:t>Not unto themselves, but unto us</a:t>
            </a:r>
            <a:r>
              <a:rPr lang="en-US" sz="3600">
                <a:latin typeface="Garamond" pitchFamily="18" charset="0"/>
              </a:rPr>
              <a:t> they did minister the things, which are now reported unto you by them that have preached the gospel unto you with the Holy Ghost sent down from heaven; which things the angels desire to look into.’ 1 Peter 1:12. . . {3SM 338.1}</a:t>
            </a:r>
          </a:p>
        </p:txBody>
      </p:sp>
      <p:pic>
        <p:nvPicPr>
          <p:cNvPr id="3" name="Content Placeholder 4" descr="EGWEstatePictures_892.jpg"/>
          <p:cNvPicPr>
            <a:picLocks noChangeAspect="1"/>
          </p:cNvPicPr>
          <p:nvPr/>
        </p:nvPicPr>
        <p:blipFill>
          <a:blip r:embed="rId3"/>
          <a:stretch>
            <a:fillRect/>
          </a:stretch>
        </p:blipFill>
        <p:spPr>
          <a:xfrm>
            <a:off x="609600" y="1447800"/>
            <a:ext cx="2286000" cy="312539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32771" name="TextBox 4"/>
          <p:cNvSpPr txBox="1">
            <a:spLocks noChangeArrowheads="1"/>
          </p:cNvSpPr>
          <p:nvPr/>
        </p:nvSpPr>
        <p:spPr bwMode="auto">
          <a:xfrm>
            <a:off x="6172200" y="838200"/>
            <a:ext cx="25987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800">
                <a:latin typeface="Garamond" pitchFamily="18" charset="0"/>
              </a:rPr>
              <a:t>Question</a:t>
            </a:r>
            <a:r>
              <a:rPr lang="en-US" sz="4800">
                <a:latin typeface="Calibri" pitchFamily="34" charset="0"/>
              </a:rPr>
              <a:t> </a:t>
            </a:r>
          </a:p>
        </p:txBody>
      </p:sp>
      <p:sp>
        <p:nvSpPr>
          <p:cNvPr id="32772" name="TextBox 5"/>
          <p:cNvSpPr txBox="1">
            <a:spLocks noChangeArrowheads="1"/>
          </p:cNvSpPr>
          <p:nvPr/>
        </p:nvSpPr>
        <p:spPr bwMode="auto">
          <a:xfrm>
            <a:off x="1066800" y="2779713"/>
            <a:ext cx="70866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4000">
                <a:latin typeface="Garamond" pitchFamily="18" charset="0"/>
              </a:rPr>
              <a:t>Are the landmarks and experience of the past important to us today?</a:t>
            </a:r>
          </a:p>
          <a:p>
            <a:pPr algn="just" eaLnBrk="1" hangingPunct="1"/>
            <a:r>
              <a:rPr lang="en-US" sz="4000">
                <a:latin typeface="Garamond" pitchFamily="18" charset="0"/>
              </a:rPr>
              <a:t>What does scripture have to say about it?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D6B19C"/>
            </a:gs>
            <a:gs pos="30000">
              <a:srgbClr val="D49E6C"/>
            </a:gs>
            <a:gs pos="70000">
              <a:srgbClr val="A65528"/>
            </a:gs>
            <a:gs pos="100000">
              <a:srgbClr val="663012"/>
            </a:gs>
          </a:gsLst>
          <a:lin ang="3000000"/>
        </a:gradFill>
        <a:effectLst/>
      </p:bgPr>
    </p:bg>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609600" y="228600"/>
            <a:ext cx="7772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pPr>
            <a:r>
              <a:rPr lang="en-US" sz="3600">
                <a:latin typeface="Garamond" pitchFamily="18" charset="0"/>
              </a:rPr>
              <a:t>Thou shalt not remove thy neighbour’s landmark, which they of old time have set in thine inheritance, which thou shalt inherit in the land that the Lord thy God giveth thee to possess it. Deut. 19:14.</a:t>
            </a:r>
          </a:p>
          <a:p>
            <a:pPr>
              <a:lnSpc>
                <a:spcPct val="80000"/>
              </a:lnSpc>
            </a:pPr>
            <a:endParaRPr lang="en-US" sz="3600">
              <a:latin typeface="Garamond" pitchFamily="18" charset="0"/>
            </a:endParaRPr>
          </a:p>
          <a:p>
            <a:pPr>
              <a:lnSpc>
                <a:spcPct val="80000"/>
              </a:lnSpc>
            </a:pPr>
            <a:r>
              <a:rPr lang="en-US" sz="3600">
                <a:latin typeface="Garamond" pitchFamily="18" charset="0"/>
              </a:rPr>
              <a:t>Cursed </a:t>
            </a:r>
            <a:r>
              <a:rPr lang="en-US" sz="3600" i="1">
                <a:latin typeface="Garamond" pitchFamily="18" charset="0"/>
              </a:rPr>
              <a:t>be</a:t>
            </a:r>
            <a:r>
              <a:rPr lang="en-US" sz="3600">
                <a:latin typeface="Garamond" pitchFamily="18" charset="0"/>
              </a:rPr>
              <a:t> he that removeth his neighbour’s landmark. And all the people shall say, Amen. Deut. 27:17.</a:t>
            </a:r>
          </a:p>
          <a:p>
            <a:pPr>
              <a:lnSpc>
                <a:spcPct val="80000"/>
              </a:lnSpc>
            </a:pPr>
            <a:endParaRPr lang="en-US" sz="3600">
              <a:latin typeface="Garamond" pitchFamily="18" charset="0"/>
            </a:endParaRPr>
          </a:p>
          <a:p>
            <a:pPr>
              <a:lnSpc>
                <a:spcPct val="80000"/>
              </a:lnSpc>
            </a:pPr>
            <a:r>
              <a:rPr lang="en-US" sz="3600">
                <a:latin typeface="Garamond" pitchFamily="18" charset="0"/>
              </a:rPr>
              <a:t>Remove not the ancient landmark, which thy fathers have set. Prov. 22:28. </a:t>
            </a:r>
          </a:p>
        </p:txBody>
      </p:sp>
      <p:pic>
        <p:nvPicPr>
          <p:cNvPr id="4" name="Picture 3" descr="Bible.jpg"/>
          <p:cNvPicPr>
            <a:picLocks noChangeAspect="1"/>
          </p:cNvPicPr>
          <p:nvPr/>
        </p:nvPicPr>
        <p:blipFill>
          <a:blip r:embed="rId3" cstate="print"/>
          <a:stretch>
            <a:fillRect/>
          </a:stretch>
        </p:blipFill>
        <p:spPr>
          <a:xfrm>
            <a:off x="6553200" y="4834132"/>
            <a:ext cx="2590800" cy="202386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4" descr="Bible.jpg"/>
          <p:cNvPicPr>
            <a:picLocks noChangeAspect="1"/>
          </p:cNvPicPr>
          <p:nvPr/>
        </p:nvPicPr>
        <p:blipFill>
          <a:blip r:embed="rId3" cstate="print"/>
          <a:stretch>
            <a:fillRect/>
          </a:stretch>
        </p:blipFill>
        <p:spPr>
          <a:xfrm>
            <a:off x="6553200" y="4834133"/>
            <a:ext cx="2590800" cy="202386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34819" name="TextBox 4"/>
          <p:cNvSpPr txBox="1">
            <a:spLocks noChangeArrowheads="1"/>
          </p:cNvSpPr>
          <p:nvPr/>
        </p:nvSpPr>
        <p:spPr bwMode="auto">
          <a:xfrm>
            <a:off x="6172200" y="838200"/>
            <a:ext cx="25987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800">
                <a:latin typeface="Garamond" pitchFamily="18" charset="0"/>
              </a:rPr>
              <a:t>Question</a:t>
            </a:r>
            <a:r>
              <a:rPr lang="en-US" sz="4800">
                <a:latin typeface="Calibri" pitchFamily="34" charset="0"/>
              </a:rPr>
              <a:t> </a:t>
            </a:r>
          </a:p>
        </p:txBody>
      </p:sp>
      <p:sp>
        <p:nvSpPr>
          <p:cNvPr id="34820" name="TextBox 5"/>
          <p:cNvSpPr txBox="1">
            <a:spLocks noChangeArrowheads="1"/>
          </p:cNvSpPr>
          <p:nvPr/>
        </p:nvSpPr>
        <p:spPr bwMode="auto">
          <a:xfrm>
            <a:off x="1066800" y="2590800"/>
            <a:ext cx="6705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4000">
                <a:latin typeface="Garamond" pitchFamily="18" charset="0"/>
              </a:rPr>
              <a:t>Was the Advent (Millerite) Movement a landmark event in History?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35843" name="TextBox 4"/>
          <p:cNvSpPr txBox="1">
            <a:spLocks noChangeArrowheads="1"/>
          </p:cNvSpPr>
          <p:nvPr/>
        </p:nvSpPr>
        <p:spPr bwMode="auto">
          <a:xfrm>
            <a:off x="5257800" y="838200"/>
            <a:ext cx="3676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800">
                <a:latin typeface="Garamond" pitchFamily="18" charset="0"/>
              </a:rPr>
              <a:t>Historical Fact</a:t>
            </a:r>
            <a:endParaRPr lang="en-US" sz="4800">
              <a:latin typeface="Calibri" pitchFamily="34" charset="0"/>
            </a:endParaRPr>
          </a:p>
        </p:txBody>
      </p:sp>
      <p:sp>
        <p:nvSpPr>
          <p:cNvPr id="35844" name="TextBox 5"/>
          <p:cNvSpPr txBox="1">
            <a:spLocks noChangeArrowheads="1"/>
          </p:cNvSpPr>
          <p:nvPr/>
        </p:nvSpPr>
        <p:spPr bwMode="auto">
          <a:xfrm>
            <a:off x="228600" y="2286000"/>
            <a:ext cx="87630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latin typeface="Garamond" pitchFamily="18" charset="0"/>
              </a:rPr>
              <a:t>In 1838, based on the understanding of a day for a year principle in prophecy and applying that to Rev 9:15, Josiah Litch predicted the end of the Ottoman Empire. Ten days before the event came to pass, he published the exact date of August 11</a:t>
            </a:r>
            <a:r>
              <a:rPr lang="en-US" sz="4000" baseline="30000">
                <a:latin typeface="Garamond" pitchFamily="18" charset="0"/>
              </a:rPr>
              <a:t>th</a:t>
            </a:r>
            <a:r>
              <a:rPr lang="en-US" sz="4000">
                <a:latin typeface="Garamond" pitchFamily="18" charset="0"/>
              </a:rPr>
              <a:t> 1840.</a:t>
            </a:r>
          </a:p>
          <a:p>
            <a:pPr eaLnBrk="1" hangingPunct="1"/>
            <a:endParaRPr lang="en-US" sz="4000">
              <a:latin typeface="Garamond"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663012"/>
            </a:gs>
          </a:gsLst>
          <a:lin ang="3000000"/>
        </a:gradFill>
        <a:effectLst/>
      </p:bgPr>
    </p:bg>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2362200" y="0"/>
            <a:ext cx="67818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3600">
                <a:latin typeface="Arial Narrow" pitchFamily="34" charset="0"/>
              </a:rPr>
              <a:t>Advent movement of 1840-44 was a </a:t>
            </a:r>
            <a:r>
              <a:rPr lang="en-US" sz="3600" b="1">
                <a:latin typeface="Arial Narrow" pitchFamily="34" charset="0"/>
              </a:rPr>
              <a:t>glorious manifestation </a:t>
            </a:r>
            <a:r>
              <a:rPr lang="en-US" sz="3600">
                <a:latin typeface="Arial Narrow" pitchFamily="34" charset="0"/>
              </a:rPr>
              <a:t>of the </a:t>
            </a:r>
            <a:r>
              <a:rPr lang="en-US" sz="3600" b="1">
                <a:latin typeface="Arial Narrow" pitchFamily="34" charset="0"/>
              </a:rPr>
              <a:t>power of God</a:t>
            </a:r>
            <a:r>
              <a:rPr lang="en-US" sz="3600">
                <a:latin typeface="Arial Narrow" pitchFamily="34" charset="0"/>
              </a:rPr>
              <a:t>; the first angel's message was carried to every missionary station in the world, and in some countries there was the greatest religious interest which has been witnessed in any land since the Reformation of the sixteenth century; but these are to be far exceeded by the mighty movement under the last warning of the third angel.  {GC88 610.3}</a:t>
            </a:r>
          </a:p>
        </p:txBody>
      </p:sp>
      <p:pic>
        <p:nvPicPr>
          <p:cNvPr id="4" name="Content Placeholder 4" descr="EGWEstatePictures_892.jpg"/>
          <p:cNvPicPr>
            <a:picLocks noChangeAspect="1"/>
          </p:cNvPicPr>
          <p:nvPr/>
        </p:nvPicPr>
        <p:blipFill>
          <a:blip r:embed="rId3"/>
          <a:stretch>
            <a:fillRect/>
          </a:stretch>
        </p:blipFill>
        <p:spPr>
          <a:xfrm>
            <a:off x="76200" y="1828800"/>
            <a:ext cx="2286000" cy="312539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37891" name="TextBox 4"/>
          <p:cNvSpPr txBox="1">
            <a:spLocks noChangeArrowheads="1"/>
          </p:cNvSpPr>
          <p:nvPr/>
        </p:nvSpPr>
        <p:spPr bwMode="auto">
          <a:xfrm>
            <a:off x="6172200" y="838200"/>
            <a:ext cx="25987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800">
                <a:latin typeface="Garamond" pitchFamily="18" charset="0"/>
              </a:rPr>
              <a:t>Question</a:t>
            </a:r>
            <a:r>
              <a:rPr lang="en-US" sz="4800">
                <a:latin typeface="Calibri" pitchFamily="34" charset="0"/>
              </a:rPr>
              <a:t> </a:t>
            </a:r>
          </a:p>
        </p:txBody>
      </p:sp>
      <p:sp>
        <p:nvSpPr>
          <p:cNvPr id="37892" name="TextBox 5"/>
          <p:cNvSpPr txBox="1">
            <a:spLocks noChangeArrowheads="1"/>
          </p:cNvSpPr>
          <p:nvPr/>
        </p:nvSpPr>
        <p:spPr bwMode="auto">
          <a:xfrm>
            <a:off x="2133600" y="2943225"/>
            <a:ext cx="5029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latin typeface="Garamond" pitchFamily="18" charset="0"/>
              </a:rPr>
              <a:t>What is the longest time prophecy in scripture?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Background9.jpg"/>
          <p:cNvPicPr>
            <a:picLocks noChangeAspect="1"/>
          </p:cNvPicPr>
          <p:nvPr/>
        </p:nvPicPr>
        <p:blipFill>
          <a:blip r:embed="rId3">
            <a:duotone>
              <a:prstClr val="black"/>
              <a:srgbClr val="D9C3A5">
                <a:tint val="50000"/>
                <a:satMod val="180000"/>
              </a:srgbClr>
            </a:duotone>
          </a:blip>
          <a:srcRect/>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1752600" y="4344650"/>
            <a:ext cx="5791200" cy="144655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auto">
              <a:spcBef>
                <a:spcPts val="0"/>
              </a:spcBef>
              <a:spcAft>
                <a:spcPts val="0"/>
              </a:spcAft>
              <a:defRPr/>
            </a:pPr>
            <a:r>
              <a:rPr lang="en-US" sz="8800" b="1" cap="all" dirty="0">
                <a:ln w="0"/>
                <a:gradFill flip="none" rotWithShape="1">
                  <a:gsLst>
                    <a:gs pos="0">
                      <a:srgbClr val="CC9900"/>
                    </a:gs>
                    <a:gs pos="30000">
                      <a:srgbClr val="D49E6C"/>
                    </a:gs>
                    <a:gs pos="70000">
                      <a:srgbClr val="A65528"/>
                    </a:gs>
                    <a:gs pos="100000">
                      <a:srgbClr val="663012"/>
                    </a:gs>
                  </a:gsLst>
                  <a:lin ang="5400000" scaled="1"/>
                  <a:tileRect/>
                </a:gradFill>
                <a:effectLst>
                  <a:reflection blurRad="12700" stA="50000" endPos="50000" dist="5000" dir="5400000" sy="-100000" rotWithShape="0"/>
                </a:effectLst>
                <a:latin typeface="Garamond" pitchFamily="18" charset="0"/>
                <a:cs typeface="+mn-cs"/>
              </a:rPr>
              <a:t>LEV: 26:18</a:t>
            </a:r>
          </a:p>
        </p:txBody>
      </p:sp>
      <p:sp>
        <p:nvSpPr>
          <p:cNvPr id="5" name="TextBox 4"/>
          <p:cNvSpPr txBox="1"/>
          <p:nvPr/>
        </p:nvSpPr>
        <p:spPr>
          <a:xfrm>
            <a:off x="2971800" y="2133600"/>
            <a:ext cx="3124200" cy="1570038"/>
          </a:xfrm>
          <a:prstGeom prst="rect">
            <a:avLst/>
          </a:prstGeom>
          <a:noFill/>
        </p:spPr>
        <p:txBody>
          <a:bodyPr wrap="none">
            <a:spAutoFit/>
          </a:bodyPr>
          <a:lstStyle/>
          <a:p>
            <a:pPr fontAlgn="auto">
              <a:spcBef>
                <a:spcPts val="0"/>
              </a:spcBef>
              <a:spcAft>
                <a:spcPts val="0"/>
              </a:spcAft>
              <a:defRPr/>
            </a:pPr>
            <a:r>
              <a:rPr lang="en-US" sz="9600" dirty="0">
                <a:solidFill>
                  <a:schemeClr val="accent1">
                    <a:lumMod val="50000"/>
                  </a:schemeClr>
                </a:solidFill>
                <a:latin typeface="Algerian" pitchFamily="82" charset="0"/>
                <a:cs typeface="+mn-cs"/>
              </a:rPr>
              <a:t>2520</a:t>
            </a:r>
          </a:p>
        </p:txBody>
      </p:sp>
      <p:sp>
        <p:nvSpPr>
          <p:cNvPr id="6" name="Rectangle 5"/>
          <p:cNvSpPr/>
          <p:nvPr/>
        </p:nvSpPr>
        <p:spPr>
          <a:xfrm>
            <a:off x="1828800" y="1752600"/>
            <a:ext cx="5181600" cy="2438400"/>
          </a:xfrm>
          <a:prstGeom prst="rect">
            <a:avLst/>
          </a:prstGeom>
          <a:solidFill>
            <a:srgbClr val="CC9900">
              <a:tint val="66000"/>
              <a:satMod val="16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a:t> </a:t>
            </a:r>
            <a:r>
              <a:rPr lang="en-US" sz="3200">
                <a:solidFill>
                  <a:schemeClr val="tx1"/>
                </a:solidFill>
                <a:latin typeface="Garamond" pitchFamily="18" charset="0"/>
              </a:rPr>
              <a:t>And if ye will not yet for all this hearken unto me, then I will punish you seven times more for your sins.</a:t>
            </a:r>
            <a:endParaRPr lang="en-US" sz="3200" dirty="0">
              <a:solidFill>
                <a:schemeClr val="tx1"/>
              </a:solidFill>
              <a:latin typeface="Garamond" pitchFamily="18" charset="0"/>
            </a:endParaRPr>
          </a:p>
        </p:txBody>
      </p:sp>
      <p:sp>
        <p:nvSpPr>
          <p:cNvPr id="8" name="Rectangle 7"/>
          <p:cNvSpPr/>
          <p:nvPr/>
        </p:nvSpPr>
        <p:spPr>
          <a:xfrm>
            <a:off x="1828800" y="1524000"/>
            <a:ext cx="5181600" cy="3124200"/>
          </a:xfrm>
          <a:prstGeom prst="rect">
            <a:avLst/>
          </a:prstGeom>
          <a:solidFill>
            <a:srgbClr val="CC9900">
              <a:tint val="66000"/>
              <a:satMod val="16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a:solidFill>
                  <a:schemeClr val="tx1"/>
                </a:solidFill>
                <a:latin typeface="Garamond" pitchFamily="18" charset="0"/>
              </a:rPr>
              <a:t>Day for a </a:t>
            </a:r>
            <a:r>
              <a:rPr lang="en-US" sz="2800" b="1" dirty="0">
                <a:solidFill>
                  <a:schemeClr val="tx1"/>
                </a:solidFill>
                <a:latin typeface="Garamond" pitchFamily="18" charset="0"/>
              </a:rPr>
              <a:t>year </a:t>
            </a:r>
            <a:r>
              <a:rPr lang="en-US" sz="2800" b="1" dirty="0">
                <a:solidFill>
                  <a:schemeClr val="tx1"/>
                </a:solidFill>
                <a:latin typeface="Garamond" pitchFamily="18" charset="0"/>
              </a:rPr>
              <a:t>principle: Num 14:34  After the number of the days in which ye spied out the land, even forty days, for every day a year, shall ye bear your iniquities, even forty years, and ye shall know my alienation.  </a:t>
            </a:r>
          </a:p>
        </p:txBody>
      </p:sp>
      <p:sp>
        <p:nvSpPr>
          <p:cNvPr id="9" name="Rounded Rectangle 8"/>
          <p:cNvSpPr/>
          <p:nvPr/>
        </p:nvSpPr>
        <p:spPr>
          <a:xfrm>
            <a:off x="1752600" y="1524000"/>
            <a:ext cx="5257800" cy="3124200"/>
          </a:xfrm>
          <a:prstGeom prst="roundRect">
            <a:avLst/>
          </a:prstGeom>
          <a:solidFill>
            <a:srgbClr val="CC9900">
              <a:tint val="66000"/>
              <a:satMod val="16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solidFill>
                  <a:schemeClr val="tx1"/>
                </a:solidFill>
                <a:latin typeface="Garamond" pitchFamily="18" charset="0"/>
              </a:rPr>
              <a:t>Jewish Month 30 days </a:t>
            </a:r>
          </a:p>
          <a:p>
            <a:pPr algn="ctr" fontAlgn="auto">
              <a:spcBef>
                <a:spcPts val="0"/>
              </a:spcBef>
              <a:spcAft>
                <a:spcPts val="0"/>
              </a:spcAft>
              <a:defRPr/>
            </a:pPr>
            <a:r>
              <a:rPr lang="en-US" sz="3200" dirty="0">
                <a:solidFill>
                  <a:schemeClr val="tx1"/>
                </a:solidFill>
                <a:latin typeface="Garamond" pitchFamily="18" charset="0"/>
              </a:rPr>
              <a:t> Time is = year </a:t>
            </a:r>
          </a:p>
          <a:p>
            <a:pPr algn="ctr" fontAlgn="auto">
              <a:spcBef>
                <a:spcPts val="0"/>
              </a:spcBef>
              <a:spcAft>
                <a:spcPts val="0"/>
              </a:spcAft>
              <a:defRPr/>
            </a:pPr>
            <a:r>
              <a:rPr lang="en-US" sz="3200" dirty="0">
                <a:solidFill>
                  <a:schemeClr val="tx1"/>
                </a:solidFill>
                <a:latin typeface="Garamond" pitchFamily="18" charset="0"/>
              </a:rPr>
              <a:t> 7 Times = 7 Years </a:t>
            </a:r>
          </a:p>
          <a:p>
            <a:pPr algn="ctr" fontAlgn="auto">
              <a:spcBef>
                <a:spcPts val="0"/>
              </a:spcBef>
              <a:spcAft>
                <a:spcPts val="0"/>
              </a:spcAft>
              <a:defRPr/>
            </a:pPr>
            <a:r>
              <a:rPr lang="en-US" sz="3200" dirty="0">
                <a:solidFill>
                  <a:schemeClr val="tx1"/>
                </a:solidFill>
                <a:latin typeface="Garamond" pitchFamily="18" charset="0"/>
              </a:rPr>
              <a:t>30 days x 12 months = 360 360  x  7 = 2520  years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xit" presetSubtype="16" fill="hold" grpId="1" nodeType="clickEffect">
                                  <p:stCondLst>
                                    <p:cond delay="0"/>
                                  </p:stCondLst>
                                  <p:childTnLst>
                                    <p:animEffect transition="out" filter="diamond(in)">
                                      <p:cBhvr>
                                        <p:cTn id="13" dur="2000"/>
                                        <p:tgtEl>
                                          <p:spTgt spid="6"/>
                                        </p:tgtEl>
                                      </p:cBhvr>
                                    </p:animEffect>
                                    <p:set>
                                      <p:cBhvr>
                                        <p:cTn id="14" dur="1" fill="hold">
                                          <p:stCondLst>
                                            <p:cond delay="1999"/>
                                          </p:stCondLst>
                                        </p:cTn>
                                        <p:tgtEl>
                                          <p:spTgt spid="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Effect transition="in" filter="fade">
                                      <p:cBhvr>
                                        <p:cTn id="21" dur="10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xit" presetSubtype="16" fill="hold" grpId="1" nodeType="clickEffect">
                                  <p:stCondLst>
                                    <p:cond delay="0"/>
                                  </p:stCondLst>
                                  <p:childTnLst>
                                    <p:animEffect transition="out" filter="diamond(in)">
                                      <p:cBhvr>
                                        <p:cTn id="25" dur="2000"/>
                                        <p:tgtEl>
                                          <p:spTgt spid="8"/>
                                        </p:tgtEl>
                                      </p:cBhvr>
                                    </p:animEffect>
                                    <p:set>
                                      <p:cBhvr>
                                        <p:cTn id="26" dur="1" fill="hold">
                                          <p:stCondLst>
                                            <p:cond delay="1999"/>
                                          </p:stCondLst>
                                        </p:cTn>
                                        <p:tgtEl>
                                          <p:spTgt spid="8"/>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Effect transition="in" filter="fade">
                                      <p:cBhvr>
                                        <p:cTn id="33" dur="1000"/>
                                        <p:tgtEl>
                                          <p:spTgt spid="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xit" presetSubtype="16" fill="hold" grpId="1" nodeType="clickEffect">
                                  <p:stCondLst>
                                    <p:cond delay="0"/>
                                  </p:stCondLst>
                                  <p:childTnLst>
                                    <p:animEffect transition="out" filter="diamond(in)">
                                      <p:cBhvr>
                                        <p:cTn id="37" dur="2000"/>
                                        <p:tgtEl>
                                          <p:spTgt spid="9"/>
                                        </p:tgtEl>
                                      </p:cBhvr>
                                    </p:animEffect>
                                    <p:set>
                                      <p:cBhvr>
                                        <p:cTn id="38"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9" grpId="0" animBg="1"/>
      <p:bldP spid="9"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663012"/>
            </a:gs>
          </a:gsLst>
          <a:lin ang="5400000"/>
        </a:gradFill>
        <a:effectLst/>
      </p:bgPr>
    </p:bg>
    <p:spTree>
      <p:nvGrpSpPr>
        <p:cNvPr id="1" name=""/>
        <p:cNvGrpSpPr/>
        <p:nvPr/>
      </p:nvGrpSpPr>
      <p:grpSpPr>
        <a:xfrm>
          <a:off x="0" y="0"/>
          <a:ext cx="0" cy="0"/>
          <a:chOff x="0" y="0"/>
          <a:chExt cx="0" cy="0"/>
        </a:xfrm>
      </p:grpSpPr>
      <p:sp>
        <p:nvSpPr>
          <p:cNvPr id="2" name="TextBox 1"/>
          <p:cNvSpPr txBox="1"/>
          <p:nvPr/>
        </p:nvSpPr>
        <p:spPr>
          <a:xfrm>
            <a:off x="304800" y="3516868"/>
            <a:ext cx="609600" cy="369332"/>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solidFill>
                  <a:schemeClr val="tx1"/>
                </a:solidFill>
                <a:latin typeface="Garamond" pitchFamily="18" charset="0"/>
              </a:rPr>
              <a:t>742</a:t>
            </a:r>
          </a:p>
        </p:txBody>
      </p:sp>
      <p:sp>
        <p:nvSpPr>
          <p:cNvPr id="5" name="TextBox 4"/>
          <p:cNvSpPr txBox="1"/>
          <p:nvPr/>
        </p:nvSpPr>
        <p:spPr>
          <a:xfrm>
            <a:off x="1371600" y="2362200"/>
            <a:ext cx="533400" cy="36988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smtClean="0">
                <a:latin typeface="Garamond" pitchFamily="18" charset="0"/>
              </a:rPr>
              <a:t>723</a:t>
            </a:r>
            <a:endParaRPr lang="en-US" dirty="0">
              <a:latin typeface="Garamond" pitchFamily="18" charset="0"/>
            </a:endParaRPr>
          </a:p>
        </p:txBody>
      </p:sp>
      <p:cxnSp>
        <p:nvCxnSpPr>
          <p:cNvPr id="7" name="Straight Arrow Connector 6"/>
          <p:cNvCxnSpPr/>
          <p:nvPr/>
        </p:nvCxnSpPr>
        <p:spPr>
          <a:xfrm>
            <a:off x="914400" y="3886200"/>
            <a:ext cx="1143000" cy="7620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0" idx="2"/>
          </p:cNvCxnSpPr>
          <p:nvPr/>
        </p:nvCxnSpPr>
        <p:spPr>
          <a:xfrm rot="5400000" flipH="1" flipV="1">
            <a:off x="889794" y="2756694"/>
            <a:ext cx="773112" cy="7239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57400" y="4495800"/>
            <a:ext cx="533400" cy="36988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latin typeface="Garamond" pitchFamily="18" charset="0"/>
              </a:rPr>
              <a:t>677</a:t>
            </a:r>
          </a:p>
        </p:txBody>
      </p:sp>
      <p:sp>
        <p:nvSpPr>
          <p:cNvPr id="20" name="TextBox 19"/>
          <p:cNvSpPr txBox="1"/>
          <p:nvPr/>
        </p:nvSpPr>
        <p:spPr>
          <a:xfrm>
            <a:off x="5943600" y="2362200"/>
            <a:ext cx="685800" cy="36988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latin typeface="Garamond" pitchFamily="18" charset="0"/>
              </a:rPr>
              <a:t>1798</a:t>
            </a:r>
          </a:p>
        </p:txBody>
      </p:sp>
      <p:sp>
        <p:nvSpPr>
          <p:cNvPr id="22" name="TextBox 21"/>
          <p:cNvSpPr txBox="1"/>
          <p:nvPr/>
        </p:nvSpPr>
        <p:spPr>
          <a:xfrm>
            <a:off x="3657600" y="2362200"/>
            <a:ext cx="533400" cy="36988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latin typeface="Garamond" pitchFamily="18" charset="0"/>
              </a:rPr>
              <a:t>538</a:t>
            </a:r>
          </a:p>
        </p:txBody>
      </p:sp>
      <p:cxnSp>
        <p:nvCxnSpPr>
          <p:cNvPr id="25" name="Straight Arrow Connector 24"/>
          <p:cNvCxnSpPr>
            <a:stCxn id="0" idx="3"/>
          </p:cNvCxnSpPr>
          <p:nvPr/>
        </p:nvCxnSpPr>
        <p:spPr>
          <a:xfrm flipV="1">
            <a:off x="2590800" y="4648200"/>
            <a:ext cx="5181600" cy="3175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0" idx="1"/>
          </p:cNvCxnSpPr>
          <p:nvPr/>
        </p:nvCxnSpPr>
        <p:spPr>
          <a:xfrm>
            <a:off x="1905000" y="2546350"/>
            <a:ext cx="1752600" cy="1588"/>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191000" y="2514600"/>
            <a:ext cx="1752600" cy="158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772400" y="4495800"/>
            <a:ext cx="838200" cy="369888"/>
          </a:xfrm>
          <a:prstGeom prst="rect">
            <a:avLst/>
          </a:prstGeom>
          <a:ln/>
        </p:spPr>
        <p:style>
          <a:lnRef idx="1">
            <a:schemeClr val="dk1"/>
          </a:lnRef>
          <a:fillRef idx="3">
            <a:schemeClr val="dk1"/>
          </a:fillRef>
          <a:effectRef idx="2">
            <a:schemeClr val="dk1"/>
          </a:effectRef>
          <a:fontRef idx="minor">
            <a:schemeClr val="lt1"/>
          </a:fontRef>
        </p:style>
        <p:txBody>
          <a:bodyPr>
            <a:spAutoFit/>
          </a:bodyPr>
          <a:lstStyle/>
          <a:p>
            <a:pPr fontAlgn="auto">
              <a:spcBef>
                <a:spcPts val="0"/>
              </a:spcBef>
              <a:spcAft>
                <a:spcPts val="0"/>
              </a:spcAft>
              <a:defRPr/>
            </a:pPr>
            <a:r>
              <a:rPr lang="en-US" dirty="0">
                <a:latin typeface="Garamond" pitchFamily="18" charset="0"/>
              </a:rPr>
              <a:t>1843/4</a:t>
            </a:r>
          </a:p>
        </p:txBody>
      </p:sp>
      <p:sp>
        <p:nvSpPr>
          <p:cNvPr id="33" name="TextBox 32"/>
          <p:cNvSpPr txBox="1"/>
          <p:nvPr/>
        </p:nvSpPr>
        <p:spPr>
          <a:xfrm>
            <a:off x="7772400" y="2362200"/>
            <a:ext cx="838200" cy="369888"/>
          </a:xfrm>
          <a:prstGeom prst="rect">
            <a:avLst/>
          </a:prstGeom>
          <a:ln/>
        </p:spPr>
        <p:style>
          <a:lnRef idx="1">
            <a:schemeClr val="dk1"/>
          </a:lnRef>
          <a:fillRef idx="3">
            <a:schemeClr val="dk1"/>
          </a:fillRef>
          <a:effectRef idx="2">
            <a:schemeClr val="dk1"/>
          </a:effectRef>
          <a:fontRef idx="minor">
            <a:schemeClr val="lt1"/>
          </a:fontRef>
        </p:style>
        <p:txBody>
          <a:bodyPr>
            <a:spAutoFit/>
          </a:bodyPr>
          <a:lstStyle/>
          <a:p>
            <a:pPr fontAlgn="auto">
              <a:spcBef>
                <a:spcPts val="0"/>
              </a:spcBef>
              <a:spcAft>
                <a:spcPts val="0"/>
              </a:spcAft>
              <a:defRPr/>
            </a:pPr>
            <a:r>
              <a:rPr lang="en-US" dirty="0">
                <a:latin typeface="Garamond" pitchFamily="18" charset="0"/>
              </a:rPr>
              <a:t>1843/4</a:t>
            </a:r>
          </a:p>
        </p:txBody>
      </p:sp>
      <p:cxnSp>
        <p:nvCxnSpPr>
          <p:cNvPr id="36" name="Straight Arrow Connector 35"/>
          <p:cNvCxnSpPr/>
          <p:nvPr/>
        </p:nvCxnSpPr>
        <p:spPr>
          <a:xfrm>
            <a:off x="6629400" y="2546350"/>
            <a:ext cx="1143000" cy="158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76200" y="4038600"/>
            <a:ext cx="1143000" cy="533400"/>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r>
              <a:rPr lang="en-US" dirty="0">
                <a:latin typeface="Garamond" pitchFamily="18" charset="0"/>
              </a:rPr>
              <a:t>Isaiah 7:8</a:t>
            </a:r>
          </a:p>
        </p:txBody>
      </p:sp>
      <p:sp>
        <p:nvSpPr>
          <p:cNvPr id="40" name="Oval 39"/>
          <p:cNvSpPr/>
          <p:nvPr/>
        </p:nvSpPr>
        <p:spPr>
          <a:xfrm>
            <a:off x="1066800" y="4953000"/>
            <a:ext cx="1066800" cy="457200"/>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r>
              <a:rPr lang="en-US" dirty="0"/>
              <a:t>Judah</a:t>
            </a:r>
          </a:p>
        </p:txBody>
      </p:sp>
      <p:sp>
        <p:nvSpPr>
          <p:cNvPr id="41" name="Oval 40"/>
          <p:cNvSpPr/>
          <p:nvPr/>
        </p:nvSpPr>
        <p:spPr>
          <a:xfrm>
            <a:off x="228600" y="2286000"/>
            <a:ext cx="1066800" cy="457200"/>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r>
              <a:rPr lang="en-US" dirty="0">
                <a:latin typeface="Garamond" pitchFamily="18" charset="0"/>
              </a:rPr>
              <a:t>Israel</a:t>
            </a:r>
          </a:p>
        </p:txBody>
      </p:sp>
      <p:sp>
        <p:nvSpPr>
          <p:cNvPr id="42" name="Right Brace 41"/>
          <p:cNvSpPr/>
          <p:nvPr/>
        </p:nvSpPr>
        <p:spPr>
          <a:xfrm rot="16200000">
            <a:off x="2552700" y="1562100"/>
            <a:ext cx="381000" cy="15240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atin typeface="Cambria" pitchFamily="18" charset="0"/>
            </a:endParaRPr>
          </a:p>
        </p:txBody>
      </p:sp>
      <p:sp>
        <p:nvSpPr>
          <p:cNvPr id="43" name="Right Brace 42"/>
          <p:cNvSpPr/>
          <p:nvPr/>
        </p:nvSpPr>
        <p:spPr>
          <a:xfrm rot="16200000">
            <a:off x="4914900" y="1562100"/>
            <a:ext cx="381000" cy="15240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atin typeface="Cambria" pitchFamily="18" charset="0"/>
            </a:endParaRPr>
          </a:p>
        </p:txBody>
      </p:sp>
      <p:sp>
        <p:nvSpPr>
          <p:cNvPr id="44" name="Right Brace 43"/>
          <p:cNvSpPr/>
          <p:nvPr/>
        </p:nvSpPr>
        <p:spPr>
          <a:xfrm rot="16200000">
            <a:off x="6972300" y="1866900"/>
            <a:ext cx="381000" cy="9144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atin typeface="Cambria" pitchFamily="18" charset="0"/>
            </a:endParaRPr>
          </a:p>
        </p:txBody>
      </p:sp>
      <p:sp>
        <p:nvSpPr>
          <p:cNvPr id="45" name="Right Brace 44"/>
          <p:cNvSpPr/>
          <p:nvPr/>
        </p:nvSpPr>
        <p:spPr>
          <a:xfrm rot="16200000">
            <a:off x="4991100" y="2019300"/>
            <a:ext cx="381000" cy="4876800"/>
          </a:xfrm>
          <a:prstGeom prst="rightBrace">
            <a:avLst>
              <a:gd name="adj1" fmla="val 22619"/>
              <a:gd name="adj2" fmla="val 49286"/>
            </a:avLst>
          </a:prstGeom>
        </p:spPr>
        <p:style>
          <a:lnRef idx="2">
            <a:schemeClr val="dk1"/>
          </a:lnRef>
          <a:fillRef idx="0">
            <a:schemeClr val="dk1"/>
          </a:fillRef>
          <a:effectRef idx="1">
            <a:schemeClr val="dk1"/>
          </a:effectRef>
          <a:fontRef idx="minor">
            <a:schemeClr val="tx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atin typeface="Cambria" pitchFamily="18" charset="0"/>
            </a:endParaRPr>
          </a:p>
        </p:txBody>
      </p:sp>
      <p:sp>
        <p:nvSpPr>
          <p:cNvPr id="47" name="Rounded Rectangle 46"/>
          <p:cNvSpPr/>
          <p:nvPr/>
        </p:nvSpPr>
        <p:spPr>
          <a:xfrm>
            <a:off x="2362200" y="1676400"/>
            <a:ext cx="762000" cy="381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solidFill>
                  <a:schemeClr val="tx1"/>
                </a:solidFill>
                <a:latin typeface="Garamond" pitchFamily="18" charset="0"/>
              </a:rPr>
              <a:t>1260</a:t>
            </a:r>
          </a:p>
        </p:txBody>
      </p:sp>
      <p:sp>
        <p:nvSpPr>
          <p:cNvPr id="48" name="Rounded Rectangle 47"/>
          <p:cNvSpPr/>
          <p:nvPr/>
        </p:nvSpPr>
        <p:spPr>
          <a:xfrm>
            <a:off x="4648200" y="1676400"/>
            <a:ext cx="838200" cy="381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solidFill>
                  <a:schemeClr val="tx1"/>
                </a:solidFill>
                <a:latin typeface="Garamond" pitchFamily="18" charset="0"/>
              </a:rPr>
              <a:t>1260</a:t>
            </a:r>
          </a:p>
        </p:txBody>
      </p:sp>
      <p:sp>
        <p:nvSpPr>
          <p:cNvPr id="49" name="Rounded Rectangle 48"/>
          <p:cNvSpPr/>
          <p:nvPr/>
        </p:nvSpPr>
        <p:spPr>
          <a:xfrm>
            <a:off x="6858000" y="1676400"/>
            <a:ext cx="609600" cy="381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solidFill>
                  <a:schemeClr val="tx1"/>
                </a:solidFill>
                <a:latin typeface="Garamond" pitchFamily="18" charset="0"/>
              </a:rPr>
              <a:t>46</a:t>
            </a:r>
          </a:p>
        </p:txBody>
      </p:sp>
      <p:sp>
        <p:nvSpPr>
          <p:cNvPr id="50" name="Right Brace 49"/>
          <p:cNvSpPr/>
          <p:nvPr/>
        </p:nvSpPr>
        <p:spPr>
          <a:xfrm rot="16200000">
            <a:off x="3695700" y="266700"/>
            <a:ext cx="381000" cy="22860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atin typeface="Cambria" pitchFamily="18" charset="0"/>
            </a:endParaRPr>
          </a:p>
        </p:txBody>
      </p:sp>
      <p:sp>
        <p:nvSpPr>
          <p:cNvPr id="51" name="Rounded Rectangle 50"/>
          <p:cNvSpPr/>
          <p:nvPr/>
        </p:nvSpPr>
        <p:spPr>
          <a:xfrm>
            <a:off x="4419600" y="3657600"/>
            <a:ext cx="1371600" cy="457200"/>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4000" dirty="0">
                <a:latin typeface="Garamond" pitchFamily="18" charset="0"/>
              </a:rPr>
              <a:t>2520</a:t>
            </a:r>
          </a:p>
        </p:txBody>
      </p:sp>
      <p:sp>
        <p:nvSpPr>
          <p:cNvPr id="38" name="Oval 37"/>
          <p:cNvSpPr/>
          <p:nvPr/>
        </p:nvSpPr>
        <p:spPr>
          <a:xfrm>
            <a:off x="2362200" y="3200400"/>
            <a:ext cx="1524000" cy="533400"/>
          </a:xfrm>
          <a:prstGeom prst="ellipse">
            <a:avLst/>
          </a:prstGeom>
          <a:ln>
            <a:solidFill>
              <a:schemeClr val="tx2"/>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latin typeface="Garamond" pitchFamily="18" charset="0"/>
              </a:rPr>
              <a:t>BC    AD</a:t>
            </a:r>
          </a:p>
        </p:txBody>
      </p:sp>
      <p:cxnSp>
        <p:nvCxnSpPr>
          <p:cNvPr id="31" name="Straight Connector 30"/>
          <p:cNvCxnSpPr/>
          <p:nvPr/>
        </p:nvCxnSpPr>
        <p:spPr>
          <a:xfrm rot="5400000">
            <a:off x="2401094" y="3542506"/>
            <a:ext cx="1447800" cy="1588"/>
          </a:xfrm>
          <a:prstGeom prst="line">
            <a:avLst/>
          </a:prstGeom>
          <a:ln w="38100">
            <a:solidFill>
              <a:schemeClr val="tx2"/>
            </a:solidFill>
            <a:prstDash val="dashDot"/>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2133600" y="457200"/>
            <a:ext cx="4419600" cy="609600"/>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4000" dirty="0">
                <a:latin typeface="Garamond" pitchFamily="18" charset="0"/>
              </a:rPr>
              <a:t>2520 Year Prophecy</a:t>
            </a:r>
          </a:p>
        </p:txBody>
      </p:sp>
      <p:sp>
        <p:nvSpPr>
          <p:cNvPr id="52" name="Rectangle 51"/>
          <p:cNvSpPr/>
          <p:nvPr/>
        </p:nvSpPr>
        <p:spPr>
          <a:xfrm>
            <a:off x="1103971" y="457200"/>
            <a:ext cx="7010400" cy="4953000"/>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anchor="ctr"/>
          <a:lstStyle/>
          <a:p>
            <a:pPr fontAlgn="auto">
              <a:spcBef>
                <a:spcPts val="0"/>
              </a:spcBef>
              <a:spcAft>
                <a:spcPts val="0"/>
              </a:spcAft>
              <a:defRPr/>
            </a:pPr>
            <a:r>
              <a:rPr lang="en-US" sz="2800" dirty="0" smtClean="0">
                <a:latin typeface="Garamond" pitchFamily="18" charset="0"/>
              </a:rPr>
              <a:t>723 King </a:t>
            </a:r>
            <a:r>
              <a:rPr lang="en-US" sz="2800" dirty="0" err="1" smtClean="0">
                <a:latin typeface="Garamond" pitchFamily="18" charset="0"/>
              </a:rPr>
              <a:t>Hoshea</a:t>
            </a:r>
            <a:r>
              <a:rPr lang="en-US" sz="2800" dirty="0" smtClean="0">
                <a:latin typeface="Garamond" pitchFamily="18" charset="0"/>
              </a:rPr>
              <a:t> dies in Captivity</a:t>
            </a:r>
          </a:p>
          <a:p>
            <a:pPr fontAlgn="auto">
              <a:spcBef>
                <a:spcPts val="0"/>
              </a:spcBef>
              <a:spcAft>
                <a:spcPts val="0"/>
              </a:spcAft>
              <a:defRPr/>
            </a:pPr>
            <a:r>
              <a:rPr lang="en-US" sz="2800" dirty="0" smtClean="0">
                <a:latin typeface="Garamond" pitchFamily="18" charset="0"/>
              </a:rPr>
              <a:t>722 </a:t>
            </a:r>
            <a:r>
              <a:rPr lang="en-US" sz="2800" dirty="0">
                <a:latin typeface="Garamond" pitchFamily="18" charset="0"/>
              </a:rPr>
              <a:t>BC Israel enters into Captivity 2</a:t>
            </a:r>
            <a:r>
              <a:rPr lang="en-US" sz="2800" baseline="30000" dirty="0">
                <a:latin typeface="Garamond" pitchFamily="18" charset="0"/>
              </a:rPr>
              <a:t>nd</a:t>
            </a:r>
            <a:r>
              <a:rPr lang="en-US" sz="2800" dirty="0">
                <a:latin typeface="Garamond" pitchFamily="18" charset="0"/>
              </a:rPr>
              <a:t> Kings 17:1-6 8,13,16-18 </a:t>
            </a:r>
          </a:p>
          <a:p>
            <a:pPr fontAlgn="auto">
              <a:spcBef>
                <a:spcPts val="0"/>
              </a:spcBef>
              <a:spcAft>
                <a:spcPts val="0"/>
              </a:spcAft>
              <a:defRPr/>
            </a:pPr>
            <a:r>
              <a:rPr lang="en-US" sz="2800" dirty="0">
                <a:latin typeface="Garamond" pitchFamily="18" charset="0"/>
              </a:rPr>
              <a:t>677 BC Judah enter into Captivity 2</a:t>
            </a:r>
            <a:r>
              <a:rPr lang="en-US" sz="2800" baseline="30000" dirty="0">
                <a:latin typeface="Garamond" pitchFamily="18" charset="0"/>
              </a:rPr>
              <a:t>nd</a:t>
            </a:r>
            <a:r>
              <a:rPr lang="en-US" sz="2800" dirty="0">
                <a:latin typeface="Garamond" pitchFamily="18" charset="0"/>
              </a:rPr>
              <a:t> Chronicles 33:11 </a:t>
            </a:r>
          </a:p>
          <a:p>
            <a:pPr fontAlgn="auto">
              <a:spcBef>
                <a:spcPts val="0"/>
              </a:spcBef>
              <a:spcAft>
                <a:spcPts val="0"/>
              </a:spcAft>
              <a:defRPr/>
            </a:pPr>
            <a:r>
              <a:rPr lang="en-US" sz="2800" dirty="0">
                <a:latin typeface="Garamond" pitchFamily="18" charset="0"/>
              </a:rPr>
              <a:t>538 AD Fulfillment of Daniel 7:8 the Papacy takes possession of Rome. </a:t>
            </a:r>
          </a:p>
          <a:p>
            <a:pPr fontAlgn="auto">
              <a:spcBef>
                <a:spcPts val="0"/>
              </a:spcBef>
              <a:spcAft>
                <a:spcPts val="0"/>
              </a:spcAft>
              <a:defRPr/>
            </a:pPr>
            <a:r>
              <a:rPr lang="en-US" sz="2800" dirty="0">
                <a:latin typeface="Garamond" pitchFamily="18" charset="0"/>
              </a:rPr>
              <a:t>1798 General </a:t>
            </a:r>
            <a:r>
              <a:rPr lang="en-US" sz="2800" dirty="0" err="1">
                <a:latin typeface="Garamond" pitchFamily="18" charset="0"/>
              </a:rPr>
              <a:t>Berthier</a:t>
            </a:r>
            <a:r>
              <a:rPr lang="en-US" sz="2800" dirty="0">
                <a:latin typeface="Garamond" pitchFamily="18" charset="0"/>
              </a:rPr>
              <a:t> takes the Pope prisoner to France and Rome's control of Europe is broken (politically and spiritually) Fulfillment of Daniel 12:11 - 1290 years from 508 and 1260 years from 538</a:t>
            </a:r>
            <a:r>
              <a:rPr lang="en-US" sz="2800" dirty="0"/>
              <a:t> </a:t>
            </a:r>
          </a:p>
        </p:txBody>
      </p:sp>
      <p:sp>
        <p:nvSpPr>
          <p:cNvPr id="53" name="Snip Diagonal Corner Rectangle 52"/>
          <p:cNvSpPr/>
          <p:nvPr/>
        </p:nvSpPr>
        <p:spPr>
          <a:xfrm>
            <a:off x="1132114" y="446049"/>
            <a:ext cx="6248400" cy="2971800"/>
          </a:xfrm>
          <a:prstGeom prst="snip2Diag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3200" dirty="0">
                <a:latin typeface="Garamond" pitchFamily="18" charset="0"/>
              </a:rPr>
              <a:t>John 2:20 Then said the Jews, Forty and six years was this temple in building, and wilt thou rear it up in three days?</a:t>
            </a:r>
          </a:p>
        </p:txBody>
      </p:sp>
      <p:sp>
        <p:nvSpPr>
          <p:cNvPr id="34" name="Rectangle 33"/>
          <p:cNvSpPr/>
          <p:nvPr/>
        </p:nvSpPr>
        <p:spPr>
          <a:xfrm>
            <a:off x="1181100" y="3276600"/>
            <a:ext cx="6477000" cy="2057400"/>
          </a:xfrm>
          <a:prstGeom prst="rect">
            <a:avLst/>
          </a:prstGeom>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r>
              <a:rPr lang="en-US" sz="2800" b="1" dirty="0">
                <a:solidFill>
                  <a:srgbClr val="FFFFFF"/>
                </a:solidFill>
                <a:latin typeface="Garamond" pitchFamily="18" charset="0"/>
                <a:cs typeface="Arial" charset="0"/>
              </a:rPr>
              <a:t>Isa 7:8  For the head of Syria is Damascus, and the head of Damascus is </a:t>
            </a:r>
            <a:r>
              <a:rPr lang="en-US" sz="2800" b="1" dirty="0" err="1">
                <a:solidFill>
                  <a:srgbClr val="FFFFFF"/>
                </a:solidFill>
                <a:latin typeface="Garamond" pitchFamily="18" charset="0"/>
                <a:cs typeface="Arial" charset="0"/>
              </a:rPr>
              <a:t>Rezin</a:t>
            </a:r>
            <a:r>
              <a:rPr lang="en-US" sz="2800" b="1" dirty="0">
                <a:solidFill>
                  <a:srgbClr val="FFFFFF"/>
                </a:solidFill>
                <a:latin typeface="Garamond" pitchFamily="18" charset="0"/>
                <a:cs typeface="Arial" charset="0"/>
              </a:rPr>
              <a:t>: and within threescore and five years shall Ephraim be broken in pieces, that it be not a people: </a:t>
            </a:r>
            <a:endParaRPr lang="en-US" sz="2800" dirty="0">
              <a:solidFill>
                <a:srgbClr val="FFFFFF"/>
              </a:solidFill>
              <a:latin typeface="Garamond" pitchFamily="18" charset="0"/>
              <a:cs typeface="Arial"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2000" fill="hold"/>
                                        <p:tgtEl>
                                          <p:spTgt spid="37"/>
                                        </p:tgtEl>
                                        <p:attrNameLst>
                                          <p:attrName>ppt_w</p:attrName>
                                        </p:attrNameLst>
                                      </p:cBhvr>
                                      <p:tavLst>
                                        <p:tav tm="0">
                                          <p:val>
                                            <p:fltVal val="0"/>
                                          </p:val>
                                        </p:tav>
                                        <p:tav tm="100000">
                                          <p:val>
                                            <p:strVal val="#ppt_w"/>
                                          </p:val>
                                        </p:tav>
                                      </p:tavLst>
                                    </p:anim>
                                    <p:anim calcmode="lin" valueType="num">
                                      <p:cBhvr>
                                        <p:cTn id="8" dur="2000" fill="hold"/>
                                        <p:tgtEl>
                                          <p:spTgt spid="37"/>
                                        </p:tgtEl>
                                        <p:attrNameLst>
                                          <p:attrName>ppt_h</p:attrName>
                                        </p:attrNameLst>
                                      </p:cBhvr>
                                      <p:tavLst>
                                        <p:tav tm="0">
                                          <p:val>
                                            <p:fltVal val="0"/>
                                          </p:val>
                                        </p:tav>
                                        <p:tav tm="100000">
                                          <p:val>
                                            <p:strVal val="#ppt_h"/>
                                          </p:val>
                                        </p:tav>
                                      </p:tavLst>
                                    </p:anim>
                                    <p:animEffect transition="in" filter="fade">
                                      <p:cBhvr>
                                        <p:cTn id="9" dur="2000"/>
                                        <p:tgtEl>
                                          <p:spTgt spid="37"/>
                                        </p:tgtEl>
                                      </p:cBhvr>
                                    </p:animEffect>
                                  </p:childTnLst>
                                </p:cTn>
                              </p:par>
                            </p:childTnLst>
                          </p:cTn>
                        </p:par>
                        <p:par>
                          <p:cTn id="10" fill="hold" nodeType="afterGroup">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3000" fill="hold"/>
                                        <p:tgtEl>
                                          <p:spTgt spid="34"/>
                                        </p:tgtEl>
                                        <p:attrNameLst>
                                          <p:attrName>ppt_w</p:attrName>
                                        </p:attrNameLst>
                                      </p:cBhvr>
                                      <p:tavLst>
                                        <p:tav tm="0">
                                          <p:val>
                                            <p:fltVal val="0"/>
                                          </p:val>
                                        </p:tav>
                                        <p:tav tm="100000">
                                          <p:val>
                                            <p:strVal val="#ppt_w"/>
                                          </p:val>
                                        </p:tav>
                                      </p:tavLst>
                                    </p:anim>
                                    <p:anim calcmode="lin" valueType="num">
                                      <p:cBhvr>
                                        <p:cTn id="14" dur="3000" fill="hold"/>
                                        <p:tgtEl>
                                          <p:spTgt spid="34"/>
                                        </p:tgtEl>
                                        <p:attrNameLst>
                                          <p:attrName>ppt_h</p:attrName>
                                        </p:attrNameLst>
                                      </p:cBhvr>
                                      <p:tavLst>
                                        <p:tav tm="0">
                                          <p:val>
                                            <p:fltVal val="0"/>
                                          </p:val>
                                        </p:tav>
                                        <p:tav tm="100000">
                                          <p:val>
                                            <p:strVal val="#ppt_h"/>
                                          </p:val>
                                        </p:tav>
                                      </p:tavLst>
                                    </p:anim>
                                    <p:animEffect transition="in" filter="fade">
                                      <p:cBhvr>
                                        <p:cTn id="15" dur="3000"/>
                                        <p:tgtEl>
                                          <p:spTgt spid="3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xit" presetSubtype="16" fill="hold" grpId="1" nodeType="clickEffect">
                                  <p:stCondLst>
                                    <p:cond delay="0"/>
                                  </p:stCondLst>
                                  <p:childTnLst>
                                    <p:animEffect transition="out" filter="diamond(in)">
                                      <p:cBhvr>
                                        <p:cTn id="19" dur="2000"/>
                                        <p:tgtEl>
                                          <p:spTgt spid="34"/>
                                        </p:tgtEl>
                                      </p:cBhvr>
                                    </p:animEffect>
                                    <p:set>
                                      <p:cBhvr>
                                        <p:cTn id="20" dur="1" fill="hold">
                                          <p:stCondLst>
                                            <p:cond delay="1999"/>
                                          </p:stCondLst>
                                        </p:cTn>
                                        <p:tgtEl>
                                          <p:spTgt spid="34"/>
                                        </p:tgtEl>
                                        <p:attrNameLst>
                                          <p:attrName>style.visibility</p:attrName>
                                        </p:attrNameLst>
                                      </p:cBhvr>
                                      <p:to>
                                        <p:strVal val="hidden"/>
                                      </p:to>
                                    </p:set>
                                  </p:childTnLst>
                                </p:cTn>
                              </p:par>
                            </p:childTnLst>
                          </p:cTn>
                        </p:par>
                        <p:par>
                          <p:cTn id="21" fill="hold" nodeType="afterGroup">
                            <p:stCondLst>
                              <p:cond delay="2000"/>
                            </p:stCondLst>
                            <p:childTnLst>
                              <p:par>
                                <p:cTn id="22" presetID="53"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2000" fill="hold"/>
                                        <p:tgtEl>
                                          <p:spTgt spid="2"/>
                                        </p:tgtEl>
                                        <p:attrNameLst>
                                          <p:attrName>ppt_w</p:attrName>
                                        </p:attrNameLst>
                                      </p:cBhvr>
                                      <p:tavLst>
                                        <p:tav tm="0">
                                          <p:val>
                                            <p:fltVal val="0"/>
                                          </p:val>
                                        </p:tav>
                                        <p:tav tm="100000">
                                          <p:val>
                                            <p:strVal val="#ppt_w"/>
                                          </p:val>
                                        </p:tav>
                                      </p:tavLst>
                                    </p:anim>
                                    <p:anim calcmode="lin" valueType="num">
                                      <p:cBhvr>
                                        <p:cTn id="25" dur="2000" fill="hold"/>
                                        <p:tgtEl>
                                          <p:spTgt spid="2"/>
                                        </p:tgtEl>
                                        <p:attrNameLst>
                                          <p:attrName>ppt_h</p:attrName>
                                        </p:attrNameLst>
                                      </p:cBhvr>
                                      <p:tavLst>
                                        <p:tav tm="0">
                                          <p:val>
                                            <p:fltVal val="0"/>
                                          </p:val>
                                        </p:tav>
                                        <p:tav tm="100000">
                                          <p:val>
                                            <p:strVal val="#ppt_h"/>
                                          </p:val>
                                        </p:tav>
                                      </p:tavLst>
                                    </p:anim>
                                    <p:animEffect transition="in" filter="fade">
                                      <p:cBhvr>
                                        <p:cTn id="26" dur="2000"/>
                                        <p:tgtEl>
                                          <p:spTgt spid="2"/>
                                        </p:tgtEl>
                                      </p:cBhvr>
                                    </p:animEffect>
                                  </p:childTnLst>
                                </p:cTn>
                              </p:par>
                            </p:childTnLst>
                          </p:cTn>
                        </p:par>
                        <p:par>
                          <p:cTn id="27" fill="hold" nodeType="afterGroup">
                            <p:stCondLst>
                              <p:cond delay="4000"/>
                            </p:stCondLst>
                            <p:childTnLst>
                              <p:par>
                                <p:cTn id="28" presetID="53" presetClass="entr" presetSubtype="0"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p:cTn id="30" dur="2000" fill="hold"/>
                                        <p:tgtEl>
                                          <p:spTgt spid="41"/>
                                        </p:tgtEl>
                                        <p:attrNameLst>
                                          <p:attrName>ppt_w</p:attrName>
                                        </p:attrNameLst>
                                      </p:cBhvr>
                                      <p:tavLst>
                                        <p:tav tm="0">
                                          <p:val>
                                            <p:fltVal val="0"/>
                                          </p:val>
                                        </p:tav>
                                        <p:tav tm="100000">
                                          <p:val>
                                            <p:strVal val="#ppt_w"/>
                                          </p:val>
                                        </p:tav>
                                      </p:tavLst>
                                    </p:anim>
                                    <p:anim calcmode="lin" valueType="num">
                                      <p:cBhvr>
                                        <p:cTn id="31" dur="2000" fill="hold"/>
                                        <p:tgtEl>
                                          <p:spTgt spid="41"/>
                                        </p:tgtEl>
                                        <p:attrNameLst>
                                          <p:attrName>ppt_h</p:attrName>
                                        </p:attrNameLst>
                                      </p:cBhvr>
                                      <p:tavLst>
                                        <p:tav tm="0">
                                          <p:val>
                                            <p:fltVal val="0"/>
                                          </p:val>
                                        </p:tav>
                                        <p:tav tm="100000">
                                          <p:val>
                                            <p:strVal val="#ppt_h"/>
                                          </p:val>
                                        </p:tav>
                                      </p:tavLst>
                                    </p:anim>
                                    <p:animEffect transition="in" filter="fade">
                                      <p:cBhvr>
                                        <p:cTn id="32" dur="2000"/>
                                        <p:tgtEl>
                                          <p:spTgt spid="41"/>
                                        </p:tgtEl>
                                      </p:cBhvr>
                                    </p:animEffect>
                                  </p:childTnLst>
                                </p:cTn>
                              </p:par>
                            </p:childTnLst>
                          </p:cTn>
                        </p:par>
                        <p:par>
                          <p:cTn id="33" fill="hold" nodeType="afterGroup">
                            <p:stCondLst>
                              <p:cond delay="6000"/>
                            </p:stCondLst>
                            <p:childTnLst>
                              <p:par>
                                <p:cTn id="34" presetID="53" presetClass="entr" presetSubtype="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2000" fill="hold"/>
                                        <p:tgtEl>
                                          <p:spTgt spid="5"/>
                                        </p:tgtEl>
                                        <p:attrNameLst>
                                          <p:attrName>ppt_w</p:attrName>
                                        </p:attrNameLst>
                                      </p:cBhvr>
                                      <p:tavLst>
                                        <p:tav tm="0">
                                          <p:val>
                                            <p:fltVal val="0"/>
                                          </p:val>
                                        </p:tav>
                                        <p:tav tm="100000">
                                          <p:val>
                                            <p:strVal val="#ppt_w"/>
                                          </p:val>
                                        </p:tav>
                                      </p:tavLst>
                                    </p:anim>
                                    <p:anim calcmode="lin" valueType="num">
                                      <p:cBhvr>
                                        <p:cTn id="37" dur="2000" fill="hold"/>
                                        <p:tgtEl>
                                          <p:spTgt spid="5"/>
                                        </p:tgtEl>
                                        <p:attrNameLst>
                                          <p:attrName>ppt_h</p:attrName>
                                        </p:attrNameLst>
                                      </p:cBhvr>
                                      <p:tavLst>
                                        <p:tav tm="0">
                                          <p:val>
                                            <p:fltVal val="0"/>
                                          </p:val>
                                        </p:tav>
                                        <p:tav tm="100000">
                                          <p:val>
                                            <p:strVal val="#ppt_h"/>
                                          </p:val>
                                        </p:tav>
                                      </p:tavLst>
                                    </p:anim>
                                    <p:animEffect transition="in" filter="fade">
                                      <p:cBhvr>
                                        <p:cTn id="38" dur="2000"/>
                                        <p:tgtEl>
                                          <p:spTgt spid="5"/>
                                        </p:tgtEl>
                                      </p:cBhvr>
                                    </p:animEffect>
                                  </p:childTnLst>
                                </p:cTn>
                              </p:par>
                            </p:childTnLst>
                          </p:cTn>
                        </p:par>
                        <p:par>
                          <p:cTn id="39" fill="hold" nodeType="afterGroup">
                            <p:stCondLst>
                              <p:cond delay="8000"/>
                            </p:stCondLst>
                            <p:childTnLst>
                              <p:par>
                                <p:cTn id="40" presetID="17" presetClass="entr" presetSubtype="1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2000" fill="hold"/>
                                        <p:tgtEl>
                                          <p:spTgt spid="11"/>
                                        </p:tgtEl>
                                        <p:attrNameLst>
                                          <p:attrName>ppt_w</p:attrName>
                                        </p:attrNameLst>
                                      </p:cBhvr>
                                      <p:tavLst>
                                        <p:tav tm="0">
                                          <p:val>
                                            <p:fltVal val="0"/>
                                          </p:val>
                                        </p:tav>
                                        <p:tav tm="100000">
                                          <p:val>
                                            <p:strVal val="#ppt_w"/>
                                          </p:val>
                                        </p:tav>
                                      </p:tavLst>
                                    </p:anim>
                                    <p:anim calcmode="lin" valueType="num">
                                      <p:cBhvr>
                                        <p:cTn id="43" dur="2000" fill="hold"/>
                                        <p:tgtEl>
                                          <p:spTgt spid="11"/>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10000"/>
                            </p:stCondLst>
                            <p:childTnLst>
                              <p:par>
                                <p:cTn id="45" presetID="53" presetClass="entr" presetSubtype="0"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p:cTn id="47" dur="2000" fill="hold"/>
                                        <p:tgtEl>
                                          <p:spTgt spid="40"/>
                                        </p:tgtEl>
                                        <p:attrNameLst>
                                          <p:attrName>ppt_w</p:attrName>
                                        </p:attrNameLst>
                                      </p:cBhvr>
                                      <p:tavLst>
                                        <p:tav tm="0">
                                          <p:val>
                                            <p:fltVal val="0"/>
                                          </p:val>
                                        </p:tav>
                                        <p:tav tm="100000">
                                          <p:val>
                                            <p:strVal val="#ppt_w"/>
                                          </p:val>
                                        </p:tav>
                                      </p:tavLst>
                                    </p:anim>
                                    <p:anim calcmode="lin" valueType="num">
                                      <p:cBhvr>
                                        <p:cTn id="48" dur="2000" fill="hold"/>
                                        <p:tgtEl>
                                          <p:spTgt spid="40"/>
                                        </p:tgtEl>
                                        <p:attrNameLst>
                                          <p:attrName>ppt_h</p:attrName>
                                        </p:attrNameLst>
                                      </p:cBhvr>
                                      <p:tavLst>
                                        <p:tav tm="0">
                                          <p:val>
                                            <p:fltVal val="0"/>
                                          </p:val>
                                        </p:tav>
                                        <p:tav tm="100000">
                                          <p:val>
                                            <p:strVal val="#ppt_h"/>
                                          </p:val>
                                        </p:tav>
                                      </p:tavLst>
                                    </p:anim>
                                    <p:animEffect transition="in" filter="fade">
                                      <p:cBhvr>
                                        <p:cTn id="49" dur="2000"/>
                                        <p:tgtEl>
                                          <p:spTgt spid="40"/>
                                        </p:tgtEl>
                                      </p:cBhvr>
                                    </p:animEffect>
                                  </p:childTnLst>
                                </p:cTn>
                              </p:par>
                            </p:childTnLst>
                          </p:cTn>
                        </p:par>
                        <p:par>
                          <p:cTn id="50" fill="hold" nodeType="afterGroup">
                            <p:stCondLst>
                              <p:cond delay="12000"/>
                            </p:stCondLst>
                            <p:childTnLst>
                              <p:par>
                                <p:cTn id="51" presetID="53" presetClass="entr" presetSubtype="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2000" fill="hold"/>
                                        <p:tgtEl>
                                          <p:spTgt spid="12"/>
                                        </p:tgtEl>
                                        <p:attrNameLst>
                                          <p:attrName>ppt_w</p:attrName>
                                        </p:attrNameLst>
                                      </p:cBhvr>
                                      <p:tavLst>
                                        <p:tav tm="0">
                                          <p:val>
                                            <p:fltVal val="0"/>
                                          </p:val>
                                        </p:tav>
                                        <p:tav tm="100000">
                                          <p:val>
                                            <p:strVal val="#ppt_w"/>
                                          </p:val>
                                        </p:tav>
                                      </p:tavLst>
                                    </p:anim>
                                    <p:anim calcmode="lin" valueType="num">
                                      <p:cBhvr>
                                        <p:cTn id="54" dur="2000" fill="hold"/>
                                        <p:tgtEl>
                                          <p:spTgt spid="12"/>
                                        </p:tgtEl>
                                        <p:attrNameLst>
                                          <p:attrName>ppt_h</p:attrName>
                                        </p:attrNameLst>
                                      </p:cBhvr>
                                      <p:tavLst>
                                        <p:tav tm="0">
                                          <p:val>
                                            <p:fltVal val="0"/>
                                          </p:val>
                                        </p:tav>
                                        <p:tav tm="100000">
                                          <p:val>
                                            <p:strVal val="#ppt_h"/>
                                          </p:val>
                                        </p:tav>
                                      </p:tavLst>
                                    </p:anim>
                                    <p:animEffect transition="in" filter="fade">
                                      <p:cBhvr>
                                        <p:cTn id="55" dur="2000"/>
                                        <p:tgtEl>
                                          <p:spTgt spid="12"/>
                                        </p:tgtEl>
                                      </p:cBhvr>
                                    </p:animEffect>
                                  </p:childTnLst>
                                </p:cTn>
                              </p:par>
                            </p:childTnLst>
                          </p:cTn>
                        </p:par>
                        <p:par>
                          <p:cTn id="56" fill="hold" nodeType="afterGroup">
                            <p:stCondLst>
                              <p:cond delay="14000"/>
                            </p:stCondLst>
                            <p:childTnLst>
                              <p:par>
                                <p:cTn id="57" presetID="17" presetClass="entr" presetSubtype="10"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p:cTn id="59" dur="2000" fill="hold"/>
                                        <p:tgtEl>
                                          <p:spTgt spid="7"/>
                                        </p:tgtEl>
                                        <p:attrNameLst>
                                          <p:attrName>ppt_w</p:attrName>
                                        </p:attrNameLst>
                                      </p:cBhvr>
                                      <p:tavLst>
                                        <p:tav tm="0">
                                          <p:val>
                                            <p:fltVal val="0"/>
                                          </p:val>
                                        </p:tav>
                                        <p:tav tm="100000">
                                          <p:val>
                                            <p:strVal val="#ppt_w"/>
                                          </p:val>
                                        </p:tav>
                                      </p:tavLst>
                                    </p:anim>
                                    <p:anim calcmode="lin" valueType="num">
                                      <p:cBhvr>
                                        <p:cTn id="60"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ntr" presetSubtype="0" fill="hold" nodeType="click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p:cTn id="65" dur="1000" fill="hold"/>
                                        <p:tgtEl>
                                          <p:spTgt spid="38"/>
                                        </p:tgtEl>
                                        <p:attrNameLst>
                                          <p:attrName>ppt_w</p:attrName>
                                        </p:attrNameLst>
                                      </p:cBhvr>
                                      <p:tavLst>
                                        <p:tav tm="0">
                                          <p:val>
                                            <p:fltVal val="0"/>
                                          </p:val>
                                        </p:tav>
                                        <p:tav tm="100000">
                                          <p:val>
                                            <p:strVal val="#ppt_w"/>
                                          </p:val>
                                        </p:tav>
                                      </p:tavLst>
                                    </p:anim>
                                    <p:anim calcmode="lin" valueType="num">
                                      <p:cBhvr>
                                        <p:cTn id="66" dur="1000" fill="hold"/>
                                        <p:tgtEl>
                                          <p:spTgt spid="38"/>
                                        </p:tgtEl>
                                        <p:attrNameLst>
                                          <p:attrName>ppt_h</p:attrName>
                                        </p:attrNameLst>
                                      </p:cBhvr>
                                      <p:tavLst>
                                        <p:tav tm="0">
                                          <p:val>
                                            <p:fltVal val="0"/>
                                          </p:val>
                                        </p:tav>
                                        <p:tav tm="100000">
                                          <p:val>
                                            <p:strVal val="#ppt_h"/>
                                          </p:val>
                                        </p:tav>
                                      </p:tavLst>
                                    </p:anim>
                                    <p:animEffect transition="in" filter="fade">
                                      <p:cBhvr>
                                        <p:cTn id="67" dur="1000"/>
                                        <p:tgtEl>
                                          <p:spTgt spid="38"/>
                                        </p:tgtEl>
                                      </p:cBhvr>
                                    </p:animEffect>
                                  </p:childTnLst>
                                </p:cTn>
                              </p:par>
                              <p:par>
                                <p:cTn id="68" presetID="53" presetClass="entr" presetSubtype="0"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1000" fill="hold"/>
                                        <p:tgtEl>
                                          <p:spTgt spid="31"/>
                                        </p:tgtEl>
                                        <p:attrNameLst>
                                          <p:attrName>ppt_w</p:attrName>
                                        </p:attrNameLst>
                                      </p:cBhvr>
                                      <p:tavLst>
                                        <p:tav tm="0">
                                          <p:val>
                                            <p:fltVal val="0"/>
                                          </p:val>
                                        </p:tav>
                                        <p:tav tm="100000">
                                          <p:val>
                                            <p:strVal val="#ppt_w"/>
                                          </p:val>
                                        </p:tav>
                                      </p:tavLst>
                                    </p:anim>
                                    <p:anim calcmode="lin" valueType="num">
                                      <p:cBhvr>
                                        <p:cTn id="71" dur="1000" fill="hold"/>
                                        <p:tgtEl>
                                          <p:spTgt spid="31"/>
                                        </p:tgtEl>
                                        <p:attrNameLst>
                                          <p:attrName>ppt_h</p:attrName>
                                        </p:attrNameLst>
                                      </p:cBhvr>
                                      <p:tavLst>
                                        <p:tav tm="0">
                                          <p:val>
                                            <p:fltVal val="0"/>
                                          </p:val>
                                        </p:tav>
                                        <p:tav tm="100000">
                                          <p:val>
                                            <p:strVal val="#ppt_h"/>
                                          </p:val>
                                        </p:tav>
                                      </p:tavLst>
                                    </p:anim>
                                    <p:animEffect transition="in" filter="fade">
                                      <p:cBhvr>
                                        <p:cTn id="72" dur="1000"/>
                                        <p:tgtEl>
                                          <p:spTgt spid="3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7" presetClass="entr" presetSubtype="10" fill="hold" nodeType="click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53" presetClass="entr" presetSubtype="0" fill="hold" nodeType="click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Effect transition="in" filter="fade">
                                      <p:cBhvr>
                                        <p:cTn id="85" dur="1000"/>
                                        <p:tgtEl>
                                          <p:spTgt spid="22"/>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54" presetClass="entr" presetSubtype="0" accel="100000" fill="hold" nodeType="clickEffect">
                                  <p:stCondLst>
                                    <p:cond delay="0"/>
                                  </p:stCondLst>
                                  <p:childTnLst>
                                    <p:set>
                                      <p:cBhvr>
                                        <p:cTn id="89" dur="1" fill="hold">
                                          <p:stCondLst>
                                            <p:cond delay="0"/>
                                          </p:stCondLst>
                                        </p:cTn>
                                        <p:tgtEl>
                                          <p:spTgt spid="30"/>
                                        </p:tgtEl>
                                        <p:attrNameLst>
                                          <p:attrName>style.visibility</p:attrName>
                                        </p:attrNameLst>
                                      </p:cBhvr>
                                      <p:to>
                                        <p:strVal val="visible"/>
                                      </p:to>
                                    </p:set>
                                    <p:anim calcmode="lin" valueType="num">
                                      <p:cBhvr>
                                        <p:cTn id="90" dur="1000" fill="hold"/>
                                        <p:tgtEl>
                                          <p:spTgt spid="30"/>
                                        </p:tgtEl>
                                        <p:attrNameLst>
                                          <p:attrName>ppt_w</p:attrName>
                                        </p:attrNameLst>
                                      </p:cBhvr>
                                      <p:tavLst>
                                        <p:tav tm="0">
                                          <p:val>
                                            <p:strVal val="#ppt_w*0.05"/>
                                          </p:val>
                                        </p:tav>
                                        <p:tav tm="100000">
                                          <p:val>
                                            <p:strVal val="#ppt_w"/>
                                          </p:val>
                                        </p:tav>
                                      </p:tavLst>
                                    </p:anim>
                                    <p:anim calcmode="lin" valueType="num">
                                      <p:cBhvr>
                                        <p:cTn id="91" dur="1000" fill="hold"/>
                                        <p:tgtEl>
                                          <p:spTgt spid="30"/>
                                        </p:tgtEl>
                                        <p:attrNameLst>
                                          <p:attrName>ppt_h</p:attrName>
                                        </p:attrNameLst>
                                      </p:cBhvr>
                                      <p:tavLst>
                                        <p:tav tm="0">
                                          <p:val>
                                            <p:strVal val="#ppt_h"/>
                                          </p:val>
                                        </p:tav>
                                        <p:tav tm="100000">
                                          <p:val>
                                            <p:strVal val="#ppt_h"/>
                                          </p:val>
                                        </p:tav>
                                      </p:tavLst>
                                    </p:anim>
                                    <p:anim calcmode="lin" valueType="num">
                                      <p:cBhvr>
                                        <p:cTn id="92" dur="1000" fill="hold"/>
                                        <p:tgtEl>
                                          <p:spTgt spid="30"/>
                                        </p:tgtEl>
                                        <p:attrNameLst>
                                          <p:attrName>ppt_x</p:attrName>
                                        </p:attrNameLst>
                                      </p:cBhvr>
                                      <p:tavLst>
                                        <p:tav tm="0">
                                          <p:val>
                                            <p:strVal val="#ppt_x-.2"/>
                                          </p:val>
                                        </p:tav>
                                        <p:tav tm="100000">
                                          <p:val>
                                            <p:strVal val="#ppt_x"/>
                                          </p:val>
                                        </p:tav>
                                      </p:tavLst>
                                    </p:anim>
                                    <p:anim calcmode="lin" valueType="num">
                                      <p:cBhvr>
                                        <p:cTn id="93" dur="1000" fill="hold"/>
                                        <p:tgtEl>
                                          <p:spTgt spid="30"/>
                                        </p:tgtEl>
                                        <p:attrNameLst>
                                          <p:attrName>ppt_y</p:attrName>
                                        </p:attrNameLst>
                                      </p:cBhvr>
                                      <p:tavLst>
                                        <p:tav tm="0">
                                          <p:val>
                                            <p:strVal val="#ppt_y"/>
                                          </p:val>
                                        </p:tav>
                                        <p:tav tm="100000">
                                          <p:val>
                                            <p:strVal val="#ppt_y"/>
                                          </p:val>
                                        </p:tav>
                                      </p:tavLst>
                                    </p:anim>
                                    <p:animEffect transition="in" filter="fade">
                                      <p:cBhvr>
                                        <p:cTn id="94" dur="1000"/>
                                        <p:tgtEl>
                                          <p:spTgt spid="30"/>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53" presetClass="entr" presetSubtype="0" fill="hold" nodeType="clickEffect">
                                  <p:stCondLst>
                                    <p:cond delay="0"/>
                                  </p:stCondLst>
                                  <p:childTnLst>
                                    <p:set>
                                      <p:cBhvr>
                                        <p:cTn id="98" dur="1" fill="hold">
                                          <p:stCondLst>
                                            <p:cond delay="0"/>
                                          </p:stCondLst>
                                        </p:cTn>
                                        <p:tgtEl>
                                          <p:spTgt spid="20"/>
                                        </p:tgtEl>
                                        <p:attrNameLst>
                                          <p:attrName>style.visibility</p:attrName>
                                        </p:attrNameLst>
                                      </p:cBhvr>
                                      <p:to>
                                        <p:strVal val="visible"/>
                                      </p:to>
                                    </p:set>
                                    <p:anim calcmode="lin" valueType="num">
                                      <p:cBhvr>
                                        <p:cTn id="99" dur="1000" fill="hold"/>
                                        <p:tgtEl>
                                          <p:spTgt spid="20"/>
                                        </p:tgtEl>
                                        <p:attrNameLst>
                                          <p:attrName>ppt_w</p:attrName>
                                        </p:attrNameLst>
                                      </p:cBhvr>
                                      <p:tavLst>
                                        <p:tav tm="0">
                                          <p:val>
                                            <p:fltVal val="0"/>
                                          </p:val>
                                        </p:tav>
                                        <p:tav tm="100000">
                                          <p:val>
                                            <p:strVal val="#ppt_w"/>
                                          </p:val>
                                        </p:tav>
                                      </p:tavLst>
                                    </p:anim>
                                    <p:anim calcmode="lin" valueType="num">
                                      <p:cBhvr>
                                        <p:cTn id="100" dur="1000" fill="hold"/>
                                        <p:tgtEl>
                                          <p:spTgt spid="20"/>
                                        </p:tgtEl>
                                        <p:attrNameLst>
                                          <p:attrName>ppt_h</p:attrName>
                                        </p:attrNameLst>
                                      </p:cBhvr>
                                      <p:tavLst>
                                        <p:tav tm="0">
                                          <p:val>
                                            <p:fltVal val="0"/>
                                          </p:val>
                                        </p:tav>
                                        <p:tav tm="100000">
                                          <p:val>
                                            <p:strVal val="#ppt_h"/>
                                          </p:val>
                                        </p:tav>
                                      </p:tavLst>
                                    </p:anim>
                                    <p:animEffect transition="in" filter="fade">
                                      <p:cBhvr>
                                        <p:cTn id="101" dur="1000"/>
                                        <p:tgtEl>
                                          <p:spTgt spid="20"/>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53" presetClass="entr" presetSubtype="0" fill="hold" nodeType="click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p:cTn id="106" dur="2000" fill="hold"/>
                                        <p:tgtEl>
                                          <p:spTgt spid="42"/>
                                        </p:tgtEl>
                                        <p:attrNameLst>
                                          <p:attrName>ppt_w</p:attrName>
                                        </p:attrNameLst>
                                      </p:cBhvr>
                                      <p:tavLst>
                                        <p:tav tm="0">
                                          <p:val>
                                            <p:fltVal val="0"/>
                                          </p:val>
                                        </p:tav>
                                        <p:tav tm="100000">
                                          <p:val>
                                            <p:strVal val="#ppt_w"/>
                                          </p:val>
                                        </p:tav>
                                      </p:tavLst>
                                    </p:anim>
                                    <p:anim calcmode="lin" valueType="num">
                                      <p:cBhvr>
                                        <p:cTn id="107" dur="2000" fill="hold"/>
                                        <p:tgtEl>
                                          <p:spTgt spid="42"/>
                                        </p:tgtEl>
                                        <p:attrNameLst>
                                          <p:attrName>ppt_h</p:attrName>
                                        </p:attrNameLst>
                                      </p:cBhvr>
                                      <p:tavLst>
                                        <p:tav tm="0">
                                          <p:val>
                                            <p:fltVal val="0"/>
                                          </p:val>
                                        </p:tav>
                                        <p:tav tm="100000">
                                          <p:val>
                                            <p:strVal val="#ppt_h"/>
                                          </p:val>
                                        </p:tav>
                                      </p:tavLst>
                                    </p:anim>
                                    <p:animEffect transition="in" filter="fade">
                                      <p:cBhvr>
                                        <p:cTn id="108" dur="2000"/>
                                        <p:tgtEl>
                                          <p:spTgt spid="42"/>
                                        </p:tgtEl>
                                      </p:cBhvr>
                                    </p:animEffect>
                                  </p:childTnLst>
                                </p:cTn>
                              </p:par>
                              <p:par>
                                <p:cTn id="109" presetID="53" presetClass="entr" presetSubtype="0" fill="hold" nodeType="with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p:cTn id="111" dur="2000" fill="hold"/>
                                        <p:tgtEl>
                                          <p:spTgt spid="43"/>
                                        </p:tgtEl>
                                        <p:attrNameLst>
                                          <p:attrName>ppt_w</p:attrName>
                                        </p:attrNameLst>
                                      </p:cBhvr>
                                      <p:tavLst>
                                        <p:tav tm="0">
                                          <p:val>
                                            <p:fltVal val="0"/>
                                          </p:val>
                                        </p:tav>
                                        <p:tav tm="100000">
                                          <p:val>
                                            <p:strVal val="#ppt_w"/>
                                          </p:val>
                                        </p:tav>
                                      </p:tavLst>
                                    </p:anim>
                                    <p:anim calcmode="lin" valueType="num">
                                      <p:cBhvr>
                                        <p:cTn id="112" dur="2000" fill="hold"/>
                                        <p:tgtEl>
                                          <p:spTgt spid="43"/>
                                        </p:tgtEl>
                                        <p:attrNameLst>
                                          <p:attrName>ppt_h</p:attrName>
                                        </p:attrNameLst>
                                      </p:cBhvr>
                                      <p:tavLst>
                                        <p:tav tm="0">
                                          <p:val>
                                            <p:fltVal val="0"/>
                                          </p:val>
                                        </p:tav>
                                        <p:tav tm="100000">
                                          <p:val>
                                            <p:strVal val="#ppt_h"/>
                                          </p:val>
                                        </p:tav>
                                      </p:tavLst>
                                    </p:anim>
                                    <p:animEffect transition="in" filter="fade">
                                      <p:cBhvr>
                                        <p:cTn id="113" dur="2000"/>
                                        <p:tgtEl>
                                          <p:spTgt spid="43"/>
                                        </p:tgtEl>
                                      </p:cBhvr>
                                    </p:animEffect>
                                  </p:childTnLst>
                                </p:cTn>
                              </p:par>
                              <p:par>
                                <p:cTn id="114" presetID="53" presetClass="entr" presetSubtype="0" fill="hold" nodeType="with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p:cTn id="116" dur="2000" fill="hold"/>
                                        <p:tgtEl>
                                          <p:spTgt spid="47"/>
                                        </p:tgtEl>
                                        <p:attrNameLst>
                                          <p:attrName>ppt_w</p:attrName>
                                        </p:attrNameLst>
                                      </p:cBhvr>
                                      <p:tavLst>
                                        <p:tav tm="0">
                                          <p:val>
                                            <p:fltVal val="0"/>
                                          </p:val>
                                        </p:tav>
                                        <p:tav tm="100000">
                                          <p:val>
                                            <p:strVal val="#ppt_w"/>
                                          </p:val>
                                        </p:tav>
                                      </p:tavLst>
                                    </p:anim>
                                    <p:anim calcmode="lin" valueType="num">
                                      <p:cBhvr>
                                        <p:cTn id="117" dur="2000" fill="hold"/>
                                        <p:tgtEl>
                                          <p:spTgt spid="47"/>
                                        </p:tgtEl>
                                        <p:attrNameLst>
                                          <p:attrName>ppt_h</p:attrName>
                                        </p:attrNameLst>
                                      </p:cBhvr>
                                      <p:tavLst>
                                        <p:tav tm="0">
                                          <p:val>
                                            <p:fltVal val="0"/>
                                          </p:val>
                                        </p:tav>
                                        <p:tav tm="100000">
                                          <p:val>
                                            <p:strVal val="#ppt_h"/>
                                          </p:val>
                                        </p:tav>
                                      </p:tavLst>
                                    </p:anim>
                                    <p:animEffect transition="in" filter="fade">
                                      <p:cBhvr>
                                        <p:cTn id="118" dur="2000"/>
                                        <p:tgtEl>
                                          <p:spTgt spid="47"/>
                                        </p:tgtEl>
                                      </p:cBhvr>
                                    </p:animEffect>
                                  </p:childTnLst>
                                </p:cTn>
                              </p:par>
                              <p:par>
                                <p:cTn id="119" presetID="53" presetClass="entr" presetSubtype="0" fill="hold" nodeType="with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p:cTn id="121" dur="2000" fill="hold"/>
                                        <p:tgtEl>
                                          <p:spTgt spid="48"/>
                                        </p:tgtEl>
                                        <p:attrNameLst>
                                          <p:attrName>ppt_w</p:attrName>
                                        </p:attrNameLst>
                                      </p:cBhvr>
                                      <p:tavLst>
                                        <p:tav tm="0">
                                          <p:val>
                                            <p:fltVal val="0"/>
                                          </p:val>
                                        </p:tav>
                                        <p:tav tm="100000">
                                          <p:val>
                                            <p:strVal val="#ppt_w"/>
                                          </p:val>
                                        </p:tav>
                                      </p:tavLst>
                                    </p:anim>
                                    <p:anim calcmode="lin" valueType="num">
                                      <p:cBhvr>
                                        <p:cTn id="122" dur="2000" fill="hold"/>
                                        <p:tgtEl>
                                          <p:spTgt spid="48"/>
                                        </p:tgtEl>
                                        <p:attrNameLst>
                                          <p:attrName>ppt_h</p:attrName>
                                        </p:attrNameLst>
                                      </p:cBhvr>
                                      <p:tavLst>
                                        <p:tav tm="0">
                                          <p:val>
                                            <p:fltVal val="0"/>
                                          </p:val>
                                        </p:tav>
                                        <p:tav tm="100000">
                                          <p:val>
                                            <p:strVal val="#ppt_h"/>
                                          </p:val>
                                        </p:tav>
                                      </p:tavLst>
                                    </p:anim>
                                    <p:animEffect transition="in" filter="fade">
                                      <p:cBhvr>
                                        <p:cTn id="123" dur="2000"/>
                                        <p:tgtEl>
                                          <p:spTgt spid="48"/>
                                        </p:tgtEl>
                                      </p:cBhvr>
                                    </p:animEffect>
                                  </p:childTnLst>
                                </p:cTn>
                              </p:par>
                              <p:par>
                                <p:cTn id="124" presetID="53" presetClass="entr" presetSubtype="0" fill="hold"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2000" fill="hold"/>
                                        <p:tgtEl>
                                          <p:spTgt spid="50"/>
                                        </p:tgtEl>
                                        <p:attrNameLst>
                                          <p:attrName>ppt_w</p:attrName>
                                        </p:attrNameLst>
                                      </p:cBhvr>
                                      <p:tavLst>
                                        <p:tav tm="0">
                                          <p:val>
                                            <p:fltVal val="0"/>
                                          </p:val>
                                        </p:tav>
                                        <p:tav tm="100000">
                                          <p:val>
                                            <p:strVal val="#ppt_w"/>
                                          </p:val>
                                        </p:tav>
                                      </p:tavLst>
                                    </p:anim>
                                    <p:anim calcmode="lin" valueType="num">
                                      <p:cBhvr>
                                        <p:cTn id="127" dur="2000" fill="hold"/>
                                        <p:tgtEl>
                                          <p:spTgt spid="50"/>
                                        </p:tgtEl>
                                        <p:attrNameLst>
                                          <p:attrName>ppt_h</p:attrName>
                                        </p:attrNameLst>
                                      </p:cBhvr>
                                      <p:tavLst>
                                        <p:tav tm="0">
                                          <p:val>
                                            <p:fltVal val="0"/>
                                          </p:val>
                                        </p:tav>
                                        <p:tav tm="100000">
                                          <p:val>
                                            <p:strVal val="#ppt_h"/>
                                          </p:val>
                                        </p:tav>
                                      </p:tavLst>
                                    </p:anim>
                                    <p:animEffect transition="in" filter="fade">
                                      <p:cBhvr>
                                        <p:cTn id="128" dur="2000"/>
                                        <p:tgtEl>
                                          <p:spTgt spid="50"/>
                                        </p:tgtEl>
                                      </p:cBhvr>
                                    </p:animEffect>
                                  </p:childTnLst>
                                </p:cTn>
                              </p:par>
                              <p:par>
                                <p:cTn id="129" presetID="53" presetClass="entr" presetSubtype="0" fill="hold" nodeType="withEffect">
                                  <p:stCondLst>
                                    <p:cond delay="0"/>
                                  </p:stCondLst>
                                  <p:childTnLst>
                                    <p:set>
                                      <p:cBhvr>
                                        <p:cTn id="130" dur="1" fill="hold">
                                          <p:stCondLst>
                                            <p:cond delay="0"/>
                                          </p:stCondLst>
                                        </p:cTn>
                                        <p:tgtEl>
                                          <p:spTgt spid="35"/>
                                        </p:tgtEl>
                                        <p:attrNameLst>
                                          <p:attrName>style.visibility</p:attrName>
                                        </p:attrNameLst>
                                      </p:cBhvr>
                                      <p:to>
                                        <p:strVal val="visible"/>
                                      </p:to>
                                    </p:set>
                                    <p:anim calcmode="lin" valueType="num">
                                      <p:cBhvr>
                                        <p:cTn id="131" dur="2000" fill="hold"/>
                                        <p:tgtEl>
                                          <p:spTgt spid="35"/>
                                        </p:tgtEl>
                                        <p:attrNameLst>
                                          <p:attrName>ppt_w</p:attrName>
                                        </p:attrNameLst>
                                      </p:cBhvr>
                                      <p:tavLst>
                                        <p:tav tm="0">
                                          <p:val>
                                            <p:fltVal val="0"/>
                                          </p:val>
                                        </p:tav>
                                        <p:tav tm="100000">
                                          <p:val>
                                            <p:strVal val="#ppt_w"/>
                                          </p:val>
                                        </p:tav>
                                      </p:tavLst>
                                    </p:anim>
                                    <p:anim calcmode="lin" valueType="num">
                                      <p:cBhvr>
                                        <p:cTn id="132" dur="2000" fill="hold"/>
                                        <p:tgtEl>
                                          <p:spTgt spid="35"/>
                                        </p:tgtEl>
                                        <p:attrNameLst>
                                          <p:attrName>ppt_h</p:attrName>
                                        </p:attrNameLst>
                                      </p:cBhvr>
                                      <p:tavLst>
                                        <p:tav tm="0">
                                          <p:val>
                                            <p:fltVal val="0"/>
                                          </p:val>
                                        </p:tav>
                                        <p:tav tm="100000">
                                          <p:val>
                                            <p:strVal val="#ppt_h"/>
                                          </p:val>
                                        </p:tav>
                                      </p:tavLst>
                                    </p:anim>
                                    <p:animEffect transition="in" filter="fade">
                                      <p:cBhvr>
                                        <p:cTn id="133" dur="2000"/>
                                        <p:tgtEl>
                                          <p:spTgt spid="35"/>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53" presetClass="entr" presetSubtype="0" fill="hold" grpId="0" nodeType="click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p:cTn id="138" dur="2000" fill="hold"/>
                                        <p:tgtEl>
                                          <p:spTgt spid="52"/>
                                        </p:tgtEl>
                                        <p:attrNameLst>
                                          <p:attrName>ppt_w</p:attrName>
                                        </p:attrNameLst>
                                      </p:cBhvr>
                                      <p:tavLst>
                                        <p:tav tm="0">
                                          <p:val>
                                            <p:fltVal val="0"/>
                                          </p:val>
                                        </p:tav>
                                        <p:tav tm="100000">
                                          <p:val>
                                            <p:strVal val="#ppt_w"/>
                                          </p:val>
                                        </p:tav>
                                      </p:tavLst>
                                    </p:anim>
                                    <p:anim calcmode="lin" valueType="num">
                                      <p:cBhvr>
                                        <p:cTn id="139" dur="2000" fill="hold"/>
                                        <p:tgtEl>
                                          <p:spTgt spid="52"/>
                                        </p:tgtEl>
                                        <p:attrNameLst>
                                          <p:attrName>ppt_h</p:attrName>
                                        </p:attrNameLst>
                                      </p:cBhvr>
                                      <p:tavLst>
                                        <p:tav tm="0">
                                          <p:val>
                                            <p:fltVal val="0"/>
                                          </p:val>
                                        </p:tav>
                                        <p:tav tm="100000">
                                          <p:val>
                                            <p:strVal val="#ppt_h"/>
                                          </p:val>
                                        </p:tav>
                                      </p:tavLst>
                                    </p:anim>
                                    <p:animEffect transition="in" filter="fade">
                                      <p:cBhvr>
                                        <p:cTn id="140" dur="2000"/>
                                        <p:tgtEl>
                                          <p:spTgt spid="52"/>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8" presetClass="exit" presetSubtype="16" fill="hold" grpId="1" nodeType="clickEffect">
                                  <p:stCondLst>
                                    <p:cond delay="0"/>
                                  </p:stCondLst>
                                  <p:childTnLst>
                                    <p:animEffect transition="out" filter="diamond(in)">
                                      <p:cBhvr>
                                        <p:cTn id="144" dur="2000"/>
                                        <p:tgtEl>
                                          <p:spTgt spid="52"/>
                                        </p:tgtEl>
                                      </p:cBhvr>
                                    </p:animEffect>
                                    <p:set>
                                      <p:cBhvr>
                                        <p:cTn id="145" dur="1" fill="hold">
                                          <p:stCondLst>
                                            <p:cond delay="1999"/>
                                          </p:stCondLst>
                                        </p:cTn>
                                        <p:tgtEl>
                                          <p:spTgt spid="52"/>
                                        </p:tgtEl>
                                        <p:attrNameLst>
                                          <p:attrName>style.visibility</p:attrName>
                                        </p:attrNameLst>
                                      </p:cBhvr>
                                      <p:to>
                                        <p:strVal val="hidden"/>
                                      </p:to>
                                    </p:se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54" presetClass="entr" presetSubtype="0" accel="100000" fill="hold" nodeType="clickEffect">
                                  <p:stCondLst>
                                    <p:cond delay="0"/>
                                  </p:stCondLst>
                                  <p:childTnLst>
                                    <p:set>
                                      <p:cBhvr>
                                        <p:cTn id="149" dur="1" fill="hold">
                                          <p:stCondLst>
                                            <p:cond delay="0"/>
                                          </p:stCondLst>
                                        </p:cTn>
                                        <p:tgtEl>
                                          <p:spTgt spid="36"/>
                                        </p:tgtEl>
                                        <p:attrNameLst>
                                          <p:attrName>style.visibility</p:attrName>
                                        </p:attrNameLst>
                                      </p:cBhvr>
                                      <p:to>
                                        <p:strVal val="visible"/>
                                      </p:to>
                                    </p:set>
                                    <p:anim calcmode="lin" valueType="num">
                                      <p:cBhvr>
                                        <p:cTn id="150" dur="500" fill="hold"/>
                                        <p:tgtEl>
                                          <p:spTgt spid="36"/>
                                        </p:tgtEl>
                                        <p:attrNameLst>
                                          <p:attrName>ppt_w</p:attrName>
                                        </p:attrNameLst>
                                      </p:cBhvr>
                                      <p:tavLst>
                                        <p:tav tm="0">
                                          <p:val>
                                            <p:strVal val="#ppt_w*0.05"/>
                                          </p:val>
                                        </p:tav>
                                        <p:tav tm="100000">
                                          <p:val>
                                            <p:strVal val="#ppt_w"/>
                                          </p:val>
                                        </p:tav>
                                      </p:tavLst>
                                    </p:anim>
                                    <p:anim calcmode="lin" valueType="num">
                                      <p:cBhvr>
                                        <p:cTn id="151" dur="500" fill="hold"/>
                                        <p:tgtEl>
                                          <p:spTgt spid="36"/>
                                        </p:tgtEl>
                                        <p:attrNameLst>
                                          <p:attrName>ppt_h</p:attrName>
                                        </p:attrNameLst>
                                      </p:cBhvr>
                                      <p:tavLst>
                                        <p:tav tm="0">
                                          <p:val>
                                            <p:strVal val="#ppt_h"/>
                                          </p:val>
                                        </p:tav>
                                        <p:tav tm="100000">
                                          <p:val>
                                            <p:strVal val="#ppt_h"/>
                                          </p:val>
                                        </p:tav>
                                      </p:tavLst>
                                    </p:anim>
                                    <p:anim calcmode="lin" valueType="num">
                                      <p:cBhvr>
                                        <p:cTn id="152" dur="500" fill="hold"/>
                                        <p:tgtEl>
                                          <p:spTgt spid="36"/>
                                        </p:tgtEl>
                                        <p:attrNameLst>
                                          <p:attrName>ppt_x</p:attrName>
                                        </p:attrNameLst>
                                      </p:cBhvr>
                                      <p:tavLst>
                                        <p:tav tm="0">
                                          <p:val>
                                            <p:strVal val="#ppt_x-.2"/>
                                          </p:val>
                                        </p:tav>
                                        <p:tav tm="100000">
                                          <p:val>
                                            <p:strVal val="#ppt_x"/>
                                          </p:val>
                                        </p:tav>
                                      </p:tavLst>
                                    </p:anim>
                                    <p:anim calcmode="lin" valueType="num">
                                      <p:cBhvr>
                                        <p:cTn id="153" dur="500" fill="hold"/>
                                        <p:tgtEl>
                                          <p:spTgt spid="36"/>
                                        </p:tgtEl>
                                        <p:attrNameLst>
                                          <p:attrName>ppt_y</p:attrName>
                                        </p:attrNameLst>
                                      </p:cBhvr>
                                      <p:tavLst>
                                        <p:tav tm="0">
                                          <p:val>
                                            <p:strVal val="#ppt_y"/>
                                          </p:val>
                                        </p:tav>
                                        <p:tav tm="100000">
                                          <p:val>
                                            <p:strVal val="#ppt_y"/>
                                          </p:val>
                                        </p:tav>
                                      </p:tavLst>
                                    </p:anim>
                                    <p:animEffect transition="in" filter="fade">
                                      <p:cBhvr>
                                        <p:cTn id="154" dur="500"/>
                                        <p:tgtEl>
                                          <p:spTgt spid="36"/>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53" presetClass="entr" presetSubtype="0" fill="hold" grpId="0" nodeType="clickEffect">
                                  <p:stCondLst>
                                    <p:cond delay="0"/>
                                  </p:stCondLst>
                                  <p:childTnLst>
                                    <p:set>
                                      <p:cBhvr>
                                        <p:cTn id="158" dur="1" fill="hold">
                                          <p:stCondLst>
                                            <p:cond delay="0"/>
                                          </p:stCondLst>
                                        </p:cTn>
                                        <p:tgtEl>
                                          <p:spTgt spid="33"/>
                                        </p:tgtEl>
                                        <p:attrNameLst>
                                          <p:attrName>style.visibility</p:attrName>
                                        </p:attrNameLst>
                                      </p:cBhvr>
                                      <p:to>
                                        <p:strVal val="visible"/>
                                      </p:to>
                                    </p:set>
                                    <p:anim calcmode="lin" valueType="num">
                                      <p:cBhvr>
                                        <p:cTn id="159" dur="1000" fill="hold"/>
                                        <p:tgtEl>
                                          <p:spTgt spid="33"/>
                                        </p:tgtEl>
                                        <p:attrNameLst>
                                          <p:attrName>ppt_w</p:attrName>
                                        </p:attrNameLst>
                                      </p:cBhvr>
                                      <p:tavLst>
                                        <p:tav tm="0">
                                          <p:val>
                                            <p:fltVal val="0"/>
                                          </p:val>
                                        </p:tav>
                                        <p:tav tm="100000">
                                          <p:val>
                                            <p:strVal val="#ppt_w"/>
                                          </p:val>
                                        </p:tav>
                                      </p:tavLst>
                                    </p:anim>
                                    <p:anim calcmode="lin" valueType="num">
                                      <p:cBhvr>
                                        <p:cTn id="160" dur="1000" fill="hold"/>
                                        <p:tgtEl>
                                          <p:spTgt spid="33"/>
                                        </p:tgtEl>
                                        <p:attrNameLst>
                                          <p:attrName>ppt_h</p:attrName>
                                        </p:attrNameLst>
                                      </p:cBhvr>
                                      <p:tavLst>
                                        <p:tav tm="0">
                                          <p:val>
                                            <p:fltVal val="0"/>
                                          </p:val>
                                        </p:tav>
                                        <p:tav tm="100000">
                                          <p:val>
                                            <p:strVal val="#ppt_h"/>
                                          </p:val>
                                        </p:tav>
                                      </p:tavLst>
                                    </p:anim>
                                    <p:animEffect transition="in" filter="fade">
                                      <p:cBhvr>
                                        <p:cTn id="161" dur="1000"/>
                                        <p:tgtEl>
                                          <p:spTgt spid="33"/>
                                        </p:tgtEl>
                                      </p:cBhvr>
                                    </p:animEffec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53" presetClass="entr" presetSubtype="0" fill="hold" nodeType="clickEffect">
                                  <p:stCondLst>
                                    <p:cond delay="0"/>
                                  </p:stCondLst>
                                  <p:childTnLst>
                                    <p:set>
                                      <p:cBhvr>
                                        <p:cTn id="165" dur="1" fill="hold">
                                          <p:stCondLst>
                                            <p:cond delay="0"/>
                                          </p:stCondLst>
                                        </p:cTn>
                                        <p:tgtEl>
                                          <p:spTgt spid="44"/>
                                        </p:tgtEl>
                                        <p:attrNameLst>
                                          <p:attrName>style.visibility</p:attrName>
                                        </p:attrNameLst>
                                      </p:cBhvr>
                                      <p:to>
                                        <p:strVal val="visible"/>
                                      </p:to>
                                    </p:set>
                                    <p:anim calcmode="lin" valueType="num">
                                      <p:cBhvr>
                                        <p:cTn id="166" dur="2000" fill="hold"/>
                                        <p:tgtEl>
                                          <p:spTgt spid="44"/>
                                        </p:tgtEl>
                                        <p:attrNameLst>
                                          <p:attrName>ppt_w</p:attrName>
                                        </p:attrNameLst>
                                      </p:cBhvr>
                                      <p:tavLst>
                                        <p:tav tm="0">
                                          <p:val>
                                            <p:fltVal val="0"/>
                                          </p:val>
                                        </p:tav>
                                        <p:tav tm="100000">
                                          <p:val>
                                            <p:strVal val="#ppt_w"/>
                                          </p:val>
                                        </p:tav>
                                      </p:tavLst>
                                    </p:anim>
                                    <p:anim calcmode="lin" valueType="num">
                                      <p:cBhvr>
                                        <p:cTn id="167" dur="2000" fill="hold"/>
                                        <p:tgtEl>
                                          <p:spTgt spid="44"/>
                                        </p:tgtEl>
                                        <p:attrNameLst>
                                          <p:attrName>ppt_h</p:attrName>
                                        </p:attrNameLst>
                                      </p:cBhvr>
                                      <p:tavLst>
                                        <p:tav tm="0">
                                          <p:val>
                                            <p:fltVal val="0"/>
                                          </p:val>
                                        </p:tav>
                                        <p:tav tm="100000">
                                          <p:val>
                                            <p:strVal val="#ppt_h"/>
                                          </p:val>
                                        </p:tav>
                                      </p:tavLst>
                                    </p:anim>
                                    <p:animEffect transition="in" filter="fade">
                                      <p:cBhvr>
                                        <p:cTn id="168" dur="2000"/>
                                        <p:tgtEl>
                                          <p:spTgt spid="44"/>
                                        </p:tgtEl>
                                      </p:cBhvr>
                                    </p:animEffect>
                                  </p:childTnLst>
                                </p:cTn>
                              </p:par>
                              <p:par>
                                <p:cTn id="169" presetID="53" presetClass="entr" presetSubtype="0" fill="hold" nodeType="with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2000" fill="hold"/>
                                        <p:tgtEl>
                                          <p:spTgt spid="49"/>
                                        </p:tgtEl>
                                        <p:attrNameLst>
                                          <p:attrName>ppt_w</p:attrName>
                                        </p:attrNameLst>
                                      </p:cBhvr>
                                      <p:tavLst>
                                        <p:tav tm="0">
                                          <p:val>
                                            <p:fltVal val="0"/>
                                          </p:val>
                                        </p:tav>
                                        <p:tav tm="100000">
                                          <p:val>
                                            <p:strVal val="#ppt_w"/>
                                          </p:val>
                                        </p:tav>
                                      </p:tavLst>
                                    </p:anim>
                                    <p:anim calcmode="lin" valueType="num">
                                      <p:cBhvr>
                                        <p:cTn id="172" dur="2000" fill="hold"/>
                                        <p:tgtEl>
                                          <p:spTgt spid="49"/>
                                        </p:tgtEl>
                                        <p:attrNameLst>
                                          <p:attrName>ppt_h</p:attrName>
                                        </p:attrNameLst>
                                      </p:cBhvr>
                                      <p:tavLst>
                                        <p:tav tm="0">
                                          <p:val>
                                            <p:fltVal val="0"/>
                                          </p:val>
                                        </p:tav>
                                        <p:tav tm="100000">
                                          <p:val>
                                            <p:strVal val="#ppt_h"/>
                                          </p:val>
                                        </p:tav>
                                      </p:tavLst>
                                    </p:anim>
                                    <p:animEffect transition="in" filter="fade">
                                      <p:cBhvr>
                                        <p:cTn id="173" dur="2000"/>
                                        <p:tgtEl>
                                          <p:spTgt spid="49"/>
                                        </p:tgtEl>
                                      </p:cBhvr>
                                    </p:animEffec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53" presetClass="entr" presetSubtype="0" fill="hold" grpId="0" nodeType="clickEffect">
                                  <p:stCondLst>
                                    <p:cond delay="0"/>
                                  </p:stCondLst>
                                  <p:childTnLst>
                                    <p:set>
                                      <p:cBhvr>
                                        <p:cTn id="177" dur="1" fill="hold">
                                          <p:stCondLst>
                                            <p:cond delay="0"/>
                                          </p:stCondLst>
                                        </p:cTn>
                                        <p:tgtEl>
                                          <p:spTgt spid="53"/>
                                        </p:tgtEl>
                                        <p:attrNameLst>
                                          <p:attrName>style.visibility</p:attrName>
                                        </p:attrNameLst>
                                      </p:cBhvr>
                                      <p:to>
                                        <p:strVal val="visible"/>
                                      </p:to>
                                    </p:set>
                                    <p:anim calcmode="lin" valueType="num">
                                      <p:cBhvr>
                                        <p:cTn id="178" dur="1000" fill="hold"/>
                                        <p:tgtEl>
                                          <p:spTgt spid="53"/>
                                        </p:tgtEl>
                                        <p:attrNameLst>
                                          <p:attrName>ppt_w</p:attrName>
                                        </p:attrNameLst>
                                      </p:cBhvr>
                                      <p:tavLst>
                                        <p:tav tm="0">
                                          <p:val>
                                            <p:fltVal val="0"/>
                                          </p:val>
                                        </p:tav>
                                        <p:tav tm="100000">
                                          <p:val>
                                            <p:strVal val="#ppt_w"/>
                                          </p:val>
                                        </p:tav>
                                      </p:tavLst>
                                    </p:anim>
                                    <p:anim calcmode="lin" valueType="num">
                                      <p:cBhvr>
                                        <p:cTn id="179" dur="1000" fill="hold"/>
                                        <p:tgtEl>
                                          <p:spTgt spid="53"/>
                                        </p:tgtEl>
                                        <p:attrNameLst>
                                          <p:attrName>ppt_h</p:attrName>
                                        </p:attrNameLst>
                                      </p:cBhvr>
                                      <p:tavLst>
                                        <p:tav tm="0">
                                          <p:val>
                                            <p:fltVal val="0"/>
                                          </p:val>
                                        </p:tav>
                                        <p:tav tm="100000">
                                          <p:val>
                                            <p:strVal val="#ppt_h"/>
                                          </p:val>
                                        </p:tav>
                                      </p:tavLst>
                                    </p:anim>
                                    <p:animEffect transition="in" filter="fade">
                                      <p:cBhvr>
                                        <p:cTn id="180" dur="1000"/>
                                        <p:tgtEl>
                                          <p:spTgt spid="53"/>
                                        </p:tgtEl>
                                      </p:cBhvr>
                                    </p:animEffec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8" presetClass="exit" presetSubtype="16" fill="hold" grpId="1" nodeType="clickEffect">
                                  <p:stCondLst>
                                    <p:cond delay="0"/>
                                  </p:stCondLst>
                                  <p:childTnLst>
                                    <p:animEffect transition="out" filter="diamond(in)">
                                      <p:cBhvr>
                                        <p:cTn id="184" dur="2000"/>
                                        <p:tgtEl>
                                          <p:spTgt spid="53"/>
                                        </p:tgtEl>
                                      </p:cBhvr>
                                    </p:animEffect>
                                    <p:set>
                                      <p:cBhvr>
                                        <p:cTn id="185" dur="1" fill="hold">
                                          <p:stCondLst>
                                            <p:cond delay="1999"/>
                                          </p:stCondLst>
                                        </p:cTn>
                                        <p:tgtEl>
                                          <p:spTgt spid="53"/>
                                        </p:tgtEl>
                                        <p:attrNameLst>
                                          <p:attrName>style.visibility</p:attrName>
                                        </p:attrNameLst>
                                      </p:cBhvr>
                                      <p:to>
                                        <p:strVal val="hidden"/>
                                      </p:to>
                                    </p:se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54" presetClass="entr" presetSubtype="0" accel="100000" fill="hold" nodeType="clickEffect">
                                  <p:stCondLst>
                                    <p:cond delay="0"/>
                                  </p:stCondLst>
                                  <p:childTnLst>
                                    <p:set>
                                      <p:cBhvr>
                                        <p:cTn id="189" dur="1" fill="hold">
                                          <p:stCondLst>
                                            <p:cond delay="0"/>
                                          </p:stCondLst>
                                        </p:cTn>
                                        <p:tgtEl>
                                          <p:spTgt spid="25"/>
                                        </p:tgtEl>
                                        <p:attrNameLst>
                                          <p:attrName>style.visibility</p:attrName>
                                        </p:attrNameLst>
                                      </p:cBhvr>
                                      <p:to>
                                        <p:strVal val="visible"/>
                                      </p:to>
                                    </p:set>
                                    <p:anim calcmode="lin" valueType="num">
                                      <p:cBhvr>
                                        <p:cTn id="190" dur="500" fill="hold"/>
                                        <p:tgtEl>
                                          <p:spTgt spid="25"/>
                                        </p:tgtEl>
                                        <p:attrNameLst>
                                          <p:attrName>ppt_w</p:attrName>
                                        </p:attrNameLst>
                                      </p:cBhvr>
                                      <p:tavLst>
                                        <p:tav tm="0">
                                          <p:val>
                                            <p:strVal val="#ppt_w*0.05"/>
                                          </p:val>
                                        </p:tav>
                                        <p:tav tm="100000">
                                          <p:val>
                                            <p:strVal val="#ppt_w"/>
                                          </p:val>
                                        </p:tav>
                                      </p:tavLst>
                                    </p:anim>
                                    <p:anim calcmode="lin" valueType="num">
                                      <p:cBhvr>
                                        <p:cTn id="191" dur="500" fill="hold"/>
                                        <p:tgtEl>
                                          <p:spTgt spid="25"/>
                                        </p:tgtEl>
                                        <p:attrNameLst>
                                          <p:attrName>ppt_h</p:attrName>
                                        </p:attrNameLst>
                                      </p:cBhvr>
                                      <p:tavLst>
                                        <p:tav tm="0">
                                          <p:val>
                                            <p:strVal val="#ppt_h"/>
                                          </p:val>
                                        </p:tav>
                                        <p:tav tm="100000">
                                          <p:val>
                                            <p:strVal val="#ppt_h"/>
                                          </p:val>
                                        </p:tav>
                                      </p:tavLst>
                                    </p:anim>
                                    <p:anim calcmode="lin" valueType="num">
                                      <p:cBhvr>
                                        <p:cTn id="192" dur="500" fill="hold"/>
                                        <p:tgtEl>
                                          <p:spTgt spid="25"/>
                                        </p:tgtEl>
                                        <p:attrNameLst>
                                          <p:attrName>ppt_x</p:attrName>
                                        </p:attrNameLst>
                                      </p:cBhvr>
                                      <p:tavLst>
                                        <p:tav tm="0">
                                          <p:val>
                                            <p:strVal val="#ppt_x-.2"/>
                                          </p:val>
                                        </p:tav>
                                        <p:tav tm="100000">
                                          <p:val>
                                            <p:strVal val="#ppt_x"/>
                                          </p:val>
                                        </p:tav>
                                      </p:tavLst>
                                    </p:anim>
                                    <p:anim calcmode="lin" valueType="num">
                                      <p:cBhvr>
                                        <p:cTn id="193" dur="500" fill="hold"/>
                                        <p:tgtEl>
                                          <p:spTgt spid="25"/>
                                        </p:tgtEl>
                                        <p:attrNameLst>
                                          <p:attrName>ppt_y</p:attrName>
                                        </p:attrNameLst>
                                      </p:cBhvr>
                                      <p:tavLst>
                                        <p:tav tm="0">
                                          <p:val>
                                            <p:strVal val="#ppt_y"/>
                                          </p:val>
                                        </p:tav>
                                        <p:tav tm="100000">
                                          <p:val>
                                            <p:strVal val="#ppt_y"/>
                                          </p:val>
                                        </p:tav>
                                      </p:tavLst>
                                    </p:anim>
                                    <p:animEffect transition="in" filter="fade">
                                      <p:cBhvr>
                                        <p:cTn id="194" dur="500"/>
                                        <p:tgtEl>
                                          <p:spTgt spid="25"/>
                                        </p:tgtEl>
                                      </p:cBhvr>
                                    </p:animEffect>
                                  </p:childTnLst>
                                </p:cTn>
                              </p:par>
                            </p:childTnLst>
                          </p:cTn>
                        </p:par>
                      </p:childTnLst>
                    </p:cTn>
                  </p:par>
                  <p:par>
                    <p:cTn id="195" fill="hold" nodeType="clickPar">
                      <p:stCondLst>
                        <p:cond delay="indefinite"/>
                      </p:stCondLst>
                      <p:childTnLst>
                        <p:par>
                          <p:cTn id="196" fill="hold" nodeType="withGroup">
                            <p:stCondLst>
                              <p:cond delay="0"/>
                            </p:stCondLst>
                            <p:childTnLst>
                              <p:par>
                                <p:cTn id="197" presetID="53" presetClass="entr" presetSubtype="0" fill="hold" grpId="0" nodeType="clickEffect">
                                  <p:stCondLst>
                                    <p:cond delay="0"/>
                                  </p:stCondLst>
                                  <p:childTnLst>
                                    <p:set>
                                      <p:cBhvr>
                                        <p:cTn id="198" dur="1" fill="hold">
                                          <p:stCondLst>
                                            <p:cond delay="0"/>
                                          </p:stCondLst>
                                        </p:cTn>
                                        <p:tgtEl>
                                          <p:spTgt spid="32"/>
                                        </p:tgtEl>
                                        <p:attrNameLst>
                                          <p:attrName>style.visibility</p:attrName>
                                        </p:attrNameLst>
                                      </p:cBhvr>
                                      <p:to>
                                        <p:strVal val="visible"/>
                                      </p:to>
                                    </p:set>
                                    <p:anim calcmode="lin" valueType="num">
                                      <p:cBhvr>
                                        <p:cTn id="199" dur="1000" fill="hold"/>
                                        <p:tgtEl>
                                          <p:spTgt spid="32"/>
                                        </p:tgtEl>
                                        <p:attrNameLst>
                                          <p:attrName>ppt_w</p:attrName>
                                        </p:attrNameLst>
                                      </p:cBhvr>
                                      <p:tavLst>
                                        <p:tav tm="0">
                                          <p:val>
                                            <p:fltVal val="0"/>
                                          </p:val>
                                        </p:tav>
                                        <p:tav tm="100000">
                                          <p:val>
                                            <p:strVal val="#ppt_w"/>
                                          </p:val>
                                        </p:tav>
                                      </p:tavLst>
                                    </p:anim>
                                    <p:anim calcmode="lin" valueType="num">
                                      <p:cBhvr>
                                        <p:cTn id="200" dur="1000" fill="hold"/>
                                        <p:tgtEl>
                                          <p:spTgt spid="32"/>
                                        </p:tgtEl>
                                        <p:attrNameLst>
                                          <p:attrName>ppt_h</p:attrName>
                                        </p:attrNameLst>
                                      </p:cBhvr>
                                      <p:tavLst>
                                        <p:tav tm="0">
                                          <p:val>
                                            <p:fltVal val="0"/>
                                          </p:val>
                                        </p:tav>
                                        <p:tav tm="100000">
                                          <p:val>
                                            <p:strVal val="#ppt_h"/>
                                          </p:val>
                                        </p:tav>
                                      </p:tavLst>
                                    </p:anim>
                                    <p:animEffect transition="in" filter="fade">
                                      <p:cBhvr>
                                        <p:cTn id="201" dur="1000"/>
                                        <p:tgtEl>
                                          <p:spTgt spid="32"/>
                                        </p:tgtEl>
                                      </p:cBhvr>
                                    </p:animEffect>
                                  </p:childTnLst>
                                </p:cTn>
                              </p:par>
                            </p:childTnLst>
                          </p:cTn>
                        </p:par>
                      </p:childTnLst>
                    </p:cTn>
                  </p:par>
                  <p:par>
                    <p:cTn id="202" fill="hold" nodeType="clickPar">
                      <p:stCondLst>
                        <p:cond delay="indefinite"/>
                      </p:stCondLst>
                      <p:childTnLst>
                        <p:par>
                          <p:cTn id="203" fill="hold" nodeType="withGroup">
                            <p:stCondLst>
                              <p:cond delay="0"/>
                            </p:stCondLst>
                            <p:childTnLst>
                              <p:par>
                                <p:cTn id="204" presetID="53" presetClass="entr" presetSubtype="0" fill="hold" nodeType="clickEffect">
                                  <p:stCondLst>
                                    <p:cond delay="0"/>
                                  </p:stCondLst>
                                  <p:childTnLst>
                                    <p:set>
                                      <p:cBhvr>
                                        <p:cTn id="205" dur="1" fill="hold">
                                          <p:stCondLst>
                                            <p:cond delay="0"/>
                                          </p:stCondLst>
                                        </p:cTn>
                                        <p:tgtEl>
                                          <p:spTgt spid="45"/>
                                        </p:tgtEl>
                                        <p:attrNameLst>
                                          <p:attrName>style.visibility</p:attrName>
                                        </p:attrNameLst>
                                      </p:cBhvr>
                                      <p:to>
                                        <p:strVal val="visible"/>
                                      </p:to>
                                    </p:set>
                                    <p:anim calcmode="lin" valueType="num">
                                      <p:cBhvr>
                                        <p:cTn id="206" dur="2000" fill="hold"/>
                                        <p:tgtEl>
                                          <p:spTgt spid="45"/>
                                        </p:tgtEl>
                                        <p:attrNameLst>
                                          <p:attrName>ppt_w</p:attrName>
                                        </p:attrNameLst>
                                      </p:cBhvr>
                                      <p:tavLst>
                                        <p:tav tm="0">
                                          <p:val>
                                            <p:fltVal val="0"/>
                                          </p:val>
                                        </p:tav>
                                        <p:tav tm="100000">
                                          <p:val>
                                            <p:strVal val="#ppt_w"/>
                                          </p:val>
                                        </p:tav>
                                      </p:tavLst>
                                    </p:anim>
                                    <p:anim calcmode="lin" valueType="num">
                                      <p:cBhvr>
                                        <p:cTn id="207" dur="2000" fill="hold"/>
                                        <p:tgtEl>
                                          <p:spTgt spid="45"/>
                                        </p:tgtEl>
                                        <p:attrNameLst>
                                          <p:attrName>ppt_h</p:attrName>
                                        </p:attrNameLst>
                                      </p:cBhvr>
                                      <p:tavLst>
                                        <p:tav tm="0">
                                          <p:val>
                                            <p:fltVal val="0"/>
                                          </p:val>
                                        </p:tav>
                                        <p:tav tm="100000">
                                          <p:val>
                                            <p:strVal val="#ppt_h"/>
                                          </p:val>
                                        </p:tav>
                                      </p:tavLst>
                                    </p:anim>
                                    <p:animEffect transition="in" filter="fade">
                                      <p:cBhvr>
                                        <p:cTn id="208" dur="2000"/>
                                        <p:tgtEl>
                                          <p:spTgt spid="45"/>
                                        </p:tgtEl>
                                      </p:cBhvr>
                                    </p:animEffect>
                                  </p:childTnLst>
                                </p:cTn>
                              </p:par>
                              <p:par>
                                <p:cTn id="209" presetID="53" presetClass="entr" presetSubtype="0" fill="hold" nodeType="withEffect">
                                  <p:stCondLst>
                                    <p:cond delay="0"/>
                                  </p:stCondLst>
                                  <p:childTnLst>
                                    <p:set>
                                      <p:cBhvr>
                                        <p:cTn id="210" dur="1" fill="hold">
                                          <p:stCondLst>
                                            <p:cond delay="0"/>
                                          </p:stCondLst>
                                        </p:cTn>
                                        <p:tgtEl>
                                          <p:spTgt spid="51"/>
                                        </p:tgtEl>
                                        <p:attrNameLst>
                                          <p:attrName>style.visibility</p:attrName>
                                        </p:attrNameLst>
                                      </p:cBhvr>
                                      <p:to>
                                        <p:strVal val="visible"/>
                                      </p:to>
                                    </p:set>
                                    <p:anim calcmode="lin" valueType="num">
                                      <p:cBhvr>
                                        <p:cTn id="211" dur="2000" fill="hold"/>
                                        <p:tgtEl>
                                          <p:spTgt spid="51"/>
                                        </p:tgtEl>
                                        <p:attrNameLst>
                                          <p:attrName>ppt_w</p:attrName>
                                        </p:attrNameLst>
                                      </p:cBhvr>
                                      <p:tavLst>
                                        <p:tav tm="0">
                                          <p:val>
                                            <p:fltVal val="0"/>
                                          </p:val>
                                        </p:tav>
                                        <p:tav tm="100000">
                                          <p:val>
                                            <p:strVal val="#ppt_w"/>
                                          </p:val>
                                        </p:tav>
                                      </p:tavLst>
                                    </p:anim>
                                    <p:anim calcmode="lin" valueType="num">
                                      <p:cBhvr>
                                        <p:cTn id="212" dur="2000" fill="hold"/>
                                        <p:tgtEl>
                                          <p:spTgt spid="51"/>
                                        </p:tgtEl>
                                        <p:attrNameLst>
                                          <p:attrName>ppt_h</p:attrName>
                                        </p:attrNameLst>
                                      </p:cBhvr>
                                      <p:tavLst>
                                        <p:tav tm="0">
                                          <p:val>
                                            <p:fltVal val="0"/>
                                          </p:val>
                                        </p:tav>
                                        <p:tav tm="100000">
                                          <p:val>
                                            <p:strVal val="#ppt_h"/>
                                          </p:val>
                                        </p:tav>
                                      </p:tavLst>
                                    </p:anim>
                                    <p:animEffect transition="in" filter="fade">
                                      <p:cBhvr>
                                        <p:cTn id="213"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52" grpId="0" animBg="1"/>
      <p:bldP spid="52" grpId="1" animBg="1"/>
      <p:bldP spid="53" grpId="0" animBg="1"/>
      <p:bldP spid="53" grpId="1" animBg="1"/>
      <p:bldP spid="34" grpId="0" animBg="1"/>
      <p:bldP spid="3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13315" name="TextBox 4"/>
          <p:cNvSpPr txBox="1">
            <a:spLocks noChangeArrowheads="1"/>
          </p:cNvSpPr>
          <p:nvPr/>
        </p:nvSpPr>
        <p:spPr bwMode="auto">
          <a:xfrm>
            <a:off x="6172200" y="838200"/>
            <a:ext cx="25987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800">
                <a:latin typeface="Garamond" pitchFamily="18" charset="0"/>
              </a:rPr>
              <a:t>Question</a:t>
            </a:r>
            <a:r>
              <a:rPr lang="en-US" sz="4800">
                <a:latin typeface="Calibri" pitchFamily="34" charset="0"/>
              </a:rPr>
              <a:t> </a:t>
            </a:r>
          </a:p>
        </p:txBody>
      </p:sp>
      <p:sp>
        <p:nvSpPr>
          <p:cNvPr id="13316" name="TextBox 5"/>
          <p:cNvSpPr txBox="1">
            <a:spLocks noChangeArrowheads="1"/>
          </p:cNvSpPr>
          <p:nvPr/>
        </p:nvSpPr>
        <p:spPr bwMode="auto">
          <a:xfrm>
            <a:off x="533400" y="2286000"/>
            <a:ext cx="6969125"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latin typeface="Arial Narrow" pitchFamily="34" charset="0"/>
              </a:rPr>
              <a:t>On the road to Emmaus, Christ </a:t>
            </a:r>
          </a:p>
          <a:p>
            <a:pPr eaLnBrk="1" hangingPunct="1"/>
            <a:r>
              <a:rPr lang="en-US" sz="4000">
                <a:latin typeface="Arial Narrow" pitchFamily="34" charset="0"/>
              </a:rPr>
              <a:t>who is our Foundation established</a:t>
            </a:r>
          </a:p>
          <a:p>
            <a:pPr eaLnBrk="1" hangingPunct="1"/>
            <a:r>
              <a:rPr lang="en-US" sz="4000">
                <a:latin typeface="Arial Narrow" pitchFamily="34" charset="0"/>
              </a:rPr>
              <a:t>a foundation for us through the disciples. What was it and why did He do it this way?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rgbClr val="D6B19C"/>
            </a:gs>
            <a:gs pos="30000">
              <a:srgbClr val="D49E6C"/>
            </a:gs>
            <a:gs pos="70000">
              <a:srgbClr val="A65528"/>
            </a:gs>
            <a:gs pos="100000">
              <a:srgbClr val="663012"/>
            </a:gs>
          </a:gsLst>
          <a:lin ang="3000000"/>
        </a:gradFill>
        <a:effectLst/>
      </p:bgPr>
    </p:bg>
    <p:spTree>
      <p:nvGrpSpPr>
        <p:cNvPr id="1" name=""/>
        <p:cNvGrpSpPr/>
        <p:nvPr/>
      </p:nvGrpSpPr>
      <p:grpSpPr>
        <a:xfrm>
          <a:off x="0" y="0"/>
          <a:ext cx="0" cy="0"/>
          <a:chOff x="0" y="0"/>
          <a:chExt cx="0" cy="0"/>
        </a:xfrm>
      </p:grpSpPr>
      <p:pic>
        <p:nvPicPr>
          <p:cNvPr id="4" name="Picture 3" descr="Bible.jpg"/>
          <p:cNvPicPr>
            <a:picLocks noChangeAspect="1"/>
          </p:cNvPicPr>
          <p:nvPr/>
        </p:nvPicPr>
        <p:blipFill>
          <a:blip r:embed="rId3" cstate="print"/>
          <a:stretch>
            <a:fillRect/>
          </a:stretch>
        </p:blipFill>
        <p:spPr>
          <a:xfrm>
            <a:off x="6477000" y="4834132"/>
            <a:ext cx="2590800" cy="202386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0963" name="Rectangle 5"/>
          <p:cNvSpPr>
            <a:spLocks noChangeArrowheads="1"/>
          </p:cNvSpPr>
          <p:nvPr/>
        </p:nvSpPr>
        <p:spPr bwMode="auto">
          <a:xfrm>
            <a:off x="0" y="400050"/>
            <a:ext cx="914400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400">
                <a:latin typeface="Arial Narrow" pitchFamily="34" charset="0"/>
              </a:rPr>
              <a:t>722 BC Israel enters into Captivity 2</a:t>
            </a:r>
            <a:r>
              <a:rPr lang="en-US" sz="3400" baseline="30000">
                <a:latin typeface="Arial Narrow" pitchFamily="34" charset="0"/>
              </a:rPr>
              <a:t>nd</a:t>
            </a:r>
            <a:r>
              <a:rPr lang="en-US" sz="3400">
                <a:latin typeface="Arial Narrow" pitchFamily="34" charset="0"/>
              </a:rPr>
              <a:t> Kings 17:1-6, 8,13,16-18 </a:t>
            </a:r>
          </a:p>
          <a:p>
            <a:r>
              <a:rPr lang="en-US" sz="3400">
                <a:latin typeface="Arial Narrow" pitchFamily="34" charset="0"/>
              </a:rPr>
              <a:t>677 BC Judah enter into Captivity 2</a:t>
            </a:r>
            <a:r>
              <a:rPr lang="en-US" sz="3400" baseline="30000">
                <a:latin typeface="Arial Narrow" pitchFamily="34" charset="0"/>
              </a:rPr>
              <a:t>nd</a:t>
            </a:r>
            <a:r>
              <a:rPr lang="en-US" sz="3400">
                <a:latin typeface="Arial Narrow" pitchFamily="34" charset="0"/>
              </a:rPr>
              <a:t> Chronicles 33:11 </a:t>
            </a:r>
          </a:p>
          <a:p>
            <a:r>
              <a:rPr lang="en-US" sz="3400">
                <a:latin typeface="Arial Narrow" pitchFamily="34" charset="0"/>
              </a:rPr>
              <a:t>538 AD Fulfillment of Daniel 7:8 the Papacy takes possession of Rome </a:t>
            </a:r>
          </a:p>
          <a:p>
            <a:r>
              <a:rPr lang="en-US" sz="3400">
                <a:latin typeface="Arial Narrow" pitchFamily="34" charset="0"/>
              </a:rPr>
              <a:t>1798 General Berthier takes the Pope prisoner to France and Rome's control of Europe is broken (politically and spiritually) Fulfillment of Daniel 12:11 - 1290 years from 508 and 1260 years from 538 </a:t>
            </a:r>
          </a:p>
          <a:p>
            <a:r>
              <a:rPr lang="en-US" sz="3400">
                <a:latin typeface="Arial Narrow" pitchFamily="34" charset="0"/>
              </a:rPr>
              <a:t>46 Years John 2:20 1798-1844 to build</a:t>
            </a:r>
          </a:p>
          <a:p>
            <a:r>
              <a:rPr lang="en-US" sz="3400">
                <a:latin typeface="Arial Narrow" pitchFamily="34" charset="0"/>
              </a:rPr>
              <a:t>God’s spiritual Temple - His people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41987" name="TextBox 4"/>
          <p:cNvSpPr txBox="1">
            <a:spLocks noChangeArrowheads="1"/>
          </p:cNvSpPr>
          <p:nvPr/>
        </p:nvSpPr>
        <p:spPr bwMode="auto">
          <a:xfrm>
            <a:off x="6172200" y="838200"/>
            <a:ext cx="25987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800">
                <a:latin typeface="Garamond" pitchFamily="18" charset="0"/>
              </a:rPr>
              <a:t>Question</a:t>
            </a:r>
            <a:r>
              <a:rPr lang="en-US" sz="4800">
                <a:latin typeface="Calibri" pitchFamily="34" charset="0"/>
              </a:rPr>
              <a:t> </a:t>
            </a:r>
          </a:p>
        </p:txBody>
      </p:sp>
      <p:sp>
        <p:nvSpPr>
          <p:cNvPr id="41988" name="TextBox 5"/>
          <p:cNvSpPr txBox="1">
            <a:spLocks noChangeArrowheads="1"/>
          </p:cNvSpPr>
          <p:nvPr/>
        </p:nvSpPr>
        <p:spPr bwMode="auto">
          <a:xfrm>
            <a:off x="533400" y="2286000"/>
            <a:ext cx="69691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latin typeface="Garamond" pitchFamily="18" charset="0"/>
              </a:rPr>
              <a:t>What did the Millerites teach in 1844?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rgbClr val="D6B19C"/>
            </a:gs>
            <a:gs pos="30000">
              <a:srgbClr val="D49E6C"/>
            </a:gs>
            <a:gs pos="70000">
              <a:srgbClr val="A65528"/>
            </a:gs>
            <a:gs pos="100000">
              <a:srgbClr val="663012"/>
            </a:gs>
          </a:gsLst>
          <a:lin ang="3000000"/>
        </a:gradFill>
        <a:effectLst/>
      </p:bgPr>
    </p:bg>
    <p:spTree>
      <p:nvGrpSpPr>
        <p:cNvPr id="1" name=""/>
        <p:cNvGrpSpPr/>
        <p:nvPr/>
      </p:nvGrpSpPr>
      <p:grpSpPr>
        <a:xfrm>
          <a:off x="0" y="0"/>
          <a:ext cx="0" cy="0"/>
          <a:chOff x="0" y="0"/>
          <a:chExt cx="0" cy="0"/>
        </a:xfrm>
      </p:grpSpPr>
      <p:sp>
        <p:nvSpPr>
          <p:cNvPr id="43010" name="Rectangle 5"/>
          <p:cNvSpPr>
            <a:spLocks noChangeArrowheads="1"/>
          </p:cNvSpPr>
          <p:nvPr/>
        </p:nvSpPr>
        <p:spPr bwMode="auto">
          <a:xfrm>
            <a:off x="3048000" y="809625"/>
            <a:ext cx="5715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3600">
                <a:latin typeface="Arial Narrow" pitchFamily="34" charset="0"/>
              </a:rPr>
              <a:t>"And I will cause them to be removed into all kingdoms of the earth, because of Manasseh, the son of Hezekiah, king of Judah, for that which he did in Jerusalem," - tells us of the same thing, that Judah as well as Israel must be made captives. </a:t>
            </a:r>
            <a:endParaRPr lang="en-US" sz="3600" i="1">
              <a:latin typeface="Arial Narrow" pitchFamily="34" charset="0"/>
            </a:endParaRPr>
          </a:p>
        </p:txBody>
      </p:sp>
      <p:pic>
        <p:nvPicPr>
          <p:cNvPr id="4" name="Picture 3" descr="Miller.png"/>
          <p:cNvPicPr>
            <a:picLocks noChangeAspect="1"/>
          </p:cNvPicPr>
          <p:nvPr/>
        </p:nvPicPr>
        <p:blipFill>
          <a:blip r:embed="rId3"/>
          <a:stretch>
            <a:fillRect/>
          </a:stretch>
        </p:blipFill>
        <p:spPr>
          <a:xfrm>
            <a:off x="685800" y="1752600"/>
            <a:ext cx="1761943" cy="232622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rgbClr val="D6B19C"/>
            </a:gs>
            <a:gs pos="30000">
              <a:srgbClr val="D49E6C"/>
            </a:gs>
            <a:gs pos="70000">
              <a:srgbClr val="A65528"/>
            </a:gs>
            <a:gs pos="100000">
              <a:srgbClr val="663012"/>
            </a:gs>
          </a:gsLst>
          <a:lin ang="3000000"/>
        </a:gradFill>
        <a:effectLst/>
      </p:bgPr>
    </p:bg>
    <p:spTree>
      <p:nvGrpSpPr>
        <p:cNvPr id="1" name=""/>
        <p:cNvGrpSpPr/>
        <p:nvPr/>
      </p:nvGrpSpPr>
      <p:grpSpPr>
        <a:xfrm>
          <a:off x="0" y="0"/>
          <a:ext cx="0" cy="0"/>
          <a:chOff x="0" y="0"/>
          <a:chExt cx="0" cy="0"/>
        </a:xfrm>
      </p:grpSpPr>
      <p:sp>
        <p:nvSpPr>
          <p:cNvPr id="44034" name="Rectangle 5"/>
          <p:cNvSpPr>
            <a:spLocks noChangeArrowheads="1"/>
          </p:cNvSpPr>
          <p:nvPr/>
        </p:nvSpPr>
        <p:spPr bwMode="auto">
          <a:xfrm>
            <a:off x="2895600" y="304800"/>
            <a:ext cx="6096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3600">
                <a:latin typeface="Arial Narrow" pitchFamily="34" charset="0"/>
              </a:rPr>
              <a:t>Israel began to be carried away in the days of Hoshea, 722 B. C., and from that time to 1798 after Christ, is exactly 2520 years, or the seven prophetic years.  How remarkable, that when the seven years ended, God began to deliver his church from her bondage, which for ages had been made subject to the kings of the earth. </a:t>
            </a:r>
            <a:endParaRPr lang="en-US" sz="3600" i="1">
              <a:latin typeface="Arial Narrow" pitchFamily="34" charset="0"/>
            </a:endParaRPr>
          </a:p>
        </p:txBody>
      </p:sp>
      <p:pic>
        <p:nvPicPr>
          <p:cNvPr id="3" name="Picture 2" descr="Miller.png"/>
          <p:cNvPicPr>
            <a:picLocks noChangeAspect="1"/>
          </p:cNvPicPr>
          <p:nvPr/>
        </p:nvPicPr>
        <p:blipFill>
          <a:blip r:embed="rId3"/>
          <a:stretch>
            <a:fillRect/>
          </a:stretch>
        </p:blipFill>
        <p:spPr>
          <a:xfrm>
            <a:off x="685800" y="1752600"/>
            <a:ext cx="1761943" cy="232622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rgbClr val="D6B19C"/>
            </a:gs>
            <a:gs pos="30000">
              <a:srgbClr val="D49E6C"/>
            </a:gs>
            <a:gs pos="70000">
              <a:srgbClr val="A65528"/>
            </a:gs>
            <a:gs pos="100000">
              <a:srgbClr val="663012"/>
            </a:gs>
          </a:gsLst>
          <a:lin ang="3000000"/>
        </a:gradFill>
        <a:effectLst/>
      </p:bgPr>
    </p:bg>
    <p:spTree>
      <p:nvGrpSpPr>
        <p:cNvPr id="1" name=""/>
        <p:cNvGrpSpPr/>
        <p:nvPr/>
      </p:nvGrpSpPr>
      <p:grpSpPr>
        <a:xfrm>
          <a:off x="0" y="0"/>
          <a:ext cx="0" cy="0"/>
          <a:chOff x="0" y="0"/>
          <a:chExt cx="0" cy="0"/>
        </a:xfrm>
      </p:grpSpPr>
      <p:sp>
        <p:nvSpPr>
          <p:cNvPr id="45058" name="Rectangle 5"/>
          <p:cNvSpPr>
            <a:spLocks noChangeArrowheads="1"/>
          </p:cNvSpPr>
          <p:nvPr/>
        </p:nvSpPr>
        <p:spPr bwMode="auto">
          <a:xfrm>
            <a:off x="3124200" y="381000"/>
            <a:ext cx="5791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3600">
                <a:latin typeface="Arial Narrow" pitchFamily="34" charset="0"/>
              </a:rPr>
              <a:t>In 1798 the church came out of the wilderness, and began to be delivered from her captivity.  But the completion of her slavery to the kingdoms of the earth, is reserved for another period.  Beginning B. C., 677 years, seven prophetic years, or 2520 common years, would end in A. D. 1843.  </a:t>
            </a:r>
            <a:r>
              <a:rPr lang="en-US" sz="3600" i="1">
                <a:latin typeface="Arial Narrow" pitchFamily="34" charset="0"/>
              </a:rPr>
              <a:t>Miller 1842</a:t>
            </a:r>
          </a:p>
        </p:txBody>
      </p:sp>
      <p:pic>
        <p:nvPicPr>
          <p:cNvPr id="3" name="Picture 2" descr="Miller.png"/>
          <p:cNvPicPr>
            <a:picLocks noChangeAspect="1"/>
          </p:cNvPicPr>
          <p:nvPr/>
        </p:nvPicPr>
        <p:blipFill>
          <a:blip r:embed="rId3"/>
          <a:stretch>
            <a:fillRect/>
          </a:stretch>
        </p:blipFill>
        <p:spPr>
          <a:xfrm>
            <a:off x="685800" y="1752600"/>
            <a:ext cx="1761943" cy="232622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rgbClr val="D6B19C"/>
            </a:gs>
            <a:gs pos="30000">
              <a:srgbClr val="D49E6C"/>
            </a:gs>
            <a:gs pos="70000">
              <a:srgbClr val="A65528"/>
            </a:gs>
            <a:gs pos="100000">
              <a:srgbClr val="663012"/>
            </a:gs>
          </a:gsLst>
          <a:lin ang="3000000"/>
        </a:gradFill>
        <a:effectLst/>
      </p:bgPr>
    </p:bg>
    <p:spTree>
      <p:nvGrpSpPr>
        <p:cNvPr id="1" name=""/>
        <p:cNvGrpSpPr/>
        <p:nvPr/>
      </p:nvGrpSpPr>
      <p:grpSpPr>
        <a:xfrm>
          <a:off x="0" y="0"/>
          <a:ext cx="0" cy="0"/>
          <a:chOff x="0" y="0"/>
          <a:chExt cx="0" cy="0"/>
        </a:xfrm>
      </p:grpSpPr>
      <p:sp>
        <p:nvSpPr>
          <p:cNvPr id="46082" name="Rectangle 5"/>
          <p:cNvSpPr>
            <a:spLocks noChangeArrowheads="1"/>
          </p:cNvSpPr>
          <p:nvPr/>
        </p:nvSpPr>
        <p:spPr bwMode="auto">
          <a:xfrm>
            <a:off x="228600" y="0"/>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800">
              <a:latin typeface="Calibri" pitchFamily="34" charset="0"/>
            </a:endParaRPr>
          </a:p>
        </p:txBody>
      </p:sp>
      <p:sp>
        <p:nvSpPr>
          <p:cNvPr id="46083" name="Rectangle 2"/>
          <p:cNvSpPr>
            <a:spLocks noChangeArrowheads="1"/>
          </p:cNvSpPr>
          <p:nvPr/>
        </p:nvSpPr>
        <p:spPr bwMode="auto">
          <a:xfrm>
            <a:off x="3352800" y="560388"/>
            <a:ext cx="57912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a:latin typeface="Arial Narrow" pitchFamily="34" charset="0"/>
              </a:rPr>
              <a:t> I have seen that the 1843 chart was directed by the hand of the Lord, and that it should not be altered; that the figures were as He wanted them; that His hand was over and hid a mistake in some of the figures, so that none could see it, until His hand was removed. {EW 74.1</a:t>
            </a:r>
            <a:r>
              <a:rPr lang="en-US" sz="3200">
                <a:latin typeface="Garamond" pitchFamily="18" charset="0"/>
              </a:rPr>
              <a:t>}</a:t>
            </a:r>
          </a:p>
        </p:txBody>
      </p:sp>
      <p:pic>
        <p:nvPicPr>
          <p:cNvPr id="5" name="Content Placeholder 4" descr="EGWEstatePictures_892.jpg"/>
          <p:cNvPicPr>
            <a:picLocks noChangeAspect="1"/>
          </p:cNvPicPr>
          <p:nvPr/>
        </p:nvPicPr>
        <p:blipFill>
          <a:blip r:embed="rId3"/>
          <a:stretch>
            <a:fillRect/>
          </a:stretch>
        </p:blipFill>
        <p:spPr>
          <a:xfrm>
            <a:off x="533400" y="1676400"/>
            <a:ext cx="2286000" cy="312539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47107" name="TextBox 4"/>
          <p:cNvSpPr txBox="1">
            <a:spLocks noChangeArrowheads="1"/>
          </p:cNvSpPr>
          <p:nvPr/>
        </p:nvSpPr>
        <p:spPr bwMode="auto">
          <a:xfrm>
            <a:off x="6172200" y="838200"/>
            <a:ext cx="25987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800">
                <a:latin typeface="Garamond" pitchFamily="18" charset="0"/>
              </a:rPr>
              <a:t>Question</a:t>
            </a:r>
            <a:r>
              <a:rPr lang="en-US" sz="4800">
                <a:latin typeface="Calibri" pitchFamily="34" charset="0"/>
              </a:rPr>
              <a:t> </a:t>
            </a:r>
          </a:p>
        </p:txBody>
      </p:sp>
      <p:sp>
        <p:nvSpPr>
          <p:cNvPr id="47108" name="TextBox 5"/>
          <p:cNvSpPr txBox="1">
            <a:spLocks noChangeArrowheads="1"/>
          </p:cNvSpPr>
          <p:nvPr/>
        </p:nvSpPr>
        <p:spPr bwMode="auto">
          <a:xfrm>
            <a:off x="1219200" y="2790825"/>
            <a:ext cx="6248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latin typeface="Garamond" pitchFamily="18" charset="0"/>
              </a:rPr>
              <a:t>Does this take away from the 2300 year prophecy?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516868"/>
            <a:ext cx="609600" cy="369332"/>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latin typeface="Garamond" pitchFamily="18" charset="0"/>
              </a:rPr>
              <a:t>742</a:t>
            </a:r>
          </a:p>
        </p:txBody>
      </p:sp>
      <p:sp>
        <p:nvSpPr>
          <p:cNvPr id="5" name="TextBox 4"/>
          <p:cNvSpPr txBox="1"/>
          <p:nvPr/>
        </p:nvSpPr>
        <p:spPr>
          <a:xfrm>
            <a:off x="1371600" y="2362200"/>
            <a:ext cx="533400" cy="369332"/>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smtClean="0">
                <a:latin typeface="Garamond" pitchFamily="18" charset="0"/>
              </a:rPr>
              <a:t>723</a:t>
            </a:r>
            <a:endParaRPr lang="en-US" dirty="0">
              <a:latin typeface="Garamond" pitchFamily="18" charset="0"/>
            </a:endParaRPr>
          </a:p>
        </p:txBody>
      </p:sp>
      <p:cxnSp>
        <p:nvCxnSpPr>
          <p:cNvPr id="7" name="Straight Arrow Connector 6"/>
          <p:cNvCxnSpPr/>
          <p:nvPr/>
        </p:nvCxnSpPr>
        <p:spPr>
          <a:xfrm>
            <a:off x="914400" y="3886200"/>
            <a:ext cx="11430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0" idx="2"/>
          </p:cNvCxnSpPr>
          <p:nvPr/>
        </p:nvCxnSpPr>
        <p:spPr>
          <a:xfrm rot="5400000" flipH="1" flipV="1">
            <a:off x="889794" y="2756694"/>
            <a:ext cx="773112" cy="723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57400" y="4495800"/>
            <a:ext cx="533400" cy="36988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latin typeface="Garamond" pitchFamily="18" charset="0"/>
              </a:rPr>
              <a:t>677</a:t>
            </a:r>
          </a:p>
        </p:txBody>
      </p:sp>
      <p:sp>
        <p:nvSpPr>
          <p:cNvPr id="20" name="TextBox 19"/>
          <p:cNvSpPr txBox="1"/>
          <p:nvPr/>
        </p:nvSpPr>
        <p:spPr>
          <a:xfrm>
            <a:off x="5943600" y="2362200"/>
            <a:ext cx="685800" cy="36988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latin typeface="Garamond" pitchFamily="18" charset="0"/>
              </a:rPr>
              <a:t>1798</a:t>
            </a:r>
          </a:p>
        </p:txBody>
      </p:sp>
      <p:sp>
        <p:nvSpPr>
          <p:cNvPr id="22" name="TextBox 21"/>
          <p:cNvSpPr txBox="1"/>
          <p:nvPr/>
        </p:nvSpPr>
        <p:spPr>
          <a:xfrm>
            <a:off x="3657600" y="2362200"/>
            <a:ext cx="533400" cy="36988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latin typeface="Garamond" pitchFamily="18" charset="0"/>
              </a:rPr>
              <a:t>538</a:t>
            </a:r>
          </a:p>
        </p:txBody>
      </p:sp>
      <p:cxnSp>
        <p:nvCxnSpPr>
          <p:cNvPr id="25" name="Straight Arrow Connector 24"/>
          <p:cNvCxnSpPr>
            <a:stCxn id="0" idx="3"/>
          </p:cNvCxnSpPr>
          <p:nvPr/>
        </p:nvCxnSpPr>
        <p:spPr>
          <a:xfrm flipV="1">
            <a:off x="2590800" y="4648200"/>
            <a:ext cx="5181600" cy="31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0" idx="1"/>
          </p:cNvCxnSpPr>
          <p:nvPr/>
        </p:nvCxnSpPr>
        <p:spPr>
          <a:xfrm>
            <a:off x="1905000" y="2546350"/>
            <a:ext cx="1752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191000" y="2514600"/>
            <a:ext cx="1752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772400" y="4495800"/>
            <a:ext cx="838200" cy="369888"/>
          </a:xfrm>
          <a:prstGeom prst="rect">
            <a:avLst/>
          </a:prstGeom>
          <a:ln/>
        </p:spPr>
        <p:style>
          <a:lnRef idx="1">
            <a:schemeClr val="dk1"/>
          </a:lnRef>
          <a:fillRef idx="3">
            <a:schemeClr val="dk1"/>
          </a:fillRef>
          <a:effectRef idx="2">
            <a:schemeClr val="dk1"/>
          </a:effectRef>
          <a:fontRef idx="minor">
            <a:schemeClr val="lt1"/>
          </a:fontRef>
        </p:style>
        <p:txBody>
          <a:bodyPr>
            <a:spAutoFit/>
          </a:bodyPr>
          <a:lstStyle/>
          <a:p>
            <a:pPr fontAlgn="auto">
              <a:spcBef>
                <a:spcPts val="0"/>
              </a:spcBef>
              <a:spcAft>
                <a:spcPts val="0"/>
              </a:spcAft>
              <a:defRPr/>
            </a:pPr>
            <a:r>
              <a:rPr lang="en-US" dirty="0">
                <a:latin typeface="Garamond" pitchFamily="18" charset="0"/>
              </a:rPr>
              <a:t>1843/4</a:t>
            </a:r>
          </a:p>
        </p:txBody>
      </p:sp>
      <p:sp>
        <p:nvSpPr>
          <p:cNvPr id="33" name="TextBox 32"/>
          <p:cNvSpPr txBox="1"/>
          <p:nvPr/>
        </p:nvSpPr>
        <p:spPr>
          <a:xfrm>
            <a:off x="7772400" y="2362200"/>
            <a:ext cx="838200" cy="369888"/>
          </a:xfrm>
          <a:prstGeom prst="rect">
            <a:avLst/>
          </a:prstGeom>
          <a:ln/>
        </p:spPr>
        <p:style>
          <a:lnRef idx="1">
            <a:schemeClr val="dk1"/>
          </a:lnRef>
          <a:fillRef idx="3">
            <a:schemeClr val="dk1"/>
          </a:fillRef>
          <a:effectRef idx="2">
            <a:schemeClr val="dk1"/>
          </a:effectRef>
          <a:fontRef idx="minor">
            <a:schemeClr val="lt1"/>
          </a:fontRef>
        </p:style>
        <p:txBody>
          <a:bodyPr>
            <a:spAutoFit/>
          </a:bodyPr>
          <a:lstStyle/>
          <a:p>
            <a:pPr fontAlgn="auto">
              <a:spcBef>
                <a:spcPts val="0"/>
              </a:spcBef>
              <a:spcAft>
                <a:spcPts val="0"/>
              </a:spcAft>
              <a:defRPr/>
            </a:pPr>
            <a:r>
              <a:rPr lang="en-US" dirty="0">
                <a:latin typeface="Garamond" pitchFamily="18" charset="0"/>
              </a:rPr>
              <a:t>1843/4</a:t>
            </a:r>
          </a:p>
        </p:txBody>
      </p:sp>
      <p:cxnSp>
        <p:nvCxnSpPr>
          <p:cNvPr id="36" name="Straight Arrow Connector 35"/>
          <p:cNvCxnSpPr>
            <a:stCxn id="0" idx="3"/>
            <a:endCxn id="33" idx="1"/>
          </p:cNvCxnSpPr>
          <p:nvPr/>
        </p:nvCxnSpPr>
        <p:spPr>
          <a:xfrm flipV="1">
            <a:off x="6629400" y="254635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76200" y="4038600"/>
            <a:ext cx="1143000" cy="533400"/>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r>
              <a:rPr lang="en-US" dirty="0">
                <a:latin typeface="Garamond" pitchFamily="18" charset="0"/>
              </a:rPr>
              <a:t>Isaiah 7:8</a:t>
            </a:r>
          </a:p>
        </p:txBody>
      </p:sp>
      <p:sp>
        <p:nvSpPr>
          <p:cNvPr id="40" name="Oval 39"/>
          <p:cNvSpPr/>
          <p:nvPr/>
        </p:nvSpPr>
        <p:spPr>
          <a:xfrm>
            <a:off x="1066800" y="4953000"/>
            <a:ext cx="1066800" cy="457200"/>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r>
              <a:rPr lang="en-US" dirty="0">
                <a:latin typeface="Garamond" pitchFamily="18" charset="0"/>
              </a:rPr>
              <a:t>Judah</a:t>
            </a:r>
          </a:p>
        </p:txBody>
      </p:sp>
      <p:sp>
        <p:nvSpPr>
          <p:cNvPr id="41" name="Oval 40"/>
          <p:cNvSpPr/>
          <p:nvPr/>
        </p:nvSpPr>
        <p:spPr>
          <a:xfrm>
            <a:off x="228600" y="2286000"/>
            <a:ext cx="990600" cy="457200"/>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r>
              <a:rPr lang="en-US" dirty="0">
                <a:latin typeface="Garamond" pitchFamily="18" charset="0"/>
              </a:rPr>
              <a:t>Israel</a:t>
            </a:r>
          </a:p>
        </p:txBody>
      </p:sp>
      <p:sp>
        <p:nvSpPr>
          <p:cNvPr id="42" name="Right Brace 41"/>
          <p:cNvSpPr/>
          <p:nvPr/>
        </p:nvSpPr>
        <p:spPr>
          <a:xfrm rot="16200000">
            <a:off x="2552700" y="1562100"/>
            <a:ext cx="381000" cy="15240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atin typeface="Cambria" pitchFamily="18" charset="0"/>
            </a:endParaRPr>
          </a:p>
        </p:txBody>
      </p:sp>
      <p:sp>
        <p:nvSpPr>
          <p:cNvPr id="43" name="Right Brace 42"/>
          <p:cNvSpPr/>
          <p:nvPr/>
        </p:nvSpPr>
        <p:spPr>
          <a:xfrm rot="16200000">
            <a:off x="4914900" y="1562100"/>
            <a:ext cx="381000" cy="15240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atin typeface="Cambria" pitchFamily="18" charset="0"/>
            </a:endParaRPr>
          </a:p>
        </p:txBody>
      </p:sp>
      <p:sp>
        <p:nvSpPr>
          <p:cNvPr id="44" name="Right Brace 43"/>
          <p:cNvSpPr/>
          <p:nvPr/>
        </p:nvSpPr>
        <p:spPr>
          <a:xfrm rot="16200000">
            <a:off x="6972300" y="1866900"/>
            <a:ext cx="381000" cy="9144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atin typeface="Cambria" pitchFamily="18" charset="0"/>
            </a:endParaRPr>
          </a:p>
        </p:txBody>
      </p:sp>
      <p:sp>
        <p:nvSpPr>
          <p:cNvPr id="45" name="Right Brace 44"/>
          <p:cNvSpPr/>
          <p:nvPr/>
        </p:nvSpPr>
        <p:spPr>
          <a:xfrm rot="16200000">
            <a:off x="4991100" y="2019300"/>
            <a:ext cx="381000" cy="4876800"/>
          </a:xfrm>
          <a:prstGeom prst="rightBrace">
            <a:avLst>
              <a:gd name="adj1" fmla="val 22619"/>
              <a:gd name="adj2" fmla="val 49286"/>
            </a:avLst>
          </a:prstGeom>
        </p:spPr>
        <p:style>
          <a:lnRef idx="2">
            <a:schemeClr val="dk1"/>
          </a:lnRef>
          <a:fillRef idx="0">
            <a:schemeClr val="dk1"/>
          </a:fillRef>
          <a:effectRef idx="1">
            <a:schemeClr val="dk1"/>
          </a:effectRef>
          <a:fontRef idx="minor">
            <a:schemeClr val="tx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atin typeface="Cambria" pitchFamily="18" charset="0"/>
            </a:endParaRPr>
          </a:p>
        </p:txBody>
      </p:sp>
      <p:sp>
        <p:nvSpPr>
          <p:cNvPr id="46" name="Rounded Rectangle 45"/>
          <p:cNvSpPr/>
          <p:nvPr/>
        </p:nvSpPr>
        <p:spPr>
          <a:xfrm>
            <a:off x="2362200" y="457200"/>
            <a:ext cx="4419600" cy="685800"/>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4000" dirty="0">
                <a:latin typeface="Garamond" pitchFamily="18" charset="0"/>
              </a:rPr>
              <a:t>2520 Year Prophecy</a:t>
            </a:r>
          </a:p>
        </p:txBody>
      </p:sp>
      <p:sp>
        <p:nvSpPr>
          <p:cNvPr id="47" name="Rounded Rectangle 46"/>
          <p:cNvSpPr/>
          <p:nvPr/>
        </p:nvSpPr>
        <p:spPr>
          <a:xfrm>
            <a:off x="2362200" y="1676400"/>
            <a:ext cx="762000" cy="381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solidFill>
                  <a:schemeClr val="tx1"/>
                </a:solidFill>
                <a:latin typeface="Garamond" pitchFamily="18" charset="0"/>
              </a:rPr>
              <a:t>1260</a:t>
            </a:r>
          </a:p>
        </p:txBody>
      </p:sp>
      <p:sp>
        <p:nvSpPr>
          <p:cNvPr id="48" name="Rounded Rectangle 47"/>
          <p:cNvSpPr/>
          <p:nvPr/>
        </p:nvSpPr>
        <p:spPr>
          <a:xfrm>
            <a:off x="4724400" y="1676400"/>
            <a:ext cx="762000" cy="381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solidFill>
                  <a:schemeClr val="tx1"/>
                </a:solidFill>
                <a:latin typeface="Garamond" pitchFamily="18" charset="0"/>
              </a:rPr>
              <a:t>1260</a:t>
            </a:r>
          </a:p>
        </p:txBody>
      </p:sp>
      <p:sp>
        <p:nvSpPr>
          <p:cNvPr id="49" name="Rounded Rectangle 48"/>
          <p:cNvSpPr/>
          <p:nvPr/>
        </p:nvSpPr>
        <p:spPr>
          <a:xfrm>
            <a:off x="6858000" y="1676400"/>
            <a:ext cx="533400" cy="381000"/>
          </a:xfrm>
          <a:prstGeom prst="roundRect">
            <a:avLst/>
          </a:prstGeom>
          <a:ln>
            <a:solidFill>
              <a:schemeClr val="tx2"/>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solidFill>
                  <a:schemeClr val="tx1"/>
                </a:solidFill>
                <a:latin typeface="Garamond" pitchFamily="18" charset="0"/>
              </a:rPr>
              <a:t>46</a:t>
            </a:r>
          </a:p>
        </p:txBody>
      </p:sp>
      <p:sp>
        <p:nvSpPr>
          <p:cNvPr id="50" name="Right Brace 49"/>
          <p:cNvSpPr/>
          <p:nvPr/>
        </p:nvSpPr>
        <p:spPr>
          <a:xfrm rot="16200000">
            <a:off x="3695700" y="266700"/>
            <a:ext cx="381000" cy="22860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atin typeface="Cambria" pitchFamily="18" charset="0"/>
            </a:endParaRPr>
          </a:p>
        </p:txBody>
      </p:sp>
      <p:sp>
        <p:nvSpPr>
          <p:cNvPr id="51" name="Rounded Rectangle 50"/>
          <p:cNvSpPr/>
          <p:nvPr/>
        </p:nvSpPr>
        <p:spPr>
          <a:xfrm>
            <a:off x="4419600" y="3657600"/>
            <a:ext cx="1371600" cy="457200"/>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4000" dirty="0">
                <a:latin typeface="Garamond" pitchFamily="18" charset="0"/>
              </a:rPr>
              <a:t>2520</a:t>
            </a:r>
          </a:p>
        </p:txBody>
      </p:sp>
      <p:sp>
        <p:nvSpPr>
          <p:cNvPr id="38" name="Oval 37"/>
          <p:cNvSpPr/>
          <p:nvPr/>
        </p:nvSpPr>
        <p:spPr>
          <a:xfrm>
            <a:off x="2438400" y="3200400"/>
            <a:ext cx="1371600" cy="53340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t>BC    AD</a:t>
            </a:r>
          </a:p>
        </p:txBody>
      </p:sp>
      <p:cxnSp>
        <p:nvCxnSpPr>
          <p:cNvPr id="31" name="Straight Connector 30"/>
          <p:cNvCxnSpPr/>
          <p:nvPr/>
        </p:nvCxnSpPr>
        <p:spPr>
          <a:xfrm rot="5400000">
            <a:off x="2401094" y="3542506"/>
            <a:ext cx="1447800" cy="1588"/>
          </a:xfrm>
          <a:prstGeom prst="line">
            <a:avLst/>
          </a:prstGeom>
          <a:ln w="38100">
            <a:solidFill>
              <a:schemeClr val="tx2"/>
            </a:solidFill>
            <a:prstDash val="dashDot"/>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200400" y="5867400"/>
            <a:ext cx="457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772400" y="5649913"/>
            <a:ext cx="838200" cy="369887"/>
          </a:xfrm>
          <a:prstGeom prst="rect">
            <a:avLst/>
          </a:prstGeom>
          <a:ln/>
        </p:spPr>
        <p:style>
          <a:lnRef idx="1">
            <a:schemeClr val="dk1"/>
          </a:lnRef>
          <a:fillRef idx="3">
            <a:schemeClr val="dk1"/>
          </a:fillRef>
          <a:effectRef idx="2">
            <a:schemeClr val="dk1"/>
          </a:effectRef>
          <a:fontRef idx="minor">
            <a:schemeClr val="lt1"/>
          </a:fontRef>
        </p:style>
        <p:txBody>
          <a:bodyPr>
            <a:spAutoFit/>
          </a:bodyPr>
          <a:lstStyle/>
          <a:p>
            <a:pPr fontAlgn="auto">
              <a:spcBef>
                <a:spcPts val="0"/>
              </a:spcBef>
              <a:spcAft>
                <a:spcPts val="0"/>
              </a:spcAft>
              <a:defRPr/>
            </a:pPr>
            <a:r>
              <a:rPr lang="en-US" dirty="0">
                <a:latin typeface="Garamond" pitchFamily="18" charset="0"/>
              </a:rPr>
              <a:t>1843/4</a:t>
            </a:r>
          </a:p>
        </p:txBody>
      </p:sp>
      <p:sp>
        <p:nvSpPr>
          <p:cNvPr id="55" name="Rounded Rectangle 54"/>
          <p:cNvSpPr/>
          <p:nvPr/>
        </p:nvSpPr>
        <p:spPr>
          <a:xfrm>
            <a:off x="2590800" y="5715000"/>
            <a:ext cx="609600" cy="304800"/>
          </a:xfrm>
          <a:prstGeom prst="roundRect">
            <a:avLst/>
          </a:prstGeom>
        </p:spPr>
        <p:style>
          <a:lnRef idx="1">
            <a:schemeClr val="dk1"/>
          </a:lnRef>
          <a:fillRef idx="2">
            <a:schemeClr val="dk1"/>
          </a:fillRef>
          <a:effectRef idx="1">
            <a:schemeClr val="dk1"/>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b="1" spc="50" dirty="0">
                <a:ln w="11430"/>
                <a:solidFill>
                  <a:srgbClr val="000000"/>
                </a:solidFill>
                <a:effectLst>
                  <a:outerShdw blurRad="76200" dist="50800" dir="5400000" algn="tl" rotWithShape="0">
                    <a:srgbClr val="000000">
                      <a:alpha val="65000"/>
                    </a:srgbClr>
                  </a:outerShdw>
                </a:effectLst>
                <a:latin typeface="Garamond" pitchFamily="18" charset="0"/>
              </a:rPr>
              <a:t>457</a:t>
            </a:r>
          </a:p>
        </p:txBody>
      </p:sp>
      <p:sp>
        <p:nvSpPr>
          <p:cNvPr id="56" name="Right Brace 55"/>
          <p:cNvSpPr/>
          <p:nvPr/>
        </p:nvSpPr>
        <p:spPr>
          <a:xfrm rot="16200000">
            <a:off x="5257800" y="3429000"/>
            <a:ext cx="381000" cy="4343400"/>
          </a:xfrm>
          <a:prstGeom prst="rightBrace">
            <a:avLst>
              <a:gd name="adj1" fmla="val 22619"/>
              <a:gd name="adj2" fmla="val 49286"/>
            </a:avLst>
          </a:prstGeom>
        </p:spPr>
        <p:style>
          <a:lnRef idx="2">
            <a:schemeClr val="dk1"/>
          </a:lnRef>
          <a:fillRef idx="0">
            <a:schemeClr val="dk1"/>
          </a:fillRef>
          <a:effectRef idx="1">
            <a:schemeClr val="dk1"/>
          </a:effectRef>
          <a:fontRef idx="minor">
            <a:schemeClr val="tx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atin typeface="Cambria" pitchFamily="18" charset="0"/>
            </a:endParaRPr>
          </a:p>
        </p:txBody>
      </p:sp>
      <p:sp>
        <p:nvSpPr>
          <p:cNvPr id="57" name="Rounded Rectangle 56"/>
          <p:cNvSpPr/>
          <p:nvPr/>
        </p:nvSpPr>
        <p:spPr>
          <a:xfrm>
            <a:off x="4953000" y="4876800"/>
            <a:ext cx="914400" cy="381000"/>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dirty="0">
                <a:latin typeface="Garamond" pitchFamily="18" charset="0"/>
              </a:rPr>
              <a:t>2300</a:t>
            </a:r>
          </a:p>
        </p:txBody>
      </p:sp>
      <p:sp>
        <p:nvSpPr>
          <p:cNvPr id="35" name="TextBox 34"/>
          <p:cNvSpPr txBox="1"/>
          <p:nvPr/>
        </p:nvSpPr>
        <p:spPr>
          <a:xfrm>
            <a:off x="1676400" y="2667000"/>
            <a:ext cx="6324600" cy="1570038"/>
          </a:xfrm>
          <a:prstGeom prst="rect">
            <a:avLst/>
          </a:prstGeom>
        </p:spPr>
        <p:style>
          <a:lnRef idx="0">
            <a:scrgbClr r="0" g="0" b="0"/>
          </a:lnRef>
          <a:fillRef idx="1002">
            <a:schemeClr val="dk2"/>
          </a:fillRef>
          <a:effectRef idx="0">
            <a:scrgbClr r="0" g="0" b="0"/>
          </a:effectRef>
          <a:fontRef idx="major"/>
        </p:style>
        <p:txBody>
          <a:bodyPr>
            <a:spAutoFit/>
          </a:bodyPr>
          <a:lstStyle/>
          <a:p>
            <a:pPr>
              <a:defRPr/>
            </a:pPr>
            <a:r>
              <a:rPr lang="en-US" sz="2400" dirty="0">
                <a:solidFill>
                  <a:schemeClr val="bg1"/>
                </a:solidFill>
                <a:latin typeface="Garamond" pitchFamily="18" charset="0"/>
              </a:rPr>
              <a:t>As you can see it does not affect the 2300 year prophecy. Instead it confirms it. Now we have two separate witnesses, that attest to the accuracy of the 2300 year prophecy.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2000" fill="hold"/>
                                        <p:tgtEl>
                                          <p:spTgt spid="34"/>
                                        </p:tgtEl>
                                        <p:attrNameLst>
                                          <p:attrName>ppt_w</p:attrName>
                                        </p:attrNameLst>
                                      </p:cBhvr>
                                      <p:tavLst>
                                        <p:tav tm="0">
                                          <p:val>
                                            <p:fltVal val="0"/>
                                          </p:val>
                                        </p:tav>
                                        <p:tav tm="100000">
                                          <p:val>
                                            <p:strVal val="#ppt_w"/>
                                          </p:val>
                                        </p:tav>
                                      </p:tavLst>
                                    </p:anim>
                                    <p:anim calcmode="lin" valueType="num">
                                      <p:cBhvr>
                                        <p:cTn id="8" dur="2000" fill="hold"/>
                                        <p:tgtEl>
                                          <p:spTgt spid="34"/>
                                        </p:tgtEl>
                                        <p:attrNameLst>
                                          <p:attrName>ppt_h</p:attrName>
                                        </p:attrNameLst>
                                      </p:cBhvr>
                                      <p:tavLst>
                                        <p:tav tm="0">
                                          <p:val>
                                            <p:fltVal val="0"/>
                                          </p:val>
                                        </p:tav>
                                        <p:tav tm="100000">
                                          <p:val>
                                            <p:strVal val="#ppt_h"/>
                                          </p:val>
                                        </p:tav>
                                      </p:tavLst>
                                    </p:anim>
                                    <p:animEffect transition="in" filter="fade">
                                      <p:cBhvr>
                                        <p:cTn id="9" dur="2000"/>
                                        <p:tgtEl>
                                          <p:spTgt spid="3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2000" fill="hold"/>
                                        <p:tgtEl>
                                          <p:spTgt spid="39"/>
                                        </p:tgtEl>
                                        <p:attrNameLst>
                                          <p:attrName>ppt_w</p:attrName>
                                        </p:attrNameLst>
                                      </p:cBhvr>
                                      <p:tavLst>
                                        <p:tav tm="0">
                                          <p:val>
                                            <p:fltVal val="0"/>
                                          </p:val>
                                        </p:tav>
                                        <p:tav tm="100000">
                                          <p:val>
                                            <p:strVal val="#ppt_w"/>
                                          </p:val>
                                        </p:tav>
                                      </p:tavLst>
                                    </p:anim>
                                    <p:anim calcmode="lin" valueType="num">
                                      <p:cBhvr>
                                        <p:cTn id="13" dur="2000" fill="hold"/>
                                        <p:tgtEl>
                                          <p:spTgt spid="39"/>
                                        </p:tgtEl>
                                        <p:attrNameLst>
                                          <p:attrName>ppt_h</p:attrName>
                                        </p:attrNameLst>
                                      </p:cBhvr>
                                      <p:tavLst>
                                        <p:tav tm="0">
                                          <p:val>
                                            <p:fltVal val="0"/>
                                          </p:val>
                                        </p:tav>
                                        <p:tav tm="100000">
                                          <p:val>
                                            <p:strVal val="#ppt_h"/>
                                          </p:val>
                                        </p:tav>
                                      </p:tavLst>
                                    </p:anim>
                                    <p:animEffect transition="in" filter="fade">
                                      <p:cBhvr>
                                        <p:cTn id="14" dur="2000"/>
                                        <p:tgtEl>
                                          <p:spTgt spid="39"/>
                                        </p:tgtEl>
                                      </p:cBhvr>
                                    </p:animEffect>
                                  </p:childTnLst>
                                </p:cTn>
                              </p:par>
                              <p:par>
                                <p:cTn id="15" presetID="53" presetClass="entr" presetSubtype="0"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2000" fill="hold"/>
                                        <p:tgtEl>
                                          <p:spTgt spid="55"/>
                                        </p:tgtEl>
                                        <p:attrNameLst>
                                          <p:attrName>ppt_w</p:attrName>
                                        </p:attrNameLst>
                                      </p:cBhvr>
                                      <p:tavLst>
                                        <p:tav tm="0">
                                          <p:val>
                                            <p:fltVal val="0"/>
                                          </p:val>
                                        </p:tav>
                                        <p:tav tm="100000">
                                          <p:val>
                                            <p:strVal val="#ppt_w"/>
                                          </p:val>
                                        </p:tav>
                                      </p:tavLst>
                                    </p:anim>
                                    <p:anim calcmode="lin" valueType="num">
                                      <p:cBhvr>
                                        <p:cTn id="18" dur="2000" fill="hold"/>
                                        <p:tgtEl>
                                          <p:spTgt spid="55"/>
                                        </p:tgtEl>
                                        <p:attrNameLst>
                                          <p:attrName>ppt_h</p:attrName>
                                        </p:attrNameLst>
                                      </p:cBhvr>
                                      <p:tavLst>
                                        <p:tav tm="0">
                                          <p:val>
                                            <p:fltVal val="0"/>
                                          </p:val>
                                        </p:tav>
                                        <p:tav tm="100000">
                                          <p:val>
                                            <p:strVal val="#ppt_h"/>
                                          </p:val>
                                        </p:tav>
                                      </p:tavLst>
                                    </p:anim>
                                    <p:animEffect transition="in" filter="fade">
                                      <p:cBhvr>
                                        <p:cTn id="19" dur="2000"/>
                                        <p:tgtEl>
                                          <p:spTgt spid="55"/>
                                        </p:tgtEl>
                                      </p:cBhvr>
                                    </p:animEffect>
                                  </p:childTnLst>
                                </p:cTn>
                              </p:par>
                              <p:par>
                                <p:cTn id="20" presetID="53" presetClass="entr" presetSubtype="0" fill="hold" nodeType="with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p:cTn id="22" dur="2000" fill="hold"/>
                                        <p:tgtEl>
                                          <p:spTgt spid="56"/>
                                        </p:tgtEl>
                                        <p:attrNameLst>
                                          <p:attrName>ppt_w</p:attrName>
                                        </p:attrNameLst>
                                      </p:cBhvr>
                                      <p:tavLst>
                                        <p:tav tm="0">
                                          <p:val>
                                            <p:fltVal val="0"/>
                                          </p:val>
                                        </p:tav>
                                        <p:tav tm="100000">
                                          <p:val>
                                            <p:strVal val="#ppt_w"/>
                                          </p:val>
                                        </p:tav>
                                      </p:tavLst>
                                    </p:anim>
                                    <p:anim calcmode="lin" valueType="num">
                                      <p:cBhvr>
                                        <p:cTn id="23" dur="2000" fill="hold"/>
                                        <p:tgtEl>
                                          <p:spTgt spid="56"/>
                                        </p:tgtEl>
                                        <p:attrNameLst>
                                          <p:attrName>ppt_h</p:attrName>
                                        </p:attrNameLst>
                                      </p:cBhvr>
                                      <p:tavLst>
                                        <p:tav tm="0">
                                          <p:val>
                                            <p:fltVal val="0"/>
                                          </p:val>
                                        </p:tav>
                                        <p:tav tm="100000">
                                          <p:val>
                                            <p:strVal val="#ppt_h"/>
                                          </p:val>
                                        </p:tav>
                                      </p:tavLst>
                                    </p:anim>
                                    <p:animEffect transition="in" filter="fade">
                                      <p:cBhvr>
                                        <p:cTn id="24" dur="2000"/>
                                        <p:tgtEl>
                                          <p:spTgt spid="56"/>
                                        </p:tgtEl>
                                      </p:cBhvr>
                                    </p:animEffect>
                                  </p:childTnLst>
                                </p:cTn>
                              </p:par>
                              <p:par>
                                <p:cTn id="25" presetID="53" presetClass="entr" presetSubtype="0"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p:cTn id="27" dur="2000" fill="hold"/>
                                        <p:tgtEl>
                                          <p:spTgt spid="57"/>
                                        </p:tgtEl>
                                        <p:attrNameLst>
                                          <p:attrName>ppt_w</p:attrName>
                                        </p:attrNameLst>
                                      </p:cBhvr>
                                      <p:tavLst>
                                        <p:tav tm="0">
                                          <p:val>
                                            <p:fltVal val="0"/>
                                          </p:val>
                                        </p:tav>
                                        <p:tav tm="100000">
                                          <p:val>
                                            <p:strVal val="#ppt_w"/>
                                          </p:val>
                                        </p:tav>
                                      </p:tavLst>
                                    </p:anim>
                                    <p:anim calcmode="lin" valueType="num">
                                      <p:cBhvr>
                                        <p:cTn id="28" dur="2000" fill="hold"/>
                                        <p:tgtEl>
                                          <p:spTgt spid="57"/>
                                        </p:tgtEl>
                                        <p:attrNameLst>
                                          <p:attrName>ppt_h</p:attrName>
                                        </p:attrNameLst>
                                      </p:cBhvr>
                                      <p:tavLst>
                                        <p:tav tm="0">
                                          <p:val>
                                            <p:fltVal val="0"/>
                                          </p:val>
                                        </p:tav>
                                        <p:tav tm="100000">
                                          <p:val>
                                            <p:strVal val="#ppt_h"/>
                                          </p:val>
                                        </p:tav>
                                      </p:tavLst>
                                    </p:anim>
                                    <p:animEffect transition="in" filter="fade">
                                      <p:cBhvr>
                                        <p:cTn id="29" dur="2000"/>
                                        <p:tgtEl>
                                          <p:spTgt spid="5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p:cTn id="34" dur="2000" fill="hold"/>
                                        <p:tgtEl>
                                          <p:spTgt spid="35"/>
                                        </p:tgtEl>
                                        <p:attrNameLst>
                                          <p:attrName>ppt_w</p:attrName>
                                        </p:attrNameLst>
                                      </p:cBhvr>
                                      <p:tavLst>
                                        <p:tav tm="0">
                                          <p:val>
                                            <p:fltVal val="0"/>
                                          </p:val>
                                        </p:tav>
                                        <p:tav tm="100000">
                                          <p:val>
                                            <p:strVal val="#ppt_w"/>
                                          </p:val>
                                        </p:tav>
                                      </p:tavLst>
                                    </p:anim>
                                    <p:anim calcmode="lin" valueType="num">
                                      <p:cBhvr>
                                        <p:cTn id="35" dur="2000" fill="hold"/>
                                        <p:tgtEl>
                                          <p:spTgt spid="35"/>
                                        </p:tgtEl>
                                        <p:attrNameLst>
                                          <p:attrName>ppt_h</p:attrName>
                                        </p:attrNameLst>
                                      </p:cBhvr>
                                      <p:tavLst>
                                        <p:tav tm="0">
                                          <p:val>
                                            <p:fltVal val="0"/>
                                          </p:val>
                                        </p:tav>
                                        <p:tav tm="100000">
                                          <p:val>
                                            <p:strVal val="#ppt_h"/>
                                          </p:val>
                                        </p:tav>
                                      </p:tavLst>
                                    </p:anim>
                                    <p:animEffect transition="in" filter="fade">
                                      <p:cBhvr>
                                        <p:cTn id="36"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49155" name="TextBox 4"/>
          <p:cNvSpPr txBox="1">
            <a:spLocks noChangeArrowheads="1"/>
          </p:cNvSpPr>
          <p:nvPr/>
        </p:nvSpPr>
        <p:spPr bwMode="auto">
          <a:xfrm>
            <a:off x="6172200" y="838200"/>
            <a:ext cx="25987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800">
                <a:latin typeface="Garamond" pitchFamily="18" charset="0"/>
              </a:rPr>
              <a:t>Question</a:t>
            </a:r>
            <a:r>
              <a:rPr lang="en-US" sz="4800">
                <a:latin typeface="Calibri" pitchFamily="34" charset="0"/>
              </a:rPr>
              <a:t> </a:t>
            </a:r>
          </a:p>
        </p:txBody>
      </p:sp>
      <p:sp>
        <p:nvSpPr>
          <p:cNvPr id="49156" name="TextBox 5"/>
          <p:cNvSpPr txBox="1">
            <a:spLocks noChangeArrowheads="1"/>
          </p:cNvSpPr>
          <p:nvPr/>
        </p:nvSpPr>
        <p:spPr bwMode="auto">
          <a:xfrm>
            <a:off x="1031875" y="2638425"/>
            <a:ext cx="69691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4000">
                <a:latin typeface="Garamond" pitchFamily="18" charset="0"/>
              </a:rPr>
              <a:t>So what does this mean for us today? Are there any more time prophecies?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rgbClr val="D6B19C"/>
            </a:gs>
            <a:gs pos="30000">
              <a:srgbClr val="D49E6C"/>
            </a:gs>
            <a:gs pos="70000">
              <a:srgbClr val="A65528"/>
            </a:gs>
            <a:gs pos="100000">
              <a:srgbClr val="663012"/>
            </a:gs>
          </a:gsLst>
          <a:lin ang="3000000"/>
        </a:gradFill>
        <a:effectLst/>
      </p:bgPr>
    </p:bg>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228600" y="0"/>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800">
              <a:latin typeface="Calibri" pitchFamily="34" charset="0"/>
            </a:endParaRPr>
          </a:p>
        </p:txBody>
      </p:sp>
      <p:sp>
        <p:nvSpPr>
          <p:cNvPr id="3" name="Rectangle 2"/>
          <p:cNvSpPr>
            <a:spLocks noChangeArrowheads="1"/>
          </p:cNvSpPr>
          <p:nvPr/>
        </p:nvSpPr>
        <p:spPr bwMode="auto">
          <a:xfrm>
            <a:off x="2133600" y="0"/>
            <a:ext cx="70104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a:latin typeface="Arial Narrow" pitchFamily="34" charset="0"/>
              </a:rPr>
              <a:t>The First-day Adventists have set time after time, and notwithstanding the repeated failures, they have gathered courage to set new times.  God has not led them in this. Many of them have denied the prophetic time and the fulfillment of prophecy, because the time passed in 1844, and did not bring the expected event. They rejected the true prophetic time, and the enemy has brought strong delusions upon them that they should believe a lie…</a:t>
            </a:r>
          </a:p>
        </p:txBody>
      </p:sp>
      <p:sp>
        <p:nvSpPr>
          <p:cNvPr id="5" name="TextBox 4"/>
          <p:cNvSpPr txBox="1">
            <a:spLocks noChangeArrowheads="1"/>
          </p:cNvSpPr>
          <p:nvPr/>
        </p:nvSpPr>
        <p:spPr bwMode="auto">
          <a:xfrm>
            <a:off x="3124200" y="457200"/>
            <a:ext cx="60198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a:latin typeface="Arial Narrow" pitchFamily="34" charset="0"/>
              </a:rPr>
              <a:t>I have borne the testimony since the passing of the time in 1844, that there should be no definite time set by which to test God's people. The great test on time was in 1843 and 1844; and all who have set time since this great period marked in prophecy, were deceiving and being deceived.  {LS88 221.1</a:t>
            </a:r>
          </a:p>
        </p:txBody>
      </p:sp>
      <p:pic>
        <p:nvPicPr>
          <p:cNvPr id="6" name="Content Placeholder 4" descr="EGWEstatePictures_892.jpg"/>
          <p:cNvPicPr>
            <a:picLocks noChangeAspect="1"/>
          </p:cNvPicPr>
          <p:nvPr/>
        </p:nvPicPr>
        <p:blipFill>
          <a:blip r:embed="rId3"/>
          <a:stretch>
            <a:fillRect/>
          </a:stretch>
        </p:blipFill>
        <p:spPr>
          <a:xfrm>
            <a:off x="76200" y="1752600"/>
            <a:ext cx="2286000" cy="312539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grpId="0" nodeType="clickEffect">
                                  <p:stCondLst>
                                    <p:cond delay="0"/>
                                  </p:stCondLst>
                                  <p:childTnLst>
                                    <p:animEffect transition="out" filter="diamond(in)">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par>
                          <p:cTn id="8" fill="hold" nodeType="afterGroup">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2000" fill="hold"/>
                                        <p:tgtEl>
                                          <p:spTgt spid="5"/>
                                        </p:tgtEl>
                                        <p:attrNameLst>
                                          <p:attrName>ppt_w</p:attrName>
                                        </p:attrNameLst>
                                      </p:cBhvr>
                                      <p:tavLst>
                                        <p:tav tm="0">
                                          <p:val>
                                            <p:fltVal val="0"/>
                                          </p:val>
                                        </p:tav>
                                        <p:tav tm="100000">
                                          <p:val>
                                            <p:strVal val="#ppt_w"/>
                                          </p:val>
                                        </p:tav>
                                      </p:tavLst>
                                    </p:anim>
                                    <p:anim calcmode="lin" valueType="num">
                                      <p:cBhvr>
                                        <p:cTn id="12" dur="2000" fill="hold"/>
                                        <p:tgtEl>
                                          <p:spTgt spid="5"/>
                                        </p:tgtEl>
                                        <p:attrNameLst>
                                          <p:attrName>ppt_h</p:attrName>
                                        </p:attrNameLst>
                                      </p:cBhvr>
                                      <p:tavLst>
                                        <p:tav tm="0">
                                          <p:val>
                                            <p:fltVal val="0"/>
                                          </p:val>
                                        </p:tav>
                                        <p:tav tm="100000">
                                          <p:val>
                                            <p:strVal val="#ppt_h"/>
                                          </p:val>
                                        </p:tav>
                                      </p:tavLst>
                                    </p:anim>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663012"/>
            </a:gs>
          </a:gsLst>
          <a:lin ang="5400000"/>
        </a:gradFill>
        <a:effectLst/>
      </p:bgPr>
    </p:bg>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3886200" y="317500"/>
            <a:ext cx="4953000" cy="585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gn="just">
              <a:lnSpc>
                <a:spcPct val="80000"/>
              </a:lnSpc>
            </a:pPr>
            <a:r>
              <a:rPr lang="en-US" sz="3600">
                <a:latin typeface="Arial Narrow" pitchFamily="34" charset="0"/>
              </a:rPr>
              <a:t>“Beginning at Moses, the very Alpha of Bible history, Christ expounded in all the Scriptures the things concerning Himself. Had He first made Himself known to them, their hearts would have been satisfied. In the fullness of their joy they would have hungered for nothing more. </a:t>
            </a:r>
          </a:p>
        </p:txBody>
      </p:sp>
      <p:pic>
        <p:nvPicPr>
          <p:cNvPr id="4" name="Content Placeholder 4" descr="EGWEstatePictures_892.jpg"/>
          <p:cNvPicPr>
            <a:picLocks noChangeAspect="1"/>
          </p:cNvPicPr>
          <p:nvPr/>
        </p:nvPicPr>
        <p:blipFill>
          <a:blip r:embed="rId3"/>
          <a:stretch>
            <a:fillRect/>
          </a:stretch>
        </p:blipFill>
        <p:spPr>
          <a:xfrm>
            <a:off x="1066800" y="1676400"/>
            <a:ext cx="2286000" cy="312539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516868"/>
            <a:ext cx="609600" cy="369332"/>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solidFill>
                  <a:schemeClr val="tx1"/>
                </a:solidFill>
                <a:latin typeface="Garamond" pitchFamily="18" charset="0"/>
              </a:rPr>
              <a:t>742</a:t>
            </a:r>
          </a:p>
        </p:txBody>
      </p:sp>
      <p:sp>
        <p:nvSpPr>
          <p:cNvPr id="5" name="TextBox 4"/>
          <p:cNvSpPr txBox="1"/>
          <p:nvPr/>
        </p:nvSpPr>
        <p:spPr>
          <a:xfrm>
            <a:off x="1371600" y="2362200"/>
            <a:ext cx="533400" cy="36988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smtClean="0">
                <a:latin typeface="Garamond" pitchFamily="18" charset="0"/>
              </a:rPr>
              <a:t>723</a:t>
            </a:r>
            <a:endParaRPr lang="en-US" dirty="0">
              <a:latin typeface="Garamond" pitchFamily="18" charset="0"/>
            </a:endParaRPr>
          </a:p>
        </p:txBody>
      </p:sp>
      <p:cxnSp>
        <p:nvCxnSpPr>
          <p:cNvPr id="7" name="Straight Arrow Connector 6"/>
          <p:cNvCxnSpPr/>
          <p:nvPr/>
        </p:nvCxnSpPr>
        <p:spPr>
          <a:xfrm>
            <a:off x="914400" y="3886200"/>
            <a:ext cx="1143000" cy="7620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0" idx="2"/>
          </p:cNvCxnSpPr>
          <p:nvPr/>
        </p:nvCxnSpPr>
        <p:spPr>
          <a:xfrm rot="5400000" flipH="1" flipV="1">
            <a:off x="889794" y="2756694"/>
            <a:ext cx="773112" cy="7239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57400" y="4495800"/>
            <a:ext cx="533400" cy="36988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latin typeface="Garamond" pitchFamily="18" charset="0"/>
              </a:rPr>
              <a:t>677</a:t>
            </a:r>
          </a:p>
        </p:txBody>
      </p:sp>
      <p:sp>
        <p:nvSpPr>
          <p:cNvPr id="20" name="TextBox 19"/>
          <p:cNvSpPr txBox="1"/>
          <p:nvPr/>
        </p:nvSpPr>
        <p:spPr>
          <a:xfrm>
            <a:off x="5943600" y="2362200"/>
            <a:ext cx="685800" cy="36988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latin typeface="Garamond" pitchFamily="18" charset="0"/>
              </a:rPr>
              <a:t>1798</a:t>
            </a:r>
          </a:p>
        </p:txBody>
      </p:sp>
      <p:sp>
        <p:nvSpPr>
          <p:cNvPr id="22" name="TextBox 21"/>
          <p:cNvSpPr txBox="1"/>
          <p:nvPr/>
        </p:nvSpPr>
        <p:spPr>
          <a:xfrm>
            <a:off x="3657600" y="2362200"/>
            <a:ext cx="533400" cy="369888"/>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latin typeface="Garamond" pitchFamily="18" charset="0"/>
              </a:rPr>
              <a:t>538</a:t>
            </a:r>
          </a:p>
        </p:txBody>
      </p:sp>
      <p:cxnSp>
        <p:nvCxnSpPr>
          <p:cNvPr id="25" name="Straight Arrow Connector 24"/>
          <p:cNvCxnSpPr>
            <a:stCxn id="0" idx="3"/>
          </p:cNvCxnSpPr>
          <p:nvPr/>
        </p:nvCxnSpPr>
        <p:spPr>
          <a:xfrm flipV="1">
            <a:off x="2590800" y="4648200"/>
            <a:ext cx="5181600" cy="3175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0" idx="1"/>
          </p:cNvCxnSpPr>
          <p:nvPr/>
        </p:nvCxnSpPr>
        <p:spPr>
          <a:xfrm>
            <a:off x="1905000" y="2546350"/>
            <a:ext cx="1752600" cy="158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191000" y="2514600"/>
            <a:ext cx="1752600" cy="158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772400" y="4495800"/>
            <a:ext cx="838200" cy="369888"/>
          </a:xfrm>
          <a:prstGeom prst="rect">
            <a:avLst/>
          </a:prstGeom>
          <a:ln/>
        </p:spPr>
        <p:style>
          <a:lnRef idx="1">
            <a:schemeClr val="dk1"/>
          </a:lnRef>
          <a:fillRef idx="3">
            <a:schemeClr val="dk1"/>
          </a:fillRef>
          <a:effectRef idx="2">
            <a:schemeClr val="dk1"/>
          </a:effectRef>
          <a:fontRef idx="minor">
            <a:schemeClr val="lt1"/>
          </a:fontRef>
        </p:style>
        <p:txBody>
          <a:bodyPr>
            <a:spAutoFit/>
          </a:bodyPr>
          <a:lstStyle/>
          <a:p>
            <a:pPr fontAlgn="auto">
              <a:spcBef>
                <a:spcPts val="0"/>
              </a:spcBef>
              <a:spcAft>
                <a:spcPts val="0"/>
              </a:spcAft>
              <a:defRPr/>
            </a:pPr>
            <a:r>
              <a:rPr lang="en-US" dirty="0">
                <a:latin typeface="Garamond" pitchFamily="18" charset="0"/>
              </a:rPr>
              <a:t>1843/4</a:t>
            </a:r>
          </a:p>
        </p:txBody>
      </p:sp>
      <p:sp>
        <p:nvSpPr>
          <p:cNvPr id="33" name="TextBox 32"/>
          <p:cNvSpPr txBox="1"/>
          <p:nvPr/>
        </p:nvSpPr>
        <p:spPr>
          <a:xfrm>
            <a:off x="7772400" y="2362200"/>
            <a:ext cx="838200" cy="369888"/>
          </a:xfrm>
          <a:prstGeom prst="rect">
            <a:avLst/>
          </a:prstGeom>
          <a:ln/>
        </p:spPr>
        <p:style>
          <a:lnRef idx="1">
            <a:schemeClr val="dk1"/>
          </a:lnRef>
          <a:fillRef idx="3">
            <a:schemeClr val="dk1"/>
          </a:fillRef>
          <a:effectRef idx="2">
            <a:schemeClr val="dk1"/>
          </a:effectRef>
          <a:fontRef idx="minor">
            <a:schemeClr val="lt1"/>
          </a:fontRef>
        </p:style>
        <p:txBody>
          <a:bodyPr>
            <a:spAutoFit/>
          </a:bodyPr>
          <a:lstStyle/>
          <a:p>
            <a:pPr fontAlgn="auto">
              <a:spcBef>
                <a:spcPts val="0"/>
              </a:spcBef>
              <a:spcAft>
                <a:spcPts val="0"/>
              </a:spcAft>
              <a:defRPr/>
            </a:pPr>
            <a:r>
              <a:rPr lang="en-US" dirty="0">
                <a:latin typeface="Garamond" pitchFamily="18" charset="0"/>
              </a:rPr>
              <a:t>1843/4</a:t>
            </a:r>
          </a:p>
        </p:txBody>
      </p:sp>
      <p:cxnSp>
        <p:nvCxnSpPr>
          <p:cNvPr id="36" name="Straight Arrow Connector 35"/>
          <p:cNvCxnSpPr>
            <a:stCxn id="0" idx="3"/>
            <a:endCxn id="33" idx="1"/>
          </p:cNvCxnSpPr>
          <p:nvPr/>
        </p:nvCxnSpPr>
        <p:spPr>
          <a:xfrm flipV="1">
            <a:off x="6629400" y="2546350"/>
            <a:ext cx="1143000" cy="158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76200" y="4038600"/>
            <a:ext cx="1143000" cy="533400"/>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r>
              <a:rPr lang="en-US" dirty="0">
                <a:latin typeface="Garamond" pitchFamily="18" charset="0"/>
              </a:rPr>
              <a:t>Isaiah 7:8</a:t>
            </a:r>
          </a:p>
        </p:txBody>
      </p:sp>
      <p:sp>
        <p:nvSpPr>
          <p:cNvPr id="40" name="Oval 39"/>
          <p:cNvSpPr/>
          <p:nvPr/>
        </p:nvSpPr>
        <p:spPr>
          <a:xfrm>
            <a:off x="1066800" y="4953000"/>
            <a:ext cx="1066800" cy="457200"/>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r>
              <a:rPr lang="en-US" dirty="0">
                <a:latin typeface="Garamond" pitchFamily="18" charset="0"/>
              </a:rPr>
              <a:t>Judah</a:t>
            </a:r>
          </a:p>
        </p:txBody>
      </p:sp>
      <p:sp>
        <p:nvSpPr>
          <p:cNvPr id="41" name="Oval 40"/>
          <p:cNvSpPr/>
          <p:nvPr/>
        </p:nvSpPr>
        <p:spPr>
          <a:xfrm>
            <a:off x="228600" y="2286000"/>
            <a:ext cx="1066800" cy="457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dirty="0">
                <a:latin typeface="Garamond" pitchFamily="18" charset="0"/>
              </a:rPr>
              <a:t>Israel</a:t>
            </a:r>
          </a:p>
        </p:txBody>
      </p:sp>
      <p:sp>
        <p:nvSpPr>
          <p:cNvPr id="42" name="Right Brace 41"/>
          <p:cNvSpPr/>
          <p:nvPr/>
        </p:nvSpPr>
        <p:spPr>
          <a:xfrm rot="16200000">
            <a:off x="2552700" y="1562100"/>
            <a:ext cx="381000" cy="15240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atin typeface="Cambria" pitchFamily="18" charset="0"/>
            </a:endParaRPr>
          </a:p>
        </p:txBody>
      </p:sp>
      <p:sp>
        <p:nvSpPr>
          <p:cNvPr id="43" name="Right Brace 42"/>
          <p:cNvSpPr/>
          <p:nvPr/>
        </p:nvSpPr>
        <p:spPr>
          <a:xfrm rot="16200000">
            <a:off x="4914900" y="1562100"/>
            <a:ext cx="381000" cy="15240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atin typeface="Cambria" pitchFamily="18" charset="0"/>
            </a:endParaRPr>
          </a:p>
        </p:txBody>
      </p:sp>
      <p:sp>
        <p:nvSpPr>
          <p:cNvPr id="44" name="Right Brace 43"/>
          <p:cNvSpPr/>
          <p:nvPr/>
        </p:nvSpPr>
        <p:spPr>
          <a:xfrm rot="16200000">
            <a:off x="6972300" y="1866900"/>
            <a:ext cx="381000" cy="9144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atin typeface="Cambria" pitchFamily="18" charset="0"/>
            </a:endParaRPr>
          </a:p>
        </p:txBody>
      </p:sp>
      <p:sp>
        <p:nvSpPr>
          <p:cNvPr id="45" name="Right Brace 44"/>
          <p:cNvSpPr/>
          <p:nvPr/>
        </p:nvSpPr>
        <p:spPr>
          <a:xfrm rot="16200000">
            <a:off x="4991100" y="2019300"/>
            <a:ext cx="381000" cy="4876800"/>
          </a:xfrm>
          <a:prstGeom prst="rightBrace">
            <a:avLst>
              <a:gd name="adj1" fmla="val 22619"/>
              <a:gd name="adj2" fmla="val 49286"/>
            </a:avLst>
          </a:prstGeom>
        </p:spPr>
        <p:style>
          <a:lnRef idx="2">
            <a:schemeClr val="dk1"/>
          </a:lnRef>
          <a:fillRef idx="0">
            <a:schemeClr val="dk1"/>
          </a:fillRef>
          <a:effectRef idx="1">
            <a:schemeClr val="dk1"/>
          </a:effectRef>
          <a:fontRef idx="minor">
            <a:schemeClr val="tx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atin typeface="Cambria" pitchFamily="18" charset="0"/>
            </a:endParaRPr>
          </a:p>
        </p:txBody>
      </p:sp>
      <p:sp>
        <p:nvSpPr>
          <p:cNvPr id="46" name="Rounded Rectangle 45"/>
          <p:cNvSpPr/>
          <p:nvPr/>
        </p:nvSpPr>
        <p:spPr>
          <a:xfrm>
            <a:off x="2362200" y="457200"/>
            <a:ext cx="4495800" cy="685800"/>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4000" dirty="0">
                <a:latin typeface="Garamond" pitchFamily="18" charset="0"/>
              </a:rPr>
              <a:t>2520 Year Prophecy</a:t>
            </a:r>
          </a:p>
        </p:txBody>
      </p:sp>
      <p:sp>
        <p:nvSpPr>
          <p:cNvPr id="47" name="Rounded Rectangle 46"/>
          <p:cNvSpPr/>
          <p:nvPr/>
        </p:nvSpPr>
        <p:spPr>
          <a:xfrm>
            <a:off x="2362200" y="1676400"/>
            <a:ext cx="762000" cy="381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solidFill>
                  <a:schemeClr val="tx1"/>
                </a:solidFill>
                <a:latin typeface="Garamond" pitchFamily="18" charset="0"/>
              </a:rPr>
              <a:t>1260</a:t>
            </a:r>
          </a:p>
        </p:txBody>
      </p:sp>
      <p:sp>
        <p:nvSpPr>
          <p:cNvPr id="48" name="Rounded Rectangle 47"/>
          <p:cNvSpPr/>
          <p:nvPr/>
        </p:nvSpPr>
        <p:spPr>
          <a:xfrm>
            <a:off x="4724400" y="1676400"/>
            <a:ext cx="762000" cy="381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solidFill>
                  <a:schemeClr val="tx1"/>
                </a:solidFill>
                <a:latin typeface="Garamond" pitchFamily="18" charset="0"/>
              </a:rPr>
              <a:t>1260</a:t>
            </a:r>
          </a:p>
        </p:txBody>
      </p:sp>
      <p:sp>
        <p:nvSpPr>
          <p:cNvPr id="49" name="Rounded Rectangle 48"/>
          <p:cNvSpPr/>
          <p:nvPr/>
        </p:nvSpPr>
        <p:spPr>
          <a:xfrm>
            <a:off x="6858000" y="1676400"/>
            <a:ext cx="533400" cy="381000"/>
          </a:xfrm>
          <a:prstGeom prst="roundRect">
            <a:avLst/>
          </a:prstGeom>
          <a:ln>
            <a:solidFill>
              <a:schemeClr val="tx2"/>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solidFill>
                  <a:schemeClr val="tx1"/>
                </a:solidFill>
                <a:latin typeface="Garamond" pitchFamily="18" charset="0"/>
              </a:rPr>
              <a:t>46</a:t>
            </a:r>
          </a:p>
        </p:txBody>
      </p:sp>
      <p:sp>
        <p:nvSpPr>
          <p:cNvPr id="50" name="Right Brace 49"/>
          <p:cNvSpPr/>
          <p:nvPr/>
        </p:nvSpPr>
        <p:spPr>
          <a:xfrm rot="16200000">
            <a:off x="3695700" y="266700"/>
            <a:ext cx="381000" cy="22860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atin typeface="Cambria" pitchFamily="18" charset="0"/>
            </a:endParaRPr>
          </a:p>
        </p:txBody>
      </p:sp>
      <p:sp>
        <p:nvSpPr>
          <p:cNvPr id="51" name="Rounded Rectangle 50"/>
          <p:cNvSpPr/>
          <p:nvPr/>
        </p:nvSpPr>
        <p:spPr>
          <a:xfrm>
            <a:off x="4419600" y="3657600"/>
            <a:ext cx="1371600" cy="457200"/>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4000" dirty="0">
                <a:latin typeface="Garamond" pitchFamily="18" charset="0"/>
              </a:rPr>
              <a:t>2520</a:t>
            </a:r>
          </a:p>
        </p:txBody>
      </p:sp>
      <p:sp>
        <p:nvSpPr>
          <p:cNvPr id="38" name="Oval 37"/>
          <p:cNvSpPr/>
          <p:nvPr/>
        </p:nvSpPr>
        <p:spPr>
          <a:xfrm>
            <a:off x="2362200" y="3200400"/>
            <a:ext cx="1524000" cy="53340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latin typeface="Garamond" pitchFamily="18" charset="0"/>
              </a:rPr>
              <a:t>BC    AD</a:t>
            </a:r>
          </a:p>
        </p:txBody>
      </p:sp>
      <p:cxnSp>
        <p:nvCxnSpPr>
          <p:cNvPr id="31" name="Straight Connector 30"/>
          <p:cNvCxnSpPr/>
          <p:nvPr/>
        </p:nvCxnSpPr>
        <p:spPr>
          <a:xfrm rot="5400000">
            <a:off x="2401094" y="3542506"/>
            <a:ext cx="1447800" cy="1588"/>
          </a:xfrm>
          <a:prstGeom prst="line">
            <a:avLst/>
          </a:prstGeom>
          <a:ln w="38100">
            <a:solidFill>
              <a:schemeClr val="tx2"/>
            </a:solidFill>
            <a:prstDash val="dashDot"/>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200400" y="5867400"/>
            <a:ext cx="4572000" cy="158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772400" y="5649913"/>
            <a:ext cx="838200" cy="369887"/>
          </a:xfrm>
          <a:prstGeom prst="rect">
            <a:avLst/>
          </a:prstGeom>
          <a:ln/>
        </p:spPr>
        <p:style>
          <a:lnRef idx="1">
            <a:schemeClr val="dk1"/>
          </a:lnRef>
          <a:fillRef idx="3">
            <a:schemeClr val="dk1"/>
          </a:fillRef>
          <a:effectRef idx="2">
            <a:schemeClr val="dk1"/>
          </a:effectRef>
          <a:fontRef idx="minor">
            <a:schemeClr val="lt1"/>
          </a:fontRef>
        </p:style>
        <p:txBody>
          <a:bodyPr>
            <a:spAutoFit/>
          </a:bodyPr>
          <a:lstStyle/>
          <a:p>
            <a:pPr fontAlgn="auto">
              <a:spcBef>
                <a:spcPts val="0"/>
              </a:spcBef>
              <a:spcAft>
                <a:spcPts val="0"/>
              </a:spcAft>
              <a:defRPr/>
            </a:pPr>
            <a:r>
              <a:rPr lang="en-US" dirty="0">
                <a:latin typeface="Garamond" pitchFamily="18" charset="0"/>
              </a:rPr>
              <a:t>1843/4</a:t>
            </a:r>
          </a:p>
        </p:txBody>
      </p:sp>
      <p:sp>
        <p:nvSpPr>
          <p:cNvPr id="55" name="Rounded Rectangle 54"/>
          <p:cNvSpPr/>
          <p:nvPr/>
        </p:nvSpPr>
        <p:spPr>
          <a:xfrm>
            <a:off x="2362200" y="5715000"/>
            <a:ext cx="838200" cy="304800"/>
          </a:xfrm>
          <a:prstGeom prst="roundRect">
            <a:avLst/>
          </a:prstGeom>
        </p:spPr>
        <p:style>
          <a:lnRef idx="1">
            <a:schemeClr val="dk1"/>
          </a:lnRef>
          <a:fillRef idx="2">
            <a:schemeClr val="dk1"/>
          </a:fillRef>
          <a:effectRef idx="1">
            <a:schemeClr val="dk1"/>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ysClr val="windowText" lastClr="000000"/>
                  </a:solidFill>
                </a:ln>
                <a:solidFill>
                  <a:schemeClr val="tx1"/>
                </a:solidFill>
                <a:effectLst>
                  <a:outerShdw blurRad="76200" dist="50800" dir="5400000" algn="tl" rotWithShape="0">
                    <a:srgbClr val="000000">
                      <a:alpha val="65000"/>
                    </a:srgbClr>
                  </a:outerShdw>
                </a:effectLst>
                <a:latin typeface="Garamond" pitchFamily="18" charset="0"/>
              </a:rPr>
              <a:t>457</a:t>
            </a:r>
          </a:p>
        </p:txBody>
      </p:sp>
      <p:sp>
        <p:nvSpPr>
          <p:cNvPr id="56" name="Right Brace 55"/>
          <p:cNvSpPr/>
          <p:nvPr/>
        </p:nvSpPr>
        <p:spPr>
          <a:xfrm rot="16200000">
            <a:off x="5257800" y="3429000"/>
            <a:ext cx="381000" cy="4343400"/>
          </a:xfrm>
          <a:prstGeom prst="rightBrace">
            <a:avLst>
              <a:gd name="adj1" fmla="val 22619"/>
              <a:gd name="adj2" fmla="val 49286"/>
            </a:avLst>
          </a:prstGeom>
        </p:spPr>
        <p:style>
          <a:lnRef idx="2">
            <a:schemeClr val="dk1"/>
          </a:lnRef>
          <a:fillRef idx="0">
            <a:schemeClr val="dk1"/>
          </a:fillRef>
          <a:effectRef idx="1">
            <a:schemeClr val="dk1"/>
          </a:effectRef>
          <a:fontRef idx="minor">
            <a:schemeClr val="tx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atin typeface="Cambria" pitchFamily="18" charset="0"/>
            </a:endParaRPr>
          </a:p>
        </p:txBody>
      </p:sp>
      <p:sp>
        <p:nvSpPr>
          <p:cNvPr id="57" name="Rounded Rectangle 56"/>
          <p:cNvSpPr/>
          <p:nvPr/>
        </p:nvSpPr>
        <p:spPr>
          <a:xfrm>
            <a:off x="4953000" y="4876800"/>
            <a:ext cx="914400" cy="381000"/>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2800" dirty="0">
                <a:latin typeface="Garamond" pitchFamily="18" charset="0"/>
              </a:rPr>
              <a:t>2300</a:t>
            </a:r>
          </a:p>
        </p:txBody>
      </p:sp>
      <p:pic>
        <p:nvPicPr>
          <p:cNvPr id="52" name="Picture 51" descr="184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0621" y="-18586"/>
            <a:ext cx="5000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nodeType="clickEffect">
                                  <p:stCondLst>
                                    <p:cond delay="0"/>
                                  </p:stCondLst>
                                  <p:childTnLst>
                                    <p:animEffect transition="out" filter="diamond(in)">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par>
                                <p:cTn id="8" presetID="8" presetClass="exit" presetSubtype="16" fill="hold" nodeType="withEffect">
                                  <p:stCondLst>
                                    <p:cond delay="0"/>
                                  </p:stCondLst>
                                  <p:childTnLst>
                                    <p:animEffect transition="out" filter="diamond(in)">
                                      <p:cBhvr>
                                        <p:cTn id="9" dur="2000"/>
                                        <p:tgtEl>
                                          <p:spTgt spid="5"/>
                                        </p:tgtEl>
                                      </p:cBhvr>
                                    </p:animEffect>
                                    <p:set>
                                      <p:cBhvr>
                                        <p:cTn id="10" dur="1" fill="hold">
                                          <p:stCondLst>
                                            <p:cond delay="1999"/>
                                          </p:stCondLst>
                                        </p:cTn>
                                        <p:tgtEl>
                                          <p:spTgt spid="5"/>
                                        </p:tgtEl>
                                        <p:attrNameLst>
                                          <p:attrName>style.visibility</p:attrName>
                                        </p:attrNameLst>
                                      </p:cBhvr>
                                      <p:to>
                                        <p:strVal val="hidden"/>
                                      </p:to>
                                    </p:set>
                                  </p:childTnLst>
                                </p:cTn>
                              </p:par>
                              <p:par>
                                <p:cTn id="11" presetID="8" presetClass="exit" presetSubtype="16" fill="hold" nodeType="withEffect">
                                  <p:stCondLst>
                                    <p:cond delay="0"/>
                                  </p:stCondLst>
                                  <p:childTnLst>
                                    <p:animEffect transition="out" filter="diamond(in)">
                                      <p:cBhvr>
                                        <p:cTn id="12" dur="2000"/>
                                        <p:tgtEl>
                                          <p:spTgt spid="7"/>
                                        </p:tgtEl>
                                      </p:cBhvr>
                                    </p:animEffect>
                                    <p:set>
                                      <p:cBhvr>
                                        <p:cTn id="13" dur="1" fill="hold">
                                          <p:stCondLst>
                                            <p:cond delay="1999"/>
                                          </p:stCondLst>
                                        </p:cTn>
                                        <p:tgtEl>
                                          <p:spTgt spid="7"/>
                                        </p:tgtEl>
                                        <p:attrNameLst>
                                          <p:attrName>style.visibility</p:attrName>
                                        </p:attrNameLst>
                                      </p:cBhvr>
                                      <p:to>
                                        <p:strVal val="hidden"/>
                                      </p:to>
                                    </p:set>
                                  </p:childTnLst>
                                </p:cTn>
                              </p:par>
                              <p:par>
                                <p:cTn id="14" presetID="8" presetClass="exit" presetSubtype="16" fill="hold" nodeType="withEffect">
                                  <p:stCondLst>
                                    <p:cond delay="0"/>
                                  </p:stCondLst>
                                  <p:childTnLst>
                                    <p:animEffect transition="out" filter="diamond(in)">
                                      <p:cBhvr>
                                        <p:cTn id="15" dur="2000"/>
                                        <p:tgtEl>
                                          <p:spTgt spid="11"/>
                                        </p:tgtEl>
                                      </p:cBhvr>
                                    </p:animEffect>
                                    <p:set>
                                      <p:cBhvr>
                                        <p:cTn id="16" dur="1" fill="hold">
                                          <p:stCondLst>
                                            <p:cond delay="1999"/>
                                          </p:stCondLst>
                                        </p:cTn>
                                        <p:tgtEl>
                                          <p:spTgt spid="11"/>
                                        </p:tgtEl>
                                        <p:attrNameLst>
                                          <p:attrName>style.visibility</p:attrName>
                                        </p:attrNameLst>
                                      </p:cBhvr>
                                      <p:to>
                                        <p:strVal val="hidden"/>
                                      </p:to>
                                    </p:set>
                                  </p:childTnLst>
                                </p:cTn>
                              </p:par>
                              <p:par>
                                <p:cTn id="17" presetID="8" presetClass="exit" presetSubtype="16" fill="hold" nodeType="withEffect">
                                  <p:stCondLst>
                                    <p:cond delay="0"/>
                                  </p:stCondLst>
                                  <p:childTnLst>
                                    <p:animEffect transition="out" filter="diamond(in)">
                                      <p:cBhvr>
                                        <p:cTn id="18" dur="2000"/>
                                        <p:tgtEl>
                                          <p:spTgt spid="12"/>
                                        </p:tgtEl>
                                      </p:cBhvr>
                                    </p:animEffect>
                                    <p:set>
                                      <p:cBhvr>
                                        <p:cTn id="19" dur="1" fill="hold">
                                          <p:stCondLst>
                                            <p:cond delay="1999"/>
                                          </p:stCondLst>
                                        </p:cTn>
                                        <p:tgtEl>
                                          <p:spTgt spid="12"/>
                                        </p:tgtEl>
                                        <p:attrNameLst>
                                          <p:attrName>style.visibility</p:attrName>
                                        </p:attrNameLst>
                                      </p:cBhvr>
                                      <p:to>
                                        <p:strVal val="hidden"/>
                                      </p:to>
                                    </p:set>
                                  </p:childTnLst>
                                </p:cTn>
                              </p:par>
                              <p:par>
                                <p:cTn id="20" presetID="8" presetClass="exit" presetSubtype="16" fill="hold" nodeType="withEffect">
                                  <p:stCondLst>
                                    <p:cond delay="0"/>
                                  </p:stCondLst>
                                  <p:childTnLst>
                                    <p:animEffect transition="out" filter="diamond(in)">
                                      <p:cBhvr>
                                        <p:cTn id="21" dur="2000"/>
                                        <p:tgtEl>
                                          <p:spTgt spid="20"/>
                                        </p:tgtEl>
                                      </p:cBhvr>
                                    </p:animEffect>
                                    <p:set>
                                      <p:cBhvr>
                                        <p:cTn id="22" dur="1" fill="hold">
                                          <p:stCondLst>
                                            <p:cond delay="1999"/>
                                          </p:stCondLst>
                                        </p:cTn>
                                        <p:tgtEl>
                                          <p:spTgt spid="20"/>
                                        </p:tgtEl>
                                        <p:attrNameLst>
                                          <p:attrName>style.visibility</p:attrName>
                                        </p:attrNameLst>
                                      </p:cBhvr>
                                      <p:to>
                                        <p:strVal val="hidden"/>
                                      </p:to>
                                    </p:set>
                                  </p:childTnLst>
                                </p:cTn>
                              </p:par>
                              <p:par>
                                <p:cTn id="23" presetID="8" presetClass="exit" presetSubtype="16" fill="hold" nodeType="withEffect">
                                  <p:stCondLst>
                                    <p:cond delay="0"/>
                                  </p:stCondLst>
                                  <p:childTnLst>
                                    <p:animEffect transition="out" filter="diamond(in)">
                                      <p:cBhvr>
                                        <p:cTn id="24" dur="2000"/>
                                        <p:tgtEl>
                                          <p:spTgt spid="22"/>
                                        </p:tgtEl>
                                      </p:cBhvr>
                                    </p:animEffect>
                                    <p:set>
                                      <p:cBhvr>
                                        <p:cTn id="25" dur="1" fill="hold">
                                          <p:stCondLst>
                                            <p:cond delay="1999"/>
                                          </p:stCondLst>
                                        </p:cTn>
                                        <p:tgtEl>
                                          <p:spTgt spid="22"/>
                                        </p:tgtEl>
                                        <p:attrNameLst>
                                          <p:attrName>style.visibility</p:attrName>
                                        </p:attrNameLst>
                                      </p:cBhvr>
                                      <p:to>
                                        <p:strVal val="hidden"/>
                                      </p:to>
                                    </p:set>
                                  </p:childTnLst>
                                </p:cTn>
                              </p:par>
                              <p:par>
                                <p:cTn id="26" presetID="8" presetClass="exit" presetSubtype="16" fill="hold" nodeType="withEffect">
                                  <p:stCondLst>
                                    <p:cond delay="0"/>
                                  </p:stCondLst>
                                  <p:childTnLst>
                                    <p:animEffect transition="out" filter="diamond(in)">
                                      <p:cBhvr>
                                        <p:cTn id="27" dur="2000"/>
                                        <p:tgtEl>
                                          <p:spTgt spid="25"/>
                                        </p:tgtEl>
                                      </p:cBhvr>
                                    </p:animEffect>
                                    <p:set>
                                      <p:cBhvr>
                                        <p:cTn id="28" dur="1" fill="hold">
                                          <p:stCondLst>
                                            <p:cond delay="1999"/>
                                          </p:stCondLst>
                                        </p:cTn>
                                        <p:tgtEl>
                                          <p:spTgt spid="25"/>
                                        </p:tgtEl>
                                        <p:attrNameLst>
                                          <p:attrName>style.visibility</p:attrName>
                                        </p:attrNameLst>
                                      </p:cBhvr>
                                      <p:to>
                                        <p:strVal val="hidden"/>
                                      </p:to>
                                    </p:set>
                                  </p:childTnLst>
                                </p:cTn>
                              </p:par>
                              <p:par>
                                <p:cTn id="29" presetID="8" presetClass="exit" presetSubtype="16" fill="hold" nodeType="withEffect">
                                  <p:stCondLst>
                                    <p:cond delay="0"/>
                                  </p:stCondLst>
                                  <p:childTnLst>
                                    <p:animEffect transition="out" filter="diamond(in)">
                                      <p:cBhvr>
                                        <p:cTn id="30" dur="2000"/>
                                        <p:tgtEl>
                                          <p:spTgt spid="28"/>
                                        </p:tgtEl>
                                      </p:cBhvr>
                                    </p:animEffect>
                                    <p:set>
                                      <p:cBhvr>
                                        <p:cTn id="31" dur="1" fill="hold">
                                          <p:stCondLst>
                                            <p:cond delay="1999"/>
                                          </p:stCondLst>
                                        </p:cTn>
                                        <p:tgtEl>
                                          <p:spTgt spid="28"/>
                                        </p:tgtEl>
                                        <p:attrNameLst>
                                          <p:attrName>style.visibility</p:attrName>
                                        </p:attrNameLst>
                                      </p:cBhvr>
                                      <p:to>
                                        <p:strVal val="hidden"/>
                                      </p:to>
                                    </p:set>
                                  </p:childTnLst>
                                </p:cTn>
                              </p:par>
                              <p:par>
                                <p:cTn id="32" presetID="8" presetClass="exit" presetSubtype="16" fill="hold" nodeType="withEffect">
                                  <p:stCondLst>
                                    <p:cond delay="0"/>
                                  </p:stCondLst>
                                  <p:childTnLst>
                                    <p:animEffect transition="out" filter="diamond(in)">
                                      <p:cBhvr>
                                        <p:cTn id="33" dur="2000"/>
                                        <p:tgtEl>
                                          <p:spTgt spid="30"/>
                                        </p:tgtEl>
                                      </p:cBhvr>
                                    </p:animEffect>
                                    <p:set>
                                      <p:cBhvr>
                                        <p:cTn id="34" dur="1" fill="hold">
                                          <p:stCondLst>
                                            <p:cond delay="1999"/>
                                          </p:stCondLst>
                                        </p:cTn>
                                        <p:tgtEl>
                                          <p:spTgt spid="30"/>
                                        </p:tgtEl>
                                        <p:attrNameLst>
                                          <p:attrName>style.visibility</p:attrName>
                                        </p:attrNameLst>
                                      </p:cBhvr>
                                      <p:to>
                                        <p:strVal val="hidden"/>
                                      </p:to>
                                    </p:set>
                                  </p:childTnLst>
                                </p:cTn>
                              </p:par>
                              <p:par>
                                <p:cTn id="35" presetID="8" presetClass="exit" presetSubtype="16" fill="hold" grpId="0" nodeType="withEffect">
                                  <p:stCondLst>
                                    <p:cond delay="0"/>
                                  </p:stCondLst>
                                  <p:childTnLst>
                                    <p:animEffect transition="out" filter="diamond(in)">
                                      <p:cBhvr>
                                        <p:cTn id="36" dur="2000"/>
                                        <p:tgtEl>
                                          <p:spTgt spid="32"/>
                                        </p:tgtEl>
                                      </p:cBhvr>
                                    </p:animEffect>
                                    <p:set>
                                      <p:cBhvr>
                                        <p:cTn id="37" dur="1" fill="hold">
                                          <p:stCondLst>
                                            <p:cond delay="1999"/>
                                          </p:stCondLst>
                                        </p:cTn>
                                        <p:tgtEl>
                                          <p:spTgt spid="32"/>
                                        </p:tgtEl>
                                        <p:attrNameLst>
                                          <p:attrName>style.visibility</p:attrName>
                                        </p:attrNameLst>
                                      </p:cBhvr>
                                      <p:to>
                                        <p:strVal val="hidden"/>
                                      </p:to>
                                    </p:set>
                                  </p:childTnLst>
                                </p:cTn>
                              </p:par>
                              <p:par>
                                <p:cTn id="38" presetID="8" presetClass="exit" presetSubtype="16" fill="hold" grpId="0" nodeType="withEffect">
                                  <p:stCondLst>
                                    <p:cond delay="0"/>
                                  </p:stCondLst>
                                  <p:childTnLst>
                                    <p:animEffect transition="out" filter="diamond(in)">
                                      <p:cBhvr>
                                        <p:cTn id="39" dur="2000"/>
                                        <p:tgtEl>
                                          <p:spTgt spid="33"/>
                                        </p:tgtEl>
                                      </p:cBhvr>
                                    </p:animEffect>
                                    <p:set>
                                      <p:cBhvr>
                                        <p:cTn id="40" dur="1" fill="hold">
                                          <p:stCondLst>
                                            <p:cond delay="1999"/>
                                          </p:stCondLst>
                                        </p:cTn>
                                        <p:tgtEl>
                                          <p:spTgt spid="33"/>
                                        </p:tgtEl>
                                        <p:attrNameLst>
                                          <p:attrName>style.visibility</p:attrName>
                                        </p:attrNameLst>
                                      </p:cBhvr>
                                      <p:to>
                                        <p:strVal val="hidden"/>
                                      </p:to>
                                    </p:set>
                                  </p:childTnLst>
                                </p:cTn>
                              </p:par>
                              <p:par>
                                <p:cTn id="41" presetID="8" presetClass="exit" presetSubtype="16" fill="hold" nodeType="withEffect">
                                  <p:stCondLst>
                                    <p:cond delay="0"/>
                                  </p:stCondLst>
                                  <p:childTnLst>
                                    <p:animEffect transition="out" filter="diamond(in)">
                                      <p:cBhvr>
                                        <p:cTn id="42" dur="2000"/>
                                        <p:tgtEl>
                                          <p:spTgt spid="36"/>
                                        </p:tgtEl>
                                      </p:cBhvr>
                                    </p:animEffect>
                                    <p:set>
                                      <p:cBhvr>
                                        <p:cTn id="43" dur="1" fill="hold">
                                          <p:stCondLst>
                                            <p:cond delay="1999"/>
                                          </p:stCondLst>
                                        </p:cTn>
                                        <p:tgtEl>
                                          <p:spTgt spid="36"/>
                                        </p:tgtEl>
                                        <p:attrNameLst>
                                          <p:attrName>style.visibility</p:attrName>
                                        </p:attrNameLst>
                                      </p:cBhvr>
                                      <p:to>
                                        <p:strVal val="hidden"/>
                                      </p:to>
                                    </p:set>
                                  </p:childTnLst>
                                </p:cTn>
                              </p:par>
                              <p:par>
                                <p:cTn id="44" presetID="8" presetClass="exit" presetSubtype="16" fill="hold" nodeType="withEffect">
                                  <p:stCondLst>
                                    <p:cond delay="0"/>
                                  </p:stCondLst>
                                  <p:childTnLst>
                                    <p:animEffect transition="out" filter="diamond(in)">
                                      <p:cBhvr>
                                        <p:cTn id="45" dur="2000"/>
                                        <p:tgtEl>
                                          <p:spTgt spid="37"/>
                                        </p:tgtEl>
                                      </p:cBhvr>
                                    </p:animEffect>
                                    <p:set>
                                      <p:cBhvr>
                                        <p:cTn id="46" dur="1" fill="hold">
                                          <p:stCondLst>
                                            <p:cond delay="1999"/>
                                          </p:stCondLst>
                                        </p:cTn>
                                        <p:tgtEl>
                                          <p:spTgt spid="37"/>
                                        </p:tgtEl>
                                        <p:attrNameLst>
                                          <p:attrName>style.visibility</p:attrName>
                                        </p:attrNameLst>
                                      </p:cBhvr>
                                      <p:to>
                                        <p:strVal val="hidden"/>
                                      </p:to>
                                    </p:set>
                                  </p:childTnLst>
                                </p:cTn>
                              </p:par>
                              <p:par>
                                <p:cTn id="47" presetID="8" presetClass="exit" presetSubtype="16" fill="hold" nodeType="withEffect">
                                  <p:stCondLst>
                                    <p:cond delay="0"/>
                                  </p:stCondLst>
                                  <p:childTnLst>
                                    <p:animEffect transition="out" filter="diamond(in)">
                                      <p:cBhvr>
                                        <p:cTn id="48" dur="2000"/>
                                        <p:tgtEl>
                                          <p:spTgt spid="40"/>
                                        </p:tgtEl>
                                      </p:cBhvr>
                                    </p:animEffect>
                                    <p:set>
                                      <p:cBhvr>
                                        <p:cTn id="49" dur="1" fill="hold">
                                          <p:stCondLst>
                                            <p:cond delay="1999"/>
                                          </p:stCondLst>
                                        </p:cTn>
                                        <p:tgtEl>
                                          <p:spTgt spid="40"/>
                                        </p:tgtEl>
                                        <p:attrNameLst>
                                          <p:attrName>style.visibility</p:attrName>
                                        </p:attrNameLst>
                                      </p:cBhvr>
                                      <p:to>
                                        <p:strVal val="hidden"/>
                                      </p:to>
                                    </p:set>
                                  </p:childTnLst>
                                </p:cTn>
                              </p:par>
                              <p:par>
                                <p:cTn id="50" presetID="8" presetClass="exit" presetSubtype="16" fill="hold" nodeType="withEffect">
                                  <p:stCondLst>
                                    <p:cond delay="0"/>
                                  </p:stCondLst>
                                  <p:childTnLst>
                                    <p:animEffect transition="out" filter="diamond(in)">
                                      <p:cBhvr>
                                        <p:cTn id="51" dur="2000"/>
                                        <p:tgtEl>
                                          <p:spTgt spid="41"/>
                                        </p:tgtEl>
                                      </p:cBhvr>
                                    </p:animEffect>
                                    <p:set>
                                      <p:cBhvr>
                                        <p:cTn id="52" dur="1" fill="hold">
                                          <p:stCondLst>
                                            <p:cond delay="1999"/>
                                          </p:stCondLst>
                                        </p:cTn>
                                        <p:tgtEl>
                                          <p:spTgt spid="41"/>
                                        </p:tgtEl>
                                        <p:attrNameLst>
                                          <p:attrName>style.visibility</p:attrName>
                                        </p:attrNameLst>
                                      </p:cBhvr>
                                      <p:to>
                                        <p:strVal val="hidden"/>
                                      </p:to>
                                    </p:set>
                                  </p:childTnLst>
                                </p:cTn>
                              </p:par>
                              <p:par>
                                <p:cTn id="53" presetID="8" presetClass="exit" presetSubtype="16" fill="hold" nodeType="withEffect">
                                  <p:stCondLst>
                                    <p:cond delay="0"/>
                                  </p:stCondLst>
                                  <p:childTnLst>
                                    <p:animEffect transition="out" filter="diamond(in)">
                                      <p:cBhvr>
                                        <p:cTn id="54" dur="2000"/>
                                        <p:tgtEl>
                                          <p:spTgt spid="42"/>
                                        </p:tgtEl>
                                      </p:cBhvr>
                                    </p:animEffect>
                                    <p:set>
                                      <p:cBhvr>
                                        <p:cTn id="55" dur="1" fill="hold">
                                          <p:stCondLst>
                                            <p:cond delay="1999"/>
                                          </p:stCondLst>
                                        </p:cTn>
                                        <p:tgtEl>
                                          <p:spTgt spid="42"/>
                                        </p:tgtEl>
                                        <p:attrNameLst>
                                          <p:attrName>style.visibility</p:attrName>
                                        </p:attrNameLst>
                                      </p:cBhvr>
                                      <p:to>
                                        <p:strVal val="hidden"/>
                                      </p:to>
                                    </p:set>
                                  </p:childTnLst>
                                </p:cTn>
                              </p:par>
                              <p:par>
                                <p:cTn id="56" presetID="8" presetClass="exit" presetSubtype="16" fill="hold" nodeType="withEffect">
                                  <p:stCondLst>
                                    <p:cond delay="0"/>
                                  </p:stCondLst>
                                  <p:childTnLst>
                                    <p:animEffect transition="out" filter="diamond(in)">
                                      <p:cBhvr>
                                        <p:cTn id="57" dur="2000"/>
                                        <p:tgtEl>
                                          <p:spTgt spid="43"/>
                                        </p:tgtEl>
                                      </p:cBhvr>
                                    </p:animEffect>
                                    <p:set>
                                      <p:cBhvr>
                                        <p:cTn id="58" dur="1" fill="hold">
                                          <p:stCondLst>
                                            <p:cond delay="1999"/>
                                          </p:stCondLst>
                                        </p:cTn>
                                        <p:tgtEl>
                                          <p:spTgt spid="43"/>
                                        </p:tgtEl>
                                        <p:attrNameLst>
                                          <p:attrName>style.visibility</p:attrName>
                                        </p:attrNameLst>
                                      </p:cBhvr>
                                      <p:to>
                                        <p:strVal val="hidden"/>
                                      </p:to>
                                    </p:set>
                                  </p:childTnLst>
                                </p:cTn>
                              </p:par>
                              <p:par>
                                <p:cTn id="59" presetID="8" presetClass="exit" presetSubtype="16" fill="hold" nodeType="withEffect">
                                  <p:stCondLst>
                                    <p:cond delay="0"/>
                                  </p:stCondLst>
                                  <p:childTnLst>
                                    <p:animEffect transition="out" filter="diamond(in)">
                                      <p:cBhvr>
                                        <p:cTn id="60" dur="2000"/>
                                        <p:tgtEl>
                                          <p:spTgt spid="44"/>
                                        </p:tgtEl>
                                      </p:cBhvr>
                                    </p:animEffect>
                                    <p:set>
                                      <p:cBhvr>
                                        <p:cTn id="61" dur="1" fill="hold">
                                          <p:stCondLst>
                                            <p:cond delay="1999"/>
                                          </p:stCondLst>
                                        </p:cTn>
                                        <p:tgtEl>
                                          <p:spTgt spid="44"/>
                                        </p:tgtEl>
                                        <p:attrNameLst>
                                          <p:attrName>style.visibility</p:attrName>
                                        </p:attrNameLst>
                                      </p:cBhvr>
                                      <p:to>
                                        <p:strVal val="hidden"/>
                                      </p:to>
                                    </p:set>
                                  </p:childTnLst>
                                </p:cTn>
                              </p:par>
                              <p:par>
                                <p:cTn id="62" presetID="8" presetClass="exit" presetSubtype="16" fill="hold" nodeType="withEffect">
                                  <p:stCondLst>
                                    <p:cond delay="0"/>
                                  </p:stCondLst>
                                  <p:childTnLst>
                                    <p:animEffect transition="out" filter="diamond(in)">
                                      <p:cBhvr>
                                        <p:cTn id="63" dur="2000"/>
                                        <p:tgtEl>
                                          <p:spTgt spid="45"/>
                                        </p:tgtEl>
                                      </p:cBhvr>
                                    </p:animEffect>
                                    <p:set>
                                      <p:cBhvr>
                                        <p:cTn id="64" dur="1" fill="hold">
                                          <p:stCondLst>
                                            <p:cond delay="1999"/>
                                          </p:stCondLst>
                                        </p:cTn>
                                        <p:tgtEl>
                                          <p:spTgt spid="45"/>
                                        </p:tgtEl>
                                        <p:attrNameLst>
                                          <p:attrName>style.visibility</p:attrName>
                                        </p:attrNameLst>
                                      </p:cBhvr>
                                      <p:to>
                                        <p:strVal val="hidden"/>
                                      </p:to>
                                    </p:set>
                                  </p:childTnLst>
                                </p:cTn>
                              </p:par>
                              <p:par>
                                <p:cTn id="65" presetID="8" presetClass="exit" presetSubtype="16" fill="hold" nodeType="withEffect">
                                  <p:stCondLst>
                                    <p:cond delay="0"/>
                                  </p:stCondLst>
                                  <p:childTnLst>
                                    <p:animEffect transition="out" filter="diamond(in)">
                                      <p:cBhvr>
                                        <p:cTn id="66" dur="2000"/>
                                        <p:tgtEl>
                                          <p:spTgt spid="46"/>
                                        </p:tgtEl>
                                      </p:cBhvr>
                                    </p:animEffect>
                                    <p:set>
                                      <p:cBhvr>
                                        <p:cTn id="67" dur="1" fill="hold">
                                          <p:stCondLst>
                                            <p:cond delay="1999"/>
                                          </p:stCondLst>
                                        </p:cTn>
                                        <p:tgtEl>
                                          <p:spTgt spid="46"/>
                                        </p:tgtEl>
                                        <p:attrNameLst>
                                          <p:attrName>style.visibility</p:attrName>
                                        </p:attrNameLst>
                                      </p:cBhvr>
                                      <p:to>
                                        <p:strVal val="hidden"/>
                                      </p:to>
                                    </p:set>
                                  </p:childTnLst>
                                </p:cTn>
                              </p:par>
                              <p:par>
                                <p:cTn id="68" presetID="8" presetClass="exit" presetSubtype="16" fill="hold" nodeType="withEffect">
                                  <p:stCondLst>
                                    <p:cond delay="0"/>
                                  </p:stCondLst>
                                  <p:childTnLst>
                                    <p:animEffect transition="out" filter="diamond(in)">
                                      <p:cBhvr>
                                        <p:cTn id="69" dur="2000"/>
                                        <p:tgtEl>
                                          <p:spTgt spid="47"/>
                                        </p:tgtEl>
                                      </p:cBhvr>
                                    </p:animEffect>
                                    <p:set>
                                      <p:cBhvr>
                                        <p:cTn id="70" dur="1" fill="hold">
                                          <p:stCondLst>
                                            <p:cond delay="1999"/>
                                          </p:stCondLst>
                                        </p:cTn>
                                        <p:tgtEl>
                                          <p:spTgt spid="47"/>
                                        </p:tgtEl>
                                        <p:attrNameLst>
                                          <p:attrName>style.visibility</p:attrName>
                                        </p:attrNameLst>
                                      </p:cBhvr>
                                      <p:to>
                                        <p:strVal val="hidden"/>
                                      </p:to>
                                    </p:set>
                                  </p:childTnLst>
                                </p:cTn>
                              </p:par>
                              <p:par>
                                <p:cTn id="71" presetID="8" presetClass="exit" presetSubtype="16" fill="hold" nodeType="withEffect">
                                  <p:stCondLst>
                                    <p:cond delay="0"/>
                                  </p:stCondLst>
                                  <p:childTnLst>
                                    <p:animEffect transition="out" filter="diamond(in)">
                                      <p:cBhvr>
                                        <p:cTn id="72" dur="2000"/>
                                        <p:tgtEl>
                                          <p:spTgt spid="48"/>
                                        </p:tgtEl>
                                      </p:cBhvr>
                                    </p:animEffect>
                                    <p:set>
                                      <p:cBhvr>
                                        <p:cTn id="73" dur="1" fill="hold">
                                          <p:stCondLst>
                                            <p:cond delay="1999"/>
                                          </p:stCondLst>
                                        </p:cTn>
                                        <p:tgtEl>
                                          <p:spTgt spid="48"/>
                                        </p:tgtEl>
                                        <p:attrNameLst>
                                          <p:attrName>style.visibility</p:attrName>
                                        </p:attrNameLst>
                                      </p:cBhvr>
                                      <p:to>
                                        <p:strVal val="hidden"/>
                                      </p:to>
                                    </p:set>
                                  </p:childTnLst>
                                </p:cTn>
                              </p:par>
                              <p:par>
                                <p:cTn id="74" presetID="8" presetClass="exit" presetSubtype="16" fill="hold" nodeType="withEffect">
                                  <p:stCondLst>
                                    <p:cond delay="0"/>
                                  </p:stCondLst>
                                  <p:childTnLst>
                                    <p:animEffect transition="out" filter="diamond(in)">
                                      <p:cBhvr>
                                        <p:cTn id="75" dur="2000"/>
                                        <p:tgtEl>
                                          <p:spTgt spid="49"/>
                                        </p:tgtEl>
                                      </p:cBhvr>
                                    </p:animEffect>
                                    <p:set>
                                      <p:cBhvr>
                                        <p:cTn id="76" dur="1" fill="hold">
                                          <p:stCondLst>
                                            <p:cond delay="1999"/>
                                          </p:stCondLst>
                                        </p:cTn>
                                        <p:tgtEl>
                                          <p:spTgt spid="49"/>
                                        </p:tgtEl>
                                        <p:attrNameLst>
                                          <p:attrName>style.visibility</p:attrName>
                                        </p:attrNameLst>
                                      </p:cBhvr>
                                      <p:to>
                                        <p:strVal val="hidden"/>
                                      </p:to>
                                    </p:set>
                                  </p:childTnLst>
                                </p:cTn>
                              </p:par>
                              <p:par>
                                <p:cTn id="77" presetID="8" presetClass="exit" presetSubtype="16" fill="hold" nodeType="withEffect">
                                  <p:stCondLst>
                                    <p:cond delay="0"/>
                                  </p:stCondLst>
                                  <p:childTnLst>
                                    <p:animEffect transition="out" filter="diamond(in)">
                                      <p:cBhvr>
                                        <p:cTn id="78" dur="2000"/>
                                        <p:tgtEl>
                                          <p:spTgt spid="50"/>
                                        </p:tgtEl>
                                      </p:cBhvr>
                                    </p:animEffect>
                                    <p:set>
                                      <p:cBhvr>
                                        <p:cTn id="79" dur="1" fill="hold">
                                          <p:stCondLst>
                                            <p:cond delay="1999"/>
                                          </p:stCondLst>
                                        </p:cTn>
                                        <p:tgtEl>
                                          <p:spTgt spid="50"/>
                                        </p:tgtEl>
                                        <p:attrNameLst>
                                          <p:attrName>style.visibility</p:attrName>
                                        </p:attrNameLst>
                                      </p:cBhvr>
                                      <p:to>
                                        <p:strVal val="hidden"/>
                                      </p:to>
                                    </p:set>
                                  </p:childTnLst>
                                </p:cTn>
                              </p:par>
                              <p:par>
                                <p:cTn id="80" presetID="8" presetClass="exit" presetSubtype="16" fill="hold" nodeType="withEffect">
                                  <p:stCondLst>
                                    <p:cond delay="0"/>
                                  </p:stCondLst>
                                  <p:childTnLst>
                                    <p:animEffect transition="out" filter="diamond(in)">
                                      <p:cBhvr>
                                        <p:cTn id="81" dur="2000"/>
                                        <p:tgtEl>
                                          <p:spTgt spid="51"/>
                                        </p:tgtEl>
                                      </p:cBhvr>
                                    </p:animEffect>
                                    <p:set>
                                      <p:cBhvr>
                                        <p:cTn id="82" dur="1" fill="hold">
                                          <p:stCondLst>
                                            <p:cond delay="1999"/>
                                          </p:stCondLst>
                                        </p:cTn>
                                        <p:tgtEl>
                                          <p:spTgt spid="51"/>
                                        </p:tgtEl>
                                        <p:attrNameLst>
                                          <p:attrName>style.visibility</p:attrName>
                                        </p:attrNameLst>
                                      </p:cBhvr>
                                      <p:to>
                                        <p:strVal val="hidden"/>
                                      </p:to>
                                    </p:set>
                                  </p:childTnLst>
                                </p:cTn>
                              </p:par>
                              <p:par>
                                <p:cTn id="83" presetID="8" presetClass="exit" presetSubtype="16" fill="hold" nodeType="withEffect">
                                  <p:stCondLst>
                                    <p:cond delay="0"/>
                                  </p:stCondLst>
                                  <p:childTnLst>
                                    <p:animEffect transition="out" filter="diamond(in)">
                                      <p:cBhvr>
                                        <p:cTn id="84" dur="2000"/>
                                        <p:tgtEl>
                                          <p:spTgt spid="38"/>
                                        </p:tgtEl>
                                      </p:cBhvr>
                                    </p:animEffect>
                                    <p:set>
                                      <p:cBhvr>
                                        <p:cTn id="85" dur="1" fill="hold">
                                          <p:stCondLst>
                                            <p:cond delay="1999"/>
                                          </p:stCondLst>
                                        </p:cTn>
                                        <p:tgtEl>
                                          <p:spTgt spid="38"/>
                                        </p:tgtEl>
                                        <p:attrNameLst>
                                          <p:attrName>style.visibility</p:attrName>
                                        </p:attrNameLst>
                                      </p:cBhvr>
                                      <p:to>
                                        <p:strVal val="hidden"/>
                                      </p:to>
                                    </p:set>
                                  </p:childTnLst>
                                </p:cTn>
                              </p:par>
                              <p:par>
                                <p:cTn id="86" presetID="8" presetClass="exit" presetSubtype="16" fill="hold" nodeType="withEffect">
                                  <p:stCondLst>
                                    <p:cond delay="0"/>
                                  </p:stCondLst>
                                  <p:childTnLst>
                                    <p:animEffect transition="out" filter="diamond(in)">
                                      <p:cBhvr>
                                        <p:cTn id="87" dur="2000"/>
                                        <p:tgtEl>
                                          <p:spTgt spid="31"/>
                                        </p:tgtEl>
                                      </p:cBhvr>
                                    </p:animEffect>
                                    <p:set>
                                      <p:cBhvr>
                                        <p:cTn id="88" dur="1" fill="hold">
                                          <p:stCondLst>
                                            <p:cond delay="1999"/>
                                          </p:stCondLst>
                                        </p:cTn>
                                        <p:tgtEl>
                                          <p:spTgt spid="31"/>
                                        </p:tgtEl>
                                        <p:attrNameLst>
                                          <p:attrName>style.visibility</p:attrName>
                                        </p:attrNameLst>
                                      </p:cBhvr>
                                      <p:to>
                                        <p:strVal val="hidden"/>
                                      </p:to>
                                    </p:set>
                                  </p:childTnLst>
                                </p:cTn>
                              </p:par>
                              <p:par>
                                <p:cTn id="89" presetID="8" presetClass="exit" presetSubtype="16" fill="hold" nodeType="withEffect">
                                  <p:stCondLst>
                                    <p:cond delay="0"/>
                                  </p:stCondLst>
                                  <p:childTnLst>
                                    <p:animEffect transition="out" filter="diamond(in)">
                                      <p:cBhvr>
                                        <p:cTn id="90" dur="2000"/>
                                        <p:tgtEl>
                                          <p:spTgt spid="34"/>
                                        </p:tgtEl>
                                      </p:cBhvr>
                                    </p:animEffect>
                                    <p:set>
                                      <p:cBhvr>
                                        <p:cTn id="91" dur="1" fill="hold">
                                          <p:stCondLst>
                                            <p:cond delay="1999"/>
                                          </p:stCondLst>
                                        </p:cTn>
                                        <p:tgtEl>
                                          <p:spTgt spid="34"/>
                                        </p:tgtEl>
                                        <p:attrNameLst>
                                          <p:attrName>style.visibility</p:attrName>
                                        </p:attrNameLst>
                                      </p:cBhvr>
                                      <p:to>
                                        <p:strVal val="hidden"/>
                                      </p:to>
                                    </p:set>
                                  </p:childTnLst>
                                </p:cTn>
                              </p:par>
                              <p:par>
                                <p:cTn id="92" presetID="8" presetClass="exit" presetSubtype="16" fill="hold" grpId="0" nodeType="withEffect">
                                  <p:stCondLst>
                                    <p:cond delay="0"/>
                                  </p:stCondLst>
                                  <p:childTnLst>
                                    <p:animEffect transition="out" filter="diamond(in)">
                                      <p:cBhvr>
                                        <p:cTn id="93" dur="2000"/>
                                        <p:tgtEl>
                                          <p:spTgt spid="39"/>
                                        </p:tgtEl>
                                      </p:cBhvr>
                                    </p:animEffect>
                                    <p:set>
                                      <p:cBhvr>
                                        <p:cTn id="94" dur="1" fill="hold">
                                          <p:stCondLst>
                                            <p:cond delay="1999"/>
                                          </p:stCondLst>
                                        </p:cTn>
                                        <p:tgtEl>
                                          <p:spTgt spid="39"/>
                                        </p:tgtEl>
                                        <p:attrNameLst>
                                          <p:attrName>style.visibility</p:attrName>
                                        </p:attrNameLst>
                                      </p:cBhvr>
                                      <p:to>
                                        <p:strVal val="hidden"/>
                                      </p:to>
                                    </p:set>
                                  </p:childTnLst>
                                </p:cTn>
                              </p:par>
                              <p:par>
                                <p:cTn id="95" presetID="8" presetClass="exit" presetSubtype="16" fill="hold" nodeType="withEffect">
                                  <p:stCondLst>
                                    <p:cond delay="0"/>
                                  </p:stCondLst>
                                  <p:childTnLst>
                                    <p:animEffect transition="out" filter="diamond(in)">
                                      <p:cBhvr>
                                        <p:cTn id="96" dur="2000"/>
                                        <p:tgtEl>
                                          <p:spTgt spid="55"/>
                                        </p:tgtEl>
                                      </p:cBhvr>
                                    </p:animEffect>
                                    <p:set>
                                      <p:cBhvr>
                                        <p:cTn id="97" dur="1" fill="hold">
                                          <p:stCondLst>
                                            <p:cond delay="1999"/>
                                          </p:stCondLst>
                                        </p:cTn>
                                        <p:tgtEl>
                                          <p:spTgt spid="55"/>
                                        </p:tgtEl>
                                        <p:attrNameLst>
                                          <p:attrName>style.visibility</p:attrName>
                                        </p:attrNameLst>
                                      </p:cBhvr>
                                      <p:to>
                                        <p:strVal val="hidden"/>
                                      </p:to>
                                    </p:set>
                                  </p:childTnLst>
                                </p:cTn>
                              </p:par>
                              <p:par>
                                <p:cTn id="98" presetID="8" presetClass="exit" presetSubtype="16" fill="hold" nodeType="withEffect">
                                  <p:stCondLst>
                                    <p:cond delay="0"/>
                                  </p:stCondLst>
                                  <p:childTnLst>
                                    <p:animEffect transition="out" filter="diamond(in)">
                                      <p:cBhvr>
                                        <p:cTn id="99" dur="2000"/>
                                        <p:tgtEl>
                                          <p:spTgt spid="56"/>
                                        </p:tgtEl>
                                      </p:cBhvr>
                                    </p:animEffect>
                                    <p:set>
                                      <p:cBhvr>
                                        <p:cTn id="100" dur="1" fill="hold">
                                          <p:stCondLst>
                                            <p:cond delay="1999"/>
                                          </p:stCondLst>
                                        </p:cTn>
                                        <p:tgtEl>
                                          <p:spTgt spid="56"/>
                                        </p:tgtEl>
                                        <p:attrNameLst>
                                          <p:attrName>style.visibility</p:attrName>
                                        </p:attrNameLst>
                                      </p:cBhvr>
                                      <p:to>
                                        <p:strVal val="hidden"/>
                                      </p:to>
                                    </p:set>
                                  </p:childTnLst>
                                </p:cTn>
                              </p:par>
                              <p:par>
                                <p:cTn id="101" presetID="8" presetClass="exit" presetSubtype="16" fill="hold" nodeType="withEffect">
                                  <p:stCondLst>
                                    <p:cond delay="0"/>
                                  </p:stCondLst>
                                  <p:childTnLst>
                                    <p:animEffect transition="out" filter="diamond(in)">
                                      <p:cBhvr>
                                        <p:cTn id="102" dur="2000"/>
                                        <p:tgtEl>
                                          <p:spTgt spid="57"/>
                                        </p:tgtEl>
                                      </p:cBhvr>
                                    </p:animEffect>
                                    <p:set>
                                      <p:cBhvr>
                                        <p:cTn id="103" dur="1" fill="hold">
                                          <p:stCondLst>
                                            <p:cond delay="1999"/>
                                          </p:stCondLst>
                                        </p:cTn>
                                        <p:tgtEl>
                                          <p:spTgt spid="57"/>
                                        </p:tgtEl>
                                        <p:attrNameLst>
                                          <p:attrName>style.visibility</p:attrName>
                                        </p:attrNameLst>
                                      </p:cBhvr>
                                      <p:to>
                                        <p:strVal val="hidden"/>
                                      </p:to>
                                    </p:set>
                                  </p:childTnLst>
                                </p:cTn>
                              </p:par>
                            </p:childTnLst>
                          </p:cTn>
                        </p:par>
                        <p:par>
                          <p:cTn id="104" fill="hold" nodeType="afterGroup">
                            <p:stCondLst>
                              <p:cond delay="2000"/>
                            </p:stCondLst>
                            <p:childTnLst>
                              <p:par>
                                <p:cTn id="105" presetID="53" presetClass="entr" presetSubtype="0" fill="hold" nodeType="afterEffect">
                                  <p:stCondLst>
                                    <p:cond delay="0"/>
                                  </p:stCondLst>
                                  <p:childTnLst>
                                    <p:set>
                                      <p:cBhvr>
                                        <p:cTn id="106" dur="1" fill="hold">
                                          <p:stCondLst>
                                            <p:cond delay="0"/>
                                          </p:stCondLst>
                                        </p:cTn>
                                        <p:tgtEl>
                                          <p:spTgt spid="52"/>
                                        </p:tgtEl>
                                        <p:attrNameLst>
                                          <p:attrName>style.visibility</p:attrName>
                                        </p:attrNameLst>
                                      </p:cBhvr>
                                      <p:to>
                                        <p:strVal val="visible"/>
                                      </p:to>
                                    </p:set>
                                    <p:anim calcmode="lin" valueType="num">
                                      <p:cBhvr>
                                        <p:cTn id="107" dur="3000" fill="hold"/>
                                        <p:tgtEl>
                                          <p:spTgt spid="52"/>
                                        </p:tgtEl>
                                        <p:attrNameLst>
                                          <p:attrName>ppt_w</p:attrName>
                                        </p:attrNameLst>
                                      </p:cBhvr>
                                      <p:tavLst>
                                        <p:tav tm="0">
                                          <p:val>
                                            <p:fltVal val="0"/>
                                          </p:val>
                                        </p:tav>
                                        <p:tav tm="100000">
                                          <p:val>
                                            <p:strVal val="#ppt_w"/>
                                          </p:val>
                                        </p:tav>
                                      </p:tavLst>
                                    </p:anim>
                                    <p:anim calcmode="lin" valueType="num">
                                      <p:cBhvr>
                                        <p:cTn id="108" dur="3000" fill="hold"/>
                                        <p:tgtEl>
                                          <p:spTgt spid="52"/>
                                        </p:tgtEl>
                                        <p:attrNameLst>
                                          <p:attrName>ppt_h</p:attrName>
                                        </p:attrNameLst>
                                      </p:cBhvr>
                                      <p:tavLst>
                                        <p:tav tm="0">
                                          <p:val>
                                            <p:fltVal val="0"/>
                                          </p:val>
                                        </p:tav>
                                        <p:tav tm="100000">
                                          <p:val>
                                            <p:strVal val="#ppt_h"/>
                                          </p:val>
                                        </p:tav>
                                      </p:tavLst>
                                    </p:anim>
                                    <p:animEffect transition="in" filter="fade">
                                      <p:cBhvr>
                                        <p:cTn id="109" dur="3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52227" name="TextBox 4"/>
          <p:cNvSpPr txBox="1">
            <a:spLocks noChangeArrowheads="1"/>
          </p:cNvSpPr>
          <p:nvPr/>
        </p:nvSpPr>
        <p:spPr bwMode="auto">
          <a:xfrm>
            <a:off x="6172200" y="838200"/>
            <a:ext cx="25987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800">
                <a:latin typeface="Garamond" pitchFamily="18" charset="0"/>
              </a:rPr>
              <a:t>Question</a:t>
            </a:r>
            <a:r>
              <a:rPr lang="en-US" sz="4800">
                <a:latin typeface="Calibri" pitchFamily="34" charset="0"/>
              </a:rPr>
              <a:t> </a:t>
            </a:r>
          </a:p>
        </p:txBody>
      </p:sp>
      <p:sp>
        <p:nvSpPr>
          <p:cNvPr id="52228" name="TextBox 5"/>
          <p:cNvSpPr txBox="1">
            <a:spLocks noChangeArrowheads="1"/>
          </p:cNvSpPr>
          <p:nvPr/>
        </p:nvSpPr>
        <p:spPr bwMode="auto">
          <a:xfrm>
            <a:off x="1143000" y="2949575"/>
            <a:ext cx="6248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latin typeface="Garamond" pitchFamily="18" charset="0"/>
              </a:rPr>
              <a:t>Do we have a new message?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rgbClr val="D6B19C"/>
            </a:gs>
            <a:gs pos="30000">
              <a:srgbClr val="D49E6C"/>
            </a:gs>
            <a:gs pos="70000">
              <a:srgbClr val="A65528"/>
            </a:gs>
            <a:gs pos="100000">
              <a:srgbClr val="663012"/>
            </a:gs>
          </a:gsLst>
          <a:lin ang="3000000"/>
        </a:gradFill>
        <a:effectLst/>
      </p:bgPr>
    </p:bg>
    <p:spTree>
      <p:nvGrpSpPr>
        <p:cNvPr id="1" name=""/>
        <p:cNvGrpSpPr/>
        <p:nvPr/>
      </p:nvGrpSpPr>
      <p:grpSpPr>
        <a:xfrm>
          <a:off x="0" y="0"/>
          <a:ext cx="0" cy="0"/>
          <a:chOff x="0" y="0"/>
          <a:chExt cx="0" cy="0"/>
        </a:xfrm>
      </p:grpSpPr>
      <p:sp>
        <p:nvSpPr>
          <p:cNvPr id="53250" name="Rectangle 5"/>
          <p:cNvSpPr>
            <a:spLocks noChangeArrowheads="1"/>
          </p:cNvSpPr>
          <p:nvPr/>
        </p:nvSpPr>
        <p:spPr bwMode="auto">
          <a:xfrm>
            <a:off x="228600" y="0"/>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800">
              <a:latin typeface="Calibri" pitchFamily="34" charset="0"/>
            </a:endParaRPr>
          </a:p>
        </p:txBody>
      </p:sp>
      <p:sp>
        <p:nvSpPr>
          <p:cNvPr id="5" name="TextBox 4"/>
          <p:cNvSpPr txBox="1">
            <a:spLocks noChangeArrowheads="1"/>
          </p:cNvSpPr>
          <p:nvPr/>
        </p:nvSpPr>
        <p:spPr bwMode="auto">
          <a:xfrm>
            <a:off x="3124200" y="0"/>
            <a:ext cx="60198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3600">
                <a:latin typeface="Arial Narrow" pitchFamily="34" charset="0"/>
              </a:rPr>
              <a:t>Those who stand as teachers and leaders in our institutions are to be sound in the faith and in the principles of the third angel's message. God wants His people to know that we have the message as He gave it to us in 1843 and 1844. We knew then what the message meant, and we call upon our people today to obey the word, "Bind up the law among My disciples.”</a:t>
            </a:r>
          </a:p>
        </p:txBody>
      </p:sp>
      <p:pic>
        <p:nvPicPr>
          <p:cNvPr id="6" name="Content Placeholder 4" descr="EGWEstatePictures_892.jpg"/>
          <p:cNvPicPr>
            <a:picLocks noChangeAspect="1"/>
          </p:cNvPicPr>
          <p:nvPr/>
        </p:nvPicPr>
        <p:blipFill>
          <a:blip r:embed="rId3"/>
          <a:stretch>
            <a:fillRect/>
          </a:stretch>
        </p:blipFill>
        <p:spPr>
          <a:xfrm>
            <a:off x="228600" y="1828800"/>
            <a:ext cx="2286000" cy="312539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p:val>
                                            <p:strVal val="#ppt_w*0.70"/>
                                          </p:val>
                                        </p:tav>
                                        <p:tav tm="100000">
                                          <p:val>
                                            <p:strVal val="#ppt_w"/>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animEffect transition="in" filter="fade">
                                      <p:cBhvr>
                                        <p:cTn id="9"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rgbClr val="D6B19C"/>
            </a:gs>
            <a:gs pos="30000">
              <a:srgbClr val="D49E6C"/>
            </a:gs>
            <a:gs pos="70000">
              <a:srgbClr val="A65528"/>
            </a:gs>
            <a:gs pos="100000">
              <a:srgbClr val="663012"/>
            </a:gs>
          </a:gsLst>
          <a:lin ang="3000000"/>
        </a:gradFill>
        <a:effectLst/>
      </p:bgPr>
    </p:bg>
    <p:spTree>
      <p:nvGrpSpPr>
        <p:cNvPr id="1" name=""/>
        <p:cNvGrpSpPr/>
        <p:nvPr/>
      </p:nvGrpSpPr>
      <p:grpSpPr>
        <a:xfrm>
          <a:off x="0" y="0"/>
          <a:ext cx="0" cy="0"/>
          <a:chOff x="0" y="0"/>
          <a:chExt cx="0" cy="0"/>
        </a:xfrm>
      </p:grpSpPr>
      <p:sp>
        <p:nvSpPr>
          <p:cNvPr id="54274" name="Rectangle 5"/>
          <p:cNvSpPr>
            <a:spLocks noChangeArrowheads="1"/>
          </p:cNvSpPr>
          <p:nvPr/>
        </p:nvSpPr>
        <p:spPr bwMode="auto">
          <a:xfrm>
            <a:off x="228600" y="0"/>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800">
              <a:latin typeface="Calibri" pitchFamily="34" charset="0"/>
            </a:endParaRPr>
          </a:p>
        </p:txBody>
      </p:sp>
      <p:sp>
        <p:nvSpPr>
          <p:cNvPr id="5" name="TextBox 4"/>
          <p:cNvSpPr txBox="1">
            <a:spLocks noChangeArrowheads="1"/>
          </p:cNvSpPr>
          <p:nvPr/>
        </p:nvSpPr>
        <p:spPr bwMode="auto">
          <a:xfrm>
            <a:off x="2971800" y="387350"/>
            <a:ext cx="60198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3600">
                <a:latin typeface="Arial Narrow" pitchFamily="34" charset="0"/>
              </a:rPr>
              <a:t>In this world there are but two classes,--the obedient and the disobedient. To which class do we belong? God wants to make us a peculiar people, a holy nation. He has separated us from the world, and He calls upon us to stand on vantage ground, where He can bestow on us His Holy Spirit.  {GCB, April 1, 1903 par. 42}</a:t>
            </a:r>
          </a:p>
        </p:txBody>
      </p:sp>
      <p:pic>
        <p:nvPicPr>
          <p:cNvPr id="6" name="Content Placeholder 4" descr="EGWEstatePictures_892.jpg"/>
          <p:cNvPicPr>
            <a:picLocks noChangeAspect="1"/>
          </p:cNvPicPr>
          <p:nvPr/>
        </p:nvPicPr>
        <p:blipFill>
          <a:blip r:embed="rId3"/>
          <a:stretch>
            <a:fillRect/>
          </a:stretch>
        </p:blipFill>
        <p:spPr>
          <a:xfrm>
            <a:off x="228600" y="1828800"/>
            <a:ext cx="2286000" cy="312539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rgbClr val="D6B19C"/>
            </a:gs>
            <a:gs pos="30000">
              <a:srgbClr val="D49E6C"/>
            </a:gs>
            <a:gs pos="70000">
              <a:srgbClr val="A65528"/>
            </a:gs>
            <a:gs pos="100000">
              <a:srgbClr val="663012"/>
            </a:gs>
          </a:gsLst>
          <a:lin ang="3000000"/>
        </a:gradFill>
        <a:effectLst/>
      </p:bgPr>
    </p:bg>
    <p:spTree>
      <p:nvGrpSpPr>
        <p:cNvPr id="1" name=""/>
        <p:cNvGrpSpPr/>
        <p:nvPr/>
      </p:nvGrpSpPr>
      <p:grpSpPr>
        <a:xfrm>
          <a:off x="0" y="0"/>
          <a:ext cx="0" cy="0"/>
          <a:chOff x="0" y="0"/>
          <a:chExt cx="0" cy="0"/>
        </a:xfrm>
      </p:grpSpPr>
      <p:sp>
        <p:nvSpPr>
          <p:cNvPr id="55298" name="Rectangle 5"/>
          <p:cNvSpPr>
            <a:spLocks noChangeArrowheads="1"/>
          </p:cNvSpPr>
          <p:nvPr/>
        </p:nvSpPr>
        <p:spPr bwMode="auto">
          <a:xfrm>
            <a:off x="228600" y="0"/>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800">
              <a:latin typeface="Calibri" pitchFamily="34" charset="0"/>
            </a:endParaRPr>
          </a:p>
        </p:txBody>
      </p:sp>
      <p:sp>
        <p:nvSpPr>
          <p:cNvPr id="32772" name="Rectangle 6"/>
          <p:cNvSpPr>
            <a:spLocks noChangeArrowheads="1"/>
          </p:cNvSpPr>
          <p:nvPr/>
        </p:nvSpPr>
        <p:spPr bwMode="auto">
          <a:xfrm>
            <a:off x="3200400" y="214313"/>
            <a:ext cx="5943600"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b="1">
                <a:latin typeface="Arial Narrow" pitchFamily="34" charset="0"/>
              </a:rPr>
              <a:t>God is not giving us a new message. </a:t>
            </a:r>
            <a:r>
              <a:rPr lang="en-US" sz="3600">
                <a:latin typeface="Arial Narrow" pitchFamily="34" charset="0"/>
              </a:rPr>
              <a:t>We are to proclaim the message that in 1843 and 1844 brought us out of the other churches. R&amp;H 19</a:t>
            </a:r>
            <a:r>
              <a:rPr lang="en-US" sz="3600" baseline="30000">
                <a:latin typeface="Arial Narrow" pitchFamily="34" charset="0"/>
              </a:rPr>
              <a:t>th</a:t>
            </a:r>
            <a:r>
              <a:rPr lang="en-US" sz="3600">
                <a:latin typeface="Arial Narrow" pitchFamily="34" charset="0"/>
              </a:rPr>
              <a:t> January 1905</a:t>
            </a:r>
          </a:p>
          <a:p>
            <a:endParaRPr lang="en-US" sz="3600">
              <a:latin typeface="Arial Narrow" pitchFamily="34" charset="0"/>
            </a:endParaRPr>
          </a:p>
          <a:p>
            <a:r>
              <a:rPr lang="en-US" sz="3600">
                <a:latin typeface="Arial Narrow" pitchFamily="34" charset="0"/>
              </a:rPr>
              <a:t>God bids us give our time and strength to the work of preaching to the people the messages the stirred men and women in </a:t>
            </a:r>
            <a:r>
              <a:rPr lang="en-US" sz="3600" b="1">
                <a:latin typeface="Arial Narrow" pitchFamily="34" charset="0"/>
              </a:rPr>
              <a:t>1843 and 1844</a:t>
            </a:r>
            <a:r>
              <a:rPr lang="en-US" sz="3600">
                <a:latin typeface="Arial Narrow" pitchFamily="34" charset="0"/>
              </a:rPr>
              <a:t>. MR #760</a:t>
            </a:r>
          </a:p>
        </p:txBody>
      </p:sp>
      <p:pic>
        <p:nvPicPr>
          <p:cNvPr id="6" name="Content Placeholder 4" descr="EGWEstatePictures_892.jpg"/>
          <p:cNvPicPr>
            <a:picLocks noChangeAspect="1"/>
          </p:cNvPicPr>
          <p:nvPr/>
        </p:nvPicPr>
        <p:blipFill>
          <a:blip r:embed="rId3"/>
          <a:stretch>
            <a:fillRect/>
          </a:stretch>
        </p:blipFill>
        <p:spPr>
          <a:xfrm>
            <a:off x="228600" y="1828800"/>
            <a:ext cx="2286000" cy="312539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diamond(out)">
                                      <p:cBhvr>
                                        <p:cTn id="7" dur="20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56323" name="TextBox 4"/>
          <p:cNvSpPr txBox="1">
            <a:spLocks noChangeArrowheads="1"/>
          </p:cNvSpPr>
          <p:nvPr/>
        </p:nvSpPr>
        <p:spPr bwMode="auto">
          <a:xfrm>
            <a:off x="6172200" y="838200"/>
            <a:ext cx="25987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800">
                <a:latin typeface="Garamond" pitchFamily="18" charset="0"/>
              </a:rPr>
              <a:t>Question</a:t>
            </a:r>
            <a:r>
              <a:rPr lang="en-US" sz="4800">
                <a:latin typeface="Calibri" pitchFamily="34" charset="0"/>
              </a:rPr>
              <a:t> </a:t>
            </a:r>
          </a:p>
        </p:txBody>
      </p:sp>
      <p:sp>
        <p:nvSpPr>
          <p:cNvPr id="56324" name="TextBox 5"/>
          <p:cNvSpPr txBox="1">
            <a:spLocks noChangeArrowheads="1"/>
          </p:cNvSpPr>
          <p:nvPr/>
        </p:nvSpPr>
        <p:spPr bwMode="auto">
          <a:xfrm>
            <a:off x="1219200" y="2714625"/>
            <a:ext cx="6248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latin typeface="Garamond" pitchFamily="18" charset="0"/>
              </a:rPr>
              <a:t>What are we to do and what is the loud cry message?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rgbClr val="D6B19C"/>
            </a:gs>
            <a:gs pos="30000">
              <a:srgbClr val="D49E6C"/>
            </a:gs>
            <a:gs pos="70000">
              <a:srgbClr val="A65528"/>
            </a:gs>
            <a:gs pos="100000">
              <a:srgbClr val="663012"/>
            </a:gs>
          </a:gsLst>
          <a:lin ang="3000000"/>
        </a:gradFill>
        <a:effectLst/>
      </p:bgPr>
    </p:bg>
    <p:spTree>
      <p:nvGrpSpPr>
        <p:cNvPr id="1" name=""/>
        <p:cNvGrpSpPr/>
        <p:nvPr/>
      </p:nvGrpSpPr>
      <p:grpSpPr>
        <a:xfrm>
          <a:off x="0" y="0"/>
          <a:ext cx="0" cy="0"/>
          <a:chOff x="0" y="0"/>
          <a:chExt cx="0" cy="0"/>
        </a:xfrm>
      </p:grpSpPr>
      <p:sp>
        <p:nvSpPr>
          <p:cNvPr id="57346" name="Rectangle 5"/>
          <p:cNvSpPr>
            <a:spLocks noChangeArrowheads="1"/>
          </p:cNvSpPr>
          <p:nvPr/>
        </p:nvSpPr>
        <p:spPr bwMode="auto">
          <a:xfrm>
            <a:off x="228600" y="0"/>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800">
              <a:latin typeface="Calibri" pitchFamily="34" charset="0"/>
            </a:endParaRPr>
          </a:p>
        </p:txBody>
      </p:sp>
      <p:sp>
        <p:nvSpPr>
          <p:cNvPr id="32772" name="Rectangle 6"/>
          <p:cNvSpPr>
            <a:spLocks noChangeArrowheads="1"/>
          </p:cNvSpPr>
          <p:nvPr/>
        </p:nvSpPr>
        <p:spPr bwMode="auto">
          <a:xfrm>
            <a:off x="3886200" y="463550"/>
            <a:ext cx="4953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a:latin typeface="Arial Narrow" pitchFamily="34" charset="0"/>
              </a:rPr>
              <a:t>“All the messages given from </a:t>
            </a:r>
            <a:r>
              <a:rPr lang="en-US" sz="3600" b="1">
                <a:latin typeface="Arial Narrow" pitchFamily="34" charset="0"/>
              </a:rPr>
              <a:t>1840-1844 </a:t>
            </a:r>
            <a:r>
              <a:rPr lang="en-US" sz="3600">
                <a:latin typeface="Arial Narrow" pitchFamily="34" charset="0"/>
              </a:rPr>
              <a:t>are to be made forcible now, for there are many people who have lost their bearings. The messages are to go to all the churches. Christ said, Blessed are your eyes, for they see; and your ears, for they hear. </a:t>
            </a:r>
          </a:p>
        </p:txBody>
      </p:sp>
      <p:pic>
        <p:nvPicPr>
          <p:cNvPr id="6" name="Content Placeholder 4" descr="EGWEstatePictures_892.jpg"/>
          <p:cNvPicPr>
            <a:picLocks noChangeAspect="1"/>
          </p:cNvPicPr>
          <p:nvPr/>
        </p:nvPicPr>
        <p:blipFill>
          <a:blip r:embed="rId3"/>
          <a:stretch>
            <a:fillRect/>
          </a:stretch>
        </p:blipFill>
        <p:spPr>
          <a:xfrm>
            <a:off x="762000" y="1828800"/>
            <a:ext cx="2286000" cy="312539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animEffect transition="in" filter="diamond(out)">
                                      <p:cBhvr>
                                        <p:cTn id="7" dur="2000"/>
                                        <p:tgtEl>
                                          <p:spTgt spid="327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rgbClr val="D6B19C"/>
            </a:gs>
            <a:gs pos="30000">
              <a:srgbClr val="D49E6C"/>
            </a:gs>
            <a:gs pos="70000">
              <a:srgbClr val="A65528"/>
            </a:gs>
            <a:gs pos="100000">
              <a:srgbClr val="663012"/>
            </a:gs>
          </a:gsLst>
          <a:lin ang="3000000"/>
        </a:gradFill>
        <a:effectLst/>
      </p:bgPr>
    </p:bg>
    <p:spTree>
      <p:nvGrpSpPr>
        <p:cNvPr id="1" name=""/>
        <p:cNvGrpSpPr/>
        <p:nvPr/>
      </p:nvGrpSpPr>
      <p:grpSpPr>
        <a:xfrm>
          <a:off x="0" y="0"/>
          <a:ext cx="0" cy="0"/>
          <a:chOff x="0" y="0"/>
          <a:chExt cx="0" cy="0"/>
        </a:xfrm>
      </p:grpSpPr>
      <p:sp>
        <p:nvSpPr>
          <p:cNvPr id="58370" name="Rectangle 5"/>
          <p:cNvSpPr>
            <a:spLocks noChangeArrowheads="1"/>
          </p:cNvSpPr>
          <p:nvPr/>
        </p:nvSpPr>
        <p:spPr bwMode="auto">
          <a:xfrm>
            <a:off x="228600" y="0"/>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800">
              <a:latin typeface="Calibri" pitchFamily="34" charset="0"/>
            </a:endParaRPr>
          </a:p>
        </p:txBody>
      </p:sp>
      <p:sp>
        <p:nvSpPr>
          <p:cNvPr id="32772" name="Rectangle 6"/>
          <p:cNvSpPr>
            <a:spLocks noChangeArrowheads="1"/>
          </p:cNvSpPr>
          <p:nvPr/>
        </p:nvSpPr>
        <p:spPr bwMode="auto">
          <a:xfrm>
            <a:off x="3657600" y="712788"/>
            <a:ext cx="51054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a:latin typeface="Arial Narrow" pitchFamily="34" charset="0"/>
              </a:rPr>
              <a:t>For verily I say unto you, That many prophets and righteous men have desired to see those things which ye see, and have not seen them; and to hear those things which you hear, and have not heard them. (Matt 13:16,17)</a:t>
            </a:r>
          </a:p>
        </p:txBody>
      </p:sp>
      <p:pic>
        <p:nvPicPr>
          <p:cNvPr id="6" name="Content Placeholder 4" descr="EGWEstatePictures_892.jpg"/>
          <p:cNvPicPr>
            <a:picLocks noChangeAspect="1"/>
          </p:cNvPicPr>
          <p:nvPr/>
        </p:nvPicPr>
        <p:blipFill>
          <a:blip r:embed="rId3"/>
          <a:stretch>
            <a:fillRect/>
          </a:stretch>
        </p:blipFill>
        <p:spPr>
          <a:xfrm>
            <a:off x="533400" y="1828800"/>
            <a:ext cx="2286000" cy="312539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nodeType="clickEffect">
                                  <p:stCondLst>
                                    <p:cond delay="0"/>
                                  </p:stCondLst>
                                  <p:childTnLst>
                                    <p:animEffect transition="out" filter="diamond(in)">
                                      <p:cBhvr>
                                        <p:cTn id="6" dur="2000"/>
                                        <p:tgtEl>
                                          <p:spTgt spid="32772">
                                            <p:txEl>
                                              <p:pRg st="0" end="0"/>
                                            </p:txEl>
                                          </p:spTgt>
                                        </p:tgtEl>
                                      </p:cBhvr>
                                    </p:animEffect>
                                    <p:set>
                                      <p:cBhvr>
                                        <p:cTn id="7" dur="1" fill="hold">
                                          <p:stCondLst>
                                            <p:cond delay="1999"/>
                                          </p:stCondLst>
                                        </p:cTn>
                                        <p:tgtEl>
                                          <p:spTgt spid="3277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rgbClr val="D6B19C"/>
            </a:gs>
            <a:gs pos="30000">
              <a:srgbClr val="D49E6C"/>
            </a:gs>
            <a:gs pos="70000">
              <a:srgbClr val="A65528"/>
            </a:gs>
            <a:gs pos="100000">
              <a:srgbClr val="663012"/>
            </a:gs>
          </a:gsLst>
          <a:lin ang="3000000"/>
        </a:gradFill>
        <a:effectLst/>
      </p:bgPr>
    </p:bg>
    <p:spTree>
      <p:nvGrpSpPr>
        <p:cNvPr id="1" name=""/>
        <p:cNvGrpSpPr/>
        <p:nvPr/>
      </p:nvGrpSpPr>
      <p:grpSpPr>
        <a:xfrm>
          <a:off x="0" y="0"/>
          <a:ext cx="0" cy="0"/>
          <a:chOff x="0" y="0"/>
          <a:chExt cx="0" cy="0"/>
        </a:xfrm>
      </p:grpSpPr>
      <p:sp>
        <p:nvSpPr>
          <p:cNvPr id="59394" name="Rectangle 5"/>
          <p:cNvSpPr>
            <a:spLocks noChangeArrowheads="1"/>
          </p:cNvSpPr>
          <p:nvPr/>
        </p:nvSpPr>
        <p:spPr bwMode="auto">
          <a:xfrm>
            <a:off x="228600" y="0"/>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800">
              <a:latin typeface="Calibri" pitchFamily="34" charset="0"/>
            </a:endParaRPr>
          </a:p>
        </p:txBody>
      </p:sp>
      <p:sp>
        <p:nvSpPr>
          <p:cNvPr id="5" name="TextBox 4"/>
          <p:cNvSpPr txBox="1">
            <a:spLocks noChangeArrowheads="1"/>
          </p:cNvSpPr>
          <p:nvPr/>
        </p:nvSpPr>
        <p:spPr bwMode="auto">
          <a:xfrm>
            <a:off x="2514600" y="0"/>
            <a:ext cx="6629400" cy="701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a:latin typeface="Arial Narrow" pitchFamily="34" charset="0"/>
              </a:rPr>
              <a:t>Blessed are the eyes which saw the things that were seen in 1843 and 1844.  </a:t>
            </a:r>
            <a:r>
              <a:rPr lang="en-US" sz="3600">
                <a:latin typeface="Arial Narrow" pitchFamily="34" charset="0"/>
              </a:rPr>
              <a:t>“The message was given. And there should be no Delay in repeating the message, for the signs of the times are fulfilling; the closing work must be done. A great work will be done in a short time</a:t>
            </a:r>
            <a:r>
              <a:rPr lang="en-US" sz="3600" b="1">
                <a:latin typeface="Arial Narrow" pitchFamily="34" charset="0"/>
              </a:rPr>
              <a:t>. A message will soon be given by God’s appointment that will swell into a lound cry. Then Daniel will stand in his lot, to give his testimony. </a:t>
            </a:r>
            <a:r>
              <a:rPr lang="en-US" sz="3600">
                <a:latin typeface="Arial Narrow" pitchFamily="34" charset="0"/>
              </a:rPr>
              <a:t>MR Vol 21, 437</a:t>
            </a:r>
          </a:p>
          <a:p>
            <a:pPr eaLnBrk="1" hangingPunct="1"/>
            <a:r>
              <a:rPr lang="en-US"/>
              <a:t> </a:t>
            </a:r>
          </a:p>
        </p:txBody>
      </p:sp>
      <p:pic>
        <p:nvPicPr>
          <p:cNvPr id="6" name="Content Placeholder 4" descr="EGWEstatePictures_892.jpg"/>
          <p:cNvPicPr>
            <a:picLocks noChangeAspect="1"/>
          </p:cNvPicPr>
          <p:nvPr/>
        </p:nvPicPr>
        <p:blipFill>
          <a:blip r:embed="rId3"/>
          <a:stretch>
            <a:fillRect/>
          </a:stretch>
        </p:blipFill>
        <p:spPr>
          <a:xfrm>
            <a:off x="152400" y="1828800"/>
            <a:ext cx="2286000" cy="312539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60419" name="TextBox 4"/>
          <p:cNvSpPr txBox="1">
            <a:spLocks noChangeArrowheads="1"/>
          </p:cNvSpPr>
          <p:nvPr/>
        </p:nvSpPr>
        <p:spPr bwMode="auto">
          <a:xfrm>
            <a:off x="6172200" y="838200"/>
            <a:ext cx="23907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800">
                <a:latin typeface="Garamond" pitchFamily="18" charset="0"/>
              </a:rPr>
              <a:t>Question</a:t>
            </a:r>
            <a:endParaRPr lang="en-US" sz="4800">
              <a:latin typeface="Calibri" pitchFamily="34" charset="0"/>
            </a:endParaRPr>
          </a:p>
        </p:txBody>
      </p:sp>
      <p:sp>
        <p:nvSpPr>
          <p:cNvPr id="60420" name="TextBox 5"/>
          <p:cNvSpPr txBox="1">
            <a:spLocks noChangeArrowheads="1"/>
          </p:cNvSpPr>
          <p:nvPr/>
        </p:nvSpPr>
        <p:spPr bwMode="auto">
          <a:xfrm>
            <a:off x="838200" y="2133600"/>
            <a:ext cx="7543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latin typeface="Garamond" pitchFamily="18" charset="0"/>
              </a:rPr>
              <a:t>What message will be preached in the last days?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663012"/>
            </a:gs>
          </a:gsLst>
          <a:lin ang="5400000"/>
        </a:gradFill>
        <a:effectLst/>
      </p:bgPr>
    </p:bg>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3886200" y="533400"/>
            <a:ext cx="4953000"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gn="just">
              <a:lnSpc>
                <a:spcPct val="80000"/>
              </a:lnSpc>
            </a:pPr>
            <a:r>
              <a:rPr lang="en-US" sz="3600" i="1">
                <a:latin typeface="Arial Narrow" pitchFamily="34" charset="0"/>
              </a:rPr>
              <a:t>But it was necessary for them to understand the witness borne to Him by the types and prophecies of the Old Testament. Upon these their faith must be established.</a:t>
            </a:r>
            <a:r>
              <a:rPr lang="en-US" sz="3600">
                <a:latin typeface="Arial Narrow" pitchFamily="34" charset="0"/>
              </a:rPr>
              <a:t> Christ performed no miracle to convince them, but it was His first work to explain the Scriptures.</a:t>
            </a:r>
          </a:p>
        </p:txBody>
      </p:sp>
      <p:pic>
        <p:nvPicPr>
          <p:cNvPr id="4" name="Content Placeholder 4" descr="EGWEstatePictures_892.jpg"/>
          <p:cNvPicPr>
            <a:picLocks noChangeAspect="1"/>
          </p:cNvPicPr>
          <p:nvPr/>
        </p:nvPicPr>
        <p:blipFill>
          <a:blip r:embed="rId3"/>
          <a:stretch>
            <a:fillRect/>
          </a:stretch>
        </p:blipFill>
        <p:spPr>
          <a:xfrm>
            <a:off x="1143000" y="1676400"/>
            <a:ext cx="2286000" cy="312539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rgbClr val="D6B19C"/>
            </a:gs>
            <a:gs pos="30000">
              <a:srgbClr val="D49E6C"/>
            </a:gs>
            <a:gs pos="70000">
              <a:srgbClr val="A65528"/>
            </a:gs>
            <a:gs pos="100000">
              <a:srgbClr val="663012"/>
            </a:gs>
          </a:gsLst>
          <a:lin ang="3000000"/>
        </a:gradFill>
        <a:effectLst/>
      </p:bgPr>
    </p:bg>
    <p:spTree>
      <p:nvGrpSpPr>
        <p:cNvPr id="1" name=""/>
        <p:cNvGrpSpPr/>
        <p:nvPr/>
      </p:nvGrpSpPr>
      <p:grpSpPr>
        <a:xfrm>
          <a:off x="0" y="0"/>
          <a:ext cx="0" cy="0"/>
          <a:chOff x="0" y="0"/>
          <a:chExt cx="0" cy="0"/>
        </a:xfrm>
      </p:grpSpPr>
      <p:sp>
        <p:nvSpPr>
          <p:cNvPr id="61442" name="Rectangle 5"/>
          <p:cNvSpPr>
            <a:spLocks noChangeArrowheads="1"/>
          </p:cNvSpPr>
          <p:nvPr/>
        </p:nvSpPr>
        <p:spPr bwMode="auto">
          <a:xfrm>
            <a:off x="228600" y="0"/>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800">
              <a:latin typeface="Calibri" pitchFamily="34" charset="0"/>
            </a:endParaRPr>
          </a:p>
        </p:txBody>
      </p:sp>
      <p:sp>
        <p:nvSpPr>
          <p:cNvPr id="61443" name="Rectangle 5"/>
          <p:cNvSpPr>
            <a:spLocks noChangeArrowheads="1"/>
          </p:cNvSpPr>
          <p:nvPr/>
        </p:nvSpPr>
        <p:spPr bwMode="auto">
          <a:xfrm>
            <a:off x="3733800" y="685800"/>
            <a:ext cx="48006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3600">
                <a:latin typeface="Arial Narrow" pitchFamily="34" charset="0"/>
              </a:rPr>
              <a:t> The Lord has shown me that the message of the third angel must go, and be proclaimed to the scattered children of the Lord, but it must not be hung on time. I saw that some were getting a false excitement, arising from preaching time; </a:t>
            </a:r>
          </a:p>
        </p:txBody>
      </p:sp>
      <p:pic>
        <p:nvPicPr>
          <p:cNvPr id="5" name="Content Placeholder 4" descr="EGWEstatePictures_892.jpg"/>
          <p:cNvPicPr>
            <a:picLocks noChangeAspect="1"/>
          </p:cNvPicPr>
          <p:nvPr/>
        </p:nvPicPr>
        <p:blipFill>
          <a:blip r:embed="rId3"/>
          <a:stretch>
            <a:fillRect/>
          </a:stretch>
        </p:blipFill>
        <p:spPr>
          <a:xfrm>
            <a:off x="609600" y="1752600"/>
            <a:ext cx="2286000" cy="312539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rgbClr val="D6B19C"/>
            </a:gs>
            <a:gs pos="30000">
              <a:srgbClr val="D49E6C"/>
            </a:gs>
            <a:gs pos="70000">
              <a:srgbClr val="A65528"/>
            </a:gs>
            <a:gs pos="100000">
              <a:srgbClr val="663012"/>
            </a:gs>
          </a:gsLst>
          <a:lin ang="3000000"/>
        </a:gradFill>
        <a:effectLst/>
      </p:bgPr>
    </p:bg>
    <p:spTree>
      <p:nvGrpSpPr>
        <p:cNvPr id="1" name=""/>
        <p:cNvGrpSpPr/>
        <p:nvPr/>
      </p:nvGrpSpPr>
      <p:grpSpPr>
        <a:xfrm>
          <a:off x="0" y="0"/>
          <a:ext cx="0" cy="0"/>
          <a:chOff x="0" y="0"/>
          <a:chExt cx="0" cy="0"/>
        </a:xfrm>
      </p:grpSpPr>
      <p:sp>
        <p:nvSpPr>
          <p:cNvPr id="62466" name="Rectangle 5"/>
          <p:cNvSpPr>
            <a:spLocks noChangeArrowheads="1"/>
          </p:cNvSpPr>
          <p:nvPr/>
        </p:nvSpPr>
        <p:spPr bwMode="auto">
          <a:xfrm>
            <a:off x="228600" y="0"/>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800">
              <a:latin typeface="Calibri" pitchFamily="34" charset="0"/>
            </a:endParaRPr>
          </a:p>
        </p:txBody>
      </p:sp>
      <p:sp>
        <p:nvSpPr>
          <p:cNvPr id="62467" name="Rectangle 5"/>
          <p:cNvSpPr>
            <a:spLocks noChangeArrowheads="1"/>
          </p:cNvSpPr>
          <p:nvPr/>
        </p:nvSpPr>
        <p:spPr bwMode="auto">
          <a:xfrm>
            <a:off x="3581400" y="712788"/>
            <a:ext cx="52578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3600">
                <a:latin typeface="Arial Narrow" pitchFamily="34" charset="0"/>
              </a:rPr>
              <a:t>but the third angels message is stronger than time can be. I saw that this message can stand on its own foundation and needs not time to strengthen it; and that it will go in mighty power, and do its work, and will be cut short in righteousness.  {EW 75.1}</a:t>
            </a:r>
          </a:p>
        </p:txBody>
      </p:sp>
      <p:pic>
        <p:nvPicPr>
          <p:cNvPr id="5" name="Content Placeholder 4" descr="EGWEstatePictures_892.jpg"/>
          <p:cNvPicPr>
            <a:picLocks noChangeAspect="1"/>
          </p:cNvPicPr>
          <p:nvPr/>
        </p:nvPicPr>
        <p:blipFill>
          <a:blip r:embed="rId3"/>
          <a:stretch>
            <a:fillRect/>
          </a:stretch>
        </p:blipFill>
        <p:spPr>
          <a:xfrm>
            <a:off x="609600" y="1828800"/>
            <a:ext cx="2286000" cy="312539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63491" name="TextBox 4"/>
          <p:cNvSpPr txBox="1">
            <a:spLocks noChangeArrowheads="1"/>
          </p:cNvSpPr>
          <p:nvPr/>
        </p:nvSpPr>
        <p:spPr bwMode="auto">
          <a:xfrm>
            <a:off x="6172200" y="838200"/>
            <a:ext cx="23907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800">
                <a:latin typeface="Garamond" pitchFamily="18" charset="0"/>
              </a:rPr>
              <a:t>Question</a:t>
            </a:r>
            <a:endParaRPr lang="en-US" sz="4800">
              <a:latin typeface="Calibri" pitchFamily="34" charset="0"/>
            </a:endParaRPr>
          </a:p>
        </p:txBody>
      </p:sp>
      <p:sp>
        <p:nvSpPr>
          <p:cNvPr id="63492" name="TextBox 5"/>
          <p:cNvSpPr txBox="1">
            <a:spLocks noChangeArrowheads="1"/>
          </p:cNvSpPr>
          <p:nvPr/>
        </p:nvSpPr>
        <p:spPr bwMode="auto">
          <a:xfrm>
            <a:off x="838200" y="2971800"/>
            <a:ext cx="754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latin typeface="Garamond" pitchFamily="18" charset="0"/>
              </a:rPr>
              <a:t>Therefore what are we called to be?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rgbClr val="D6B19C"/>
            </a:gs>
            <a:gs pos="30000">
              <a:srgbClr val="D49E6C"/>
            </a:gs>
            <a:gs pos="70000">
              <a:srgbClr val="A65528"/>
            </a:gs>
            <a:gs pos="100000">
              <a:srgbClr val="663012"/>
            </a:gs>
          </a:gsLst>
          <a:lin ang="3000000"/>
        </a:gradFill>
        <a:effectLst/>
      </p:bgPr>
    </p:bg>
    <p:spTree>
      <p:nvGrpSpPr>
        <p:cNvPr id="1" name=""/>
        <p:cNvGrpSpPr/>
        <p:nvPr/>
      </p:nvGrpSpPr>
      <p:grpSpPr>
        <a:xfrm>
          <a:off x="0" y="0"/>
          <a:ext cx="0" cy="0"/>
          <a:chOff x="0" y="0"/>
          <a:chExt cx="0" cy="0"/>
        </a:xfrm>
      </p:grpSpPr>
      <p:sp>
        <p:nvSpPr>
          <p:cNvPr id="64514" name="Rectangle 5"/>
          <p:cNvSpPr>
            <a:spLocks noChangeArrowheads="1"/>
          </p:cNvSpPr>
          <p:nvPr/>
        </p:nvSpPr>
        <p:spPr bwMode="auto">
          <a:xfrm>
            <a:off x="228600" y="0"/>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800">
              <a:latin typeface="Calibri" pitchFamily="34" charset="0"/>
            </a:endParaRPr>
          </a:p>
        </p:txBody>
      </p:sp>
      <p:sp>
        <p:nvSpPr>
          <p:cNvPr id="32772" name="Rectangle 6"/>
          <p:cNvSpPr>
            <a:spLocks noChangeArrowheads="1"/>
          </p:cNvSpPr>
          <p:nvPr/>
        </p:nvSpPr>
        <p:spPr bwMode="auto">
          <a:xfrm>
            <a:off x="3200400" y="138113"/>
            <a:ext cx="5638800"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b="1" i="1">
                <a:latin typeface="Arial Narrow" pitchFamily="34" charset="0"/>
              </a:rPr>
              <a:t>As a people, we are called individually to be students of prophecy</a:t>
            </a:r>
            <a:r>
              <a:rPr lang="en-US" sz="3600">
                <a:latin typeface="Arial Narrow" pitchFamily="34" charset="0"/>
              </a:rPr>
              <a:t>. We must watch with earnestness that we may discern any ray of light which God shall present to us. We are to catch the first gleamings of truth; and through prayerful study, clearer light may be obtained, which can be brought before others.  {CW 41.1}</a:t>
            </a:r>
          </a:p>
        </p:txBody>
      </p:sp>
      <p:sp>
        <p:nvSpPr>
          <p:cNvPr id="5" name="TextBox 4"/>
          <p:cNvSpPr txBox="1">
            <a:spLocks noChangeArrowheads="1"/>
          </p:cNvSpPr>
          <p:nvPr/>
        </p:nvSpPr>
        <p:spPr bwMode="auto">
          <a:xfrm>
            <a:off x="4191000" y="2819400"/>
            <a:ext cx="33639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a:latin typeface="Arial Narrow" pitchFamily="34" charset="0"/>
              </a:rPr>
              <a:t>The time is now !</a:t>
            </a:r>
            <a:r>
              <a:rPr lang="en-US" sz="3600">
                <a:latin typeface="Arial Narrow" pitchFamily="34" charset="0"/>
              </a:rPr>
              <a:t> </a:t>
            </a:r>
          </a:p>
        </p:txBody>
      </p:sp>
      <p:pic>
        <p:nvPicPr>
          <p:cNvPr id="6" name="Content Placeholder 4" descr="EGWEstatePictures_892.jpg"/>
          <p:cNvPicPr>
            <a:picLocks noChangeAspect="1"/>
          </p:cNvPicPr>
          <p:nvPr/>
        </p:nvPicPr>
        <p:blipFill>
          <a:blip r:embed="rId3"/>
          <a:stretch>
            <a:fillRect/>
          </a:stretch>
        </p:blipFill>
        <p:spPr>
          <a:xfrm>
            <a:off x="228600" y="1981200"/>
            <a:ext cx="2286000" cy="312539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nodeType="clickEffect">
                                  <p:stCondLst>
                                    <p:cond delay="0"/>
                                  </p:stCondLst>
                                  <p:childTnLst>
                                    <p:animEffect transition="out" filter="diamond(in)">
                                      <p:cBhvr>
                                        <p:cTn id="6" dur="2000"/>
                                        <p:tgtEl>
                                          <p:spTgt spid="32772">
                                            <p:txEl>
                                              <p:pRg st="0" end="0"/>
                                            </p:txEl>
                                          </p:spTgt>
                                        </p:tgtEl>
                                      </p:cBhvr>
                                    </p:animEffect>
                                    <p:set>
                                      <p:cBhvr>
                                        <p:cTn id="7" dur="1" fill="hold">
                                          <p:stCondLst>
                                            <p:cond delay="1999"/>
                                          </p:stCondLst>
                                        </p:cTn>
                                        <p:tgtEl>
                                          <p:spTgt spid="32772">
                                            <p:txEl>
                                              <p:pRg st="0" end="0"/>
                                            </p:txEl>
                                          </p:spTgt>
                                        </p:tgtEl>
                                        <p:attrNameLst>
                                          <p:attrName>style.visibility</p:attrName>
                                        </p:attrNameLst>
                                      </p:cBhvr>
                                      <p:to>
                                        <p:strVal val="hidden"/>
                                      </p:to>
                                    </p:set>
                                  </p:childTnLst>
                                </p:cTn>
                              </p:par>
                            </p:childTnLst>
                          </p:cTn>
                        </p:par>
                        <p:par>
                          <p:cTn id="8" fill="hold" nodeType="afterGroup">
                            <p:stCondLst>
                              <p:cond delay="2000"/>
                            </p:stCondLst>
                            <p:childTnLst>
                              <p:par>
                                <p:cTn id="9" presetID="54" presetClass="entr" presetSubtype="0" ac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3000" fill="hold"/>
                                        <p:tgtEl>
                                          <p:spTgt spid="5"/>
                                        </p:tgtEl>
                                        <p:attrNameLst>
                                          <p:attrName>ppt_w</p:attrName>
                                        </p:attrNameLst>
                                      </p:cBhvr>
                                      <p:tavLst>
                                        <p:tav tm="0">
                                          <p:val>
                                            <p:strVal val="#ppt_w*0.05"/>
                                          </p:val>
                                        </p:tav>
                                        <p:tav tm="100000">
                                          <p:val>
                                            <p:strVal val="#ppt_w"/>
                                          </p:val>
                                        </p:tav>
                                      </p:tavLst>
                                    </p:anim>
                                    <p:anim calcmode="lin" valueType="num">
                                      <p:cBhvr>
                                        <p:cTn id="12" dur="3000" fill="hold"/>
                                        <p:tgtEl>
                                          <p:spTgt spid="5"/>
                                        </p:tgtEl>
                                        <p:attrNameLst>
                                          <p:attrName>ppt_h</p:attrName>
                                        </p:attrNameLst>
                                      </p:cBhvr>
                                      <p:tavLst>
                                        <p:tav tm="0">
                                          <p:val>
                                            <p:strVal val="#ppt_h"/>
                                          </p:val>
                                        </p:tav>
                                        <p:tav tm="100000">
                                          <p:val>
                                            <p:strVal val="#ppt_h"/>
                                          </p:val>
                                        </p:tav>
                                      </p:tavLst>
                                    </p:anim>
                                    <p:anim calcmode="lin" valueType="num">
                                      <p:cBhvr>
                                        <p:cTn id="13" dur="3000" fill="hold"/>
                                        <p:tgtEl>
                                          <p:spTgt spid="5"/>
                                        </p:tgtEl>
                                        <p:attrNameLst>
                                          <p:attrName>ppt_x</p:attrName>
                                        </p:attrNameLst>
                                      </p:cBhvr>
                                      <p:tavLst>
                                        <p:tav tm="0">
                                          <p:val>
                                            <p:strVal val="#ppt_x-.2"/>
                                          </p:val>
                                        </p:tav>
                                        <p:tav tm="100000">
                                          <p:val>
                                            <p:strVal val="#ppt_x"/>
                                          </p:val>
                                        </p:tav>
                                      </p:tavLst>
                                    </p:anim>
                                    <p:anim calcmode="lin" valueType="num">
                                      <p:cBhvr>
                                        <p:cTn id="14" dur="3000" fill="hold"/>
                                        <p:tgtEl>
                                          <p:spTgt spid="5"/>
                                        </p:tgtEl>
                                        <p:attrNameLst>
                                          <p:attrName>ppt_y</p:attrName>
                                        </p:attrNameLst>
                                      </p:cBhvr>
                                      <p:tavLst>
                                        <p:tav tm="0">
                                          <p:val>
                                            <p:strVal val="#ppt_y"/>
                                          </p:val>
                                        </p:tav>
                                        <p:tav tm="100000">
                                          <p:val>
                                            <p:strVal val="#ppt_y"/>
                                          </p:val>
                                        </p:tav>
                                      </p:tavLst>
                                    </p:anim>
                                    <p:animEffect transition="in" filter="fade">
                                      <p:cBhvr>
                                        <p:cTn id="15"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65539" name="TextBox 4"/>
          <p:cNvSpPr txBox="1">
            <a:spLocks noChangeArrowheads="1"/>
          </p:cNvSpPr>
          <p:nvPr/>
        </p:nvSpPr>
        <p:spPr bwMode="auto">
          <a:xfrm>
            <a:off x="6172200" y="838200"/>
            <a:ext cx="28971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800">
                <a:latin typeface="Garamond" pitchFamily="18" charset="0"/>
              </a:rPr>
              <a:t>Conclusion</a:t>
            </a:r>
            <a:endParaRPr lang="en-US" sz="4800">
              <a:latin typeface="Calibri" pitchFamily="34" charset="0"/>
            </a:endParaRPr>
          </a:p>
        </p:txBody>
      </p:sp>
      <p:sp>
        <p:nvSpPr>
          <p:cNvPr id="65540" name="TextBox 5"/>
          <p:cNvSpPr txBox="1">
            <a:spLocks noChangeArrowheads="1"/>
          </p:cNvSpPr>
          <p:nvPr/>
        </p:nvSpPr>
        <p:spPr bwMode="auto">
          <a:xfrm>
            <a:off x="838200" y="2133600"/>
            <a:ext cx="7543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latin typeface="Garamond" pitchFamily="18" charset="0"/>
              </a:rPr>
              <a:t>We are to study and teach the three Angels message as it was understood from 1843-44. When we do this, new light will come. As we do this He will come whether we are ready for Him or not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descr="0803122"/>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67587" name="TextBox 4"/>
          <p:cNvSpPr txBox="1">
            <a:spLocks noChangeArrowheads="1"/>
          </p:cNvSpPr>
          <p:nvPr/>
        </p:nvSpPr>
        <p:spPr bwMode="auto">
          <a:xfrm>
            <a:off x="5257800" y="838200"/>
            <a:ext cx="3886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800">
                <a:latin typeface="Garamond" pitchFamily="18" charset="0"/>
              </a:rPr>
              <a:t>It will happen !</a:t>
            </a:r>
            <a:r>
              <a:rPr lang="en-US" sz="4800">
                <a:latin typeface="Calibri" pitchFamily="34" charset="0"/>
              </a:rPr>
              <a:t> </a:t>
            </a:r>
          </a:p>
        </p:txBody>
      </p:sp>
      <p:sp>
        <p:nvSpPr>
          <p:cNvPr id="67588" name="TextBox 5"/>
          <p:cNvSpPr txBox="1">
            <a:spLocks noChangeArrowheads="1"/>
          </p:cNvSpPr>
          <p:nvPr/>
        </p:nvSpPr>
        <p:spPr bwMode="auto">
          <a:xfrm>
            <a:off x="1219200" y="2714625"/>
            <a:ext cx="6248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latin typeface="Garamond" pitchFamily="18" charset="0"/>
              </a:rPr>
              <a:t>The question now is, are you ready for what is to come?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descr="0801127x2"/>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69635" name="TextBox 4"/>
          <p:cNvSpPr txBox="1">
            <a:spLocks noChangeArrowheads="1"/>
          </p:cNvSpPr>
          <p:nvPr/>
        </p:nvSpPr>
        <p:spPr bwMode="auto">
          <a:xfrm>
            <a:off x="5375275" y="838200"/>
            <a:ext cx="3768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800">
                <a:latin typeface="Garamond" pitchFamily="18" charset="0"/>
              </a:rPr>
              <a:t>The Invitation</a:t>
            </a:r>
            <a:r>
              <a:rPr lang="en-US" sz="4800">
                <a:latin typeface="Calibri" pitchFamily="34" charset="0"/>
              </a:rPr>
              <a:t> </a:t>
            </a:r>
          </a:p>
        </p:txBody>
      </p:sp>
      <p:sp>
        <p:nvSpPr>
          <p:cNvPr id="69636" name="TextBox 5"/>
          <p:cNvSpPr txBox="1">
            <a:spLocks noChangeArrowheads="1"/>
          </p:cNvSpPr>
          <p:nvPr/>
        </p:nvSpPr>
        <p:spPr bwMode="auto">
          <a:xfrm>
            <a:off x="1219200" y="2714625"/>
            <a:ext cx="62484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4000">
                <a:latin typeface="Garamond" pitchFamily="18" charset="0"/>
              </a:rPr>
              <a:t>The choice is yours. He wants you to come; do you really want to go?</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descr="0803148"/>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76200" y="0"/>
            <a:ext cx="9296400" cy="6858000"/>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663012"/>
            </a:gs>
          </a:gsLst>
          <a:lin ang="5400000"/>
        </a:gradFill>
        <a:effectLst/>
      </p:bgPr>
    </p:bg>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3810000" y="1466850"/>
            <a:ext cx="49530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80000"/>
              </a:lnSpc>
            </a:pPr>
            <a:r>
              <a:rPr lang="en-US" sz="3600">
                <a:latin typeface="Arial Narrow" pitchFamily="34" charset="0"/>
              </a:rPr>
              <a:t>They had looked upon His death as the destruction of all their hopes. Now He showed from the prophets that this was the very strongest evidence for their faith.” </a:t>
            </a:r>
            <a:r>
              <a:rPr lang="en-US" sz="3600" i="1">
                <a:latin typeface="Arial Narrow" pitchFamily="34" charset="0"/>
              </a:rPr>
              <a:t>The Desire of Ages</a:t>
            </a:r>
            <a:r>
              <a:rPr lang="en-US" sz="3600">
                <a:latin typeface="Arial Narrow" pitchFamily="34" charset="0"/>
              </a:rPr>
              <a:t>, 796.</a:t>
            </a:r>
          </a:p>
        </p:txBody>
      </p:sp>
      <p:pic>
        <p:nvPicPr>
          <p:cNvPr id="4" name="Content Placeholder 4" descr="EGWEstatePictures_892.jpg"/>
          <p:cNvPicPr>
            <a:picLocks noChangeAspect="1"/>
          </p:cNvPicPr>
          <p:nvPr/>
        </p:nvPicPr>
        <p:blipFill>
          <a:blip r:embed="rId3"/>
          <a:stretch>
            <a:fillRect/>
          </a:stretch>
        </p:blipFill>
        <p:spPr>
          <a:xfrm>
            <a:off x="1143000" y="1676400"/>
            <a:ext cx="2286000" cy="312539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17411" name="TextBox 4"/>
          <p:cNvSpPr txBox="1">
            <a:spLocks noChangeArrowheads="1"/>
          </p:cNvSpPr>
          <p:nvPr/>
        </p:nvSpPr>
        <p:spPr bwMode="auto">
          <a:xfrm>
            <a:off x="6172200" y="838200"/>
            <a:ext cx="25987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800">
                <a:latin typeface="Garamond" pitchFamily="18" charset="0"/>
              </a:rPr>
              <a:t>Question</a:t>
            </a:r>
            <a:r>
              <a:rPr lang="en-US" sz="4800">
                <a:latin typeface="Calibri" pitchFamily="34" charset="0"/>
              </a:rPr>
              <a:t> </a:t>
            </a:r>
          </a:p>
        </p:txBody>
      </p:sp>
      <p:sp>
        <p:nvSpPr>
          <p:cNvPr id="17412" name="TextBox 5"/>
          <p:cNvSpPr txBox="1">
            <a:spLocks noChangeArrowheads="1"/>
          </p:cNvSpPr>
          <p:nvPr/>
        </p:nvSpPr>
        <p:spPr bwMode="auto">
          <a:xfrm>
            <a:off x="533400" y="2286000"/>
            <a:ext cx="69691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latin typeface="Arial Narrow" pitchFamily="34" charset="0"/>
              </a:rPr>
              <a:t>What is the foundation of faith for Seventh Day Adventists?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663012"/>
            </a:gs>
          </a:gsLst>
          <a:lin ang="3000000"/>
        </a:gradFill>
        <a:effectLst/>
      </p:bgPr>
    </p:bg>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2971800" y="533400"/>
            <a:ext cx="5943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gn="just">
              <a:lnSpc>
                <a:spcPct val="80000"/>
              </a:lnSpc>
            </a:pPr>
            <a:r>
              <a:rPr lang="en-US" sz="3600" b="1">
                <a:latin typeface="Arial Narrow" pitchFamily="34" charset="0"/>
              </a:rPr>
              <a:t>Prophecy the Foundation of Our Faith</a:t>
            </a:r>
            <a:r>
              <a:rPr lang="en-US" sz="3600">
                <a:latin typeface="Arial Narrow" pitchFamily="34" charset="0"/>
              </a:rPr>
              <a:t>.--Ministers should present the sure word of prophecy as the foundation of the faith of Seventh-day Adventists. The prophecies of Daniel and the Revelation should be carefully studied, and in connection with them the words, "Behold the Lamb of God, which taketh away the sin of the world."  {Ev 196.2}</a:t>
            </a:r>
          </a:p>
        </p:txBody>
      </p:sp>
      <p:pic>
        <p:nvPicPr>
          <p:cNvPr id="4" name="Content Placeholder 4" descr="EGWEstatePictures_892.jpg"/>
          <p:cNvPicPr>
            <a:picLocks noChangeAspect="1"/>
          </p:cNvPicPr>
          <p:nvPr/>
        </p:nvPicPr>
        <p:blipFill>
          <a:blip r:embed="rId3"/>
          <a:stretch>
            <a:fillRect/>
          </a:stretch>
        </p:blipFill>
        <p:spPr>
          <a:xfrm>
            <a:off x="685800" y="1676400"/>
            <a:ext cx="2286000" cy="312539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19459" name="TextBox 4"/>
          <p:cNvSpPr txBox="1">
            <a:spLocks noChangeArrowheads="1"/>
          </p:cNvSpPr>
          <p:nvPr/>
        </p:nvSpPr>
        <p:spPr bwMode="auto">
          <a:xfrm>
            <a:off x="6172200" y="838200"/>
            <a:ext cx="25987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800">
                <a:latin typeface="Garamond" pitchFamily="18" charset="0"/>
              </a:rPr>
              <a:t>Question</a:t>
            </a:r>
            <a:r>
              <a:rPr lang="en-US" sz="4800">
                <a:latin typeface="Calibri" pitchFamily="34" charset="0"/>
              </a:rPr>
              <a:t> </a:t>
            </a:r>
          </a:p>
        </p:txBody>
      </p:sp>
      <p:sp>
        <p:nvSpPr>
          <p:cNvPr id="19460" name="TextBox 5"/>
          <p:cNvSpPr txBox="1">
            <a:spLocks noChangeArrowheads="1"/>
          </p:cNvSpPr>
          <p:nvPr/>
        </p:nvSpPr>
        <p:spPr bwMode="auto">
          <a:xfrm>
            <a:off x="879475" y="2486025"/>
            <a:ext cx="69691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latin typeface="Arial Narrow" pitchFamily="34" charset="0"/>
              </a:rPr>
              <a:t>What is the purpose of prophecy and historical events?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elcome">
  <a:themeElements>
    <a:clrScheme name="Welcome">
      <a:dk1>
        <a:sysClr val="windowText" lastClr="000000"/>
      </a:dk1>
      <a:lt1>
        <a:sysClr val="window" lastClr="FFFFFF"/>
      </a:lt1>
      <a:dk2>
        <a:srgbClr val="00272B"/>
      </a:dk2>
      <a:lt2>
        <a:srgbClr val="F7F7FF"/>
      </a:lt2>
      <a:accent1>
        <a:srgbClr val="006AED"/>
      </a:accent1>
      <a:accent2>
        <a:srgbClr val="0087BF"/>
      </a:accent2>
      <a:accent3>
        <a:srgbClr val="5D974B"/>
      </a:accent3>
      <a:accent4>
        <a:srgbClr val="9DBB3F"/>
      </a:accent4>
      <a:accent5>
        <a:srgbClr val="C77CC7"/>
      </a:accent5>
      <a:accent6>
        <a:srgbClr val="996699"/>
      </a:accent6>
      <a:hlink>
        <a:srgbClr val="E78707"/>
      </a:hlink>
      <a:folHlink>
        <a:srgbClr val="C618BA"/>
      </a:folHlink>
    </a:clrScheme>
    <a:fontScheme name="Welcome">
      <a:majorFont>
        <a:latin typeface="Book Antiqua"/>
        <a:ea typeface=""/>
        <a:cs typeface=""/>
        <a:font script="Jpan" typeface="ＭＳ Ｐゴシック"/>
        <a:font script="Hang" typeface="돋움"/>
        <a:font script="Hans" typeface="华文中宋"/>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elcome">
      <a:fillStyleLst>
        <a:solidFill>
          <a:schemeClr val="phClr">
            <a:tint val="100000"/>
            <a:shade val="100000"/>
            <a:hueMod val="100000"/>
            <a:satMod val="150000"/>
          </a:schemeClr>
        </a:solidFill>
        <a:gradFill rotWithShape="1">
          <a:gsLst>
            <a:gs pos="0">
              <a:schemeClr val="phClr">
                <a:tint val="10000"/>
                <a:shade val="100000"/>
                <a:hueMod val="100000"/>
                <a:satMod val="1000000"/>
              </a:schemeClr>
            </a:gs>
            <a:gs pos="100000">
              <a:schemeClr val="phClr">
                <a:tint val="100000"/>
                <a:shade val="100000"/>
                <a:hueMod val="100000"/>
                <a:satMod val="300000"/>
              </a:schemeClr>
            </a:gs>
          </a:gsLst>
          <a:lin ang="16200000" scaled="1"/>
        </a:gradFill>
        <a:gradFill flip="none" rotWithShape="1">
          <a:gsLst>
            <a:gs pos="0">
              <a:schemeClr val="phClr">
                <a:tint val="70000"/>
              </a:schemeClr>
            </a:gs>
            <a:gs pos="30000">
              <a:schemeClr val="phClr">
                <a:tint val="90000"/>
              </a:schemeClr>
            </a:gs>
            <a:gs pos="88000">
              <a:schemeClr val="phClr">
                <a:shade val="30000"/>
              </a:schemeClr>
            </a:gs>
            <a:gs pos="100000">
              <a:schemeClr val="phClr">
                <a:shade val="20000"/>
              </a:schemeClr>
            </a:gs>
          </a:gsLst>
          <a:lin ang="5400000" scaled="1"/>
          <a:tileRect/>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outerShdw blurRad="39000" dist="25400" dir="5400000">
              <a:srgbClr val="000000">
                <a:alpha val="40000"/>
              </a:srgbClr>
            </a:outerShdw>
          </a:effectLst>
        </a:effectStyle>
        <a:effectStyle>
          <a:effectLst>
            <a:outerShdw blurRad="39000" dist="25400" dir="5400000">
              <a:srgbClr val="000000">
                <a:alpha val="30000"/>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Lst>
      <a:bgFillStyleLst>
        <a:solidFill>
          <a:schemeClr val="phClr">
            <a:tint val="100000"/>
            <a:shade val="100000"/>
            <a:hueMod val="100000"/>
            <a:satMod val="100000"/>
          </a:schemeClr>
        </a:solidFill>
        <a:gradFill rotWithShape="1">
          <a:gsLst>
            <a:gs pos="0">
              <a:schemeClr val="phClr">
                <a:tint val="100000"/>
                <a:shade val="30000"/>
                <a:hueMod val="100000"/>
              </a:schemeClr>
            </a:gs>
            <a:gs pos="20000">
              <a:schemeClr val="phClr">
                <a:tint val="100000"/>
                <a:shade val="100000"/>
                <a:hueMod val="100000"/>
              </a:schemeClr>
            </a:gs>
            <a:gs pos="100000">
              <a:schemeClr val="phClr">
                <a:tint val="90000"/>
                <a:shade val="100000"/>
                <a:hueMod val="100000"/>
                <a:satMod val="1600000"/>
              </a:schemeClr>
            </a:gs>
          </a:gsLst>
          <a:lin ang="16200000" scaled="1"/>
        </a:gradFill>
        <a:gradFill rotWithShape="1">
          <a:gsLst>
            <a:gs pos="0">
              <a:schemeClr val="phClr">
                <a:tint val="100000"/>
                <a:shade val="30000"/>
                <a:hueMod val="100000"/>
                <a:satMod val="1600000"/>
              </a:schemeClr>
            </a:gs>
            <a:gs pos="20000">
              <a:schemeClr val="phClr">
                <a:tint val="100000"/>
                <a:shade val="100000"/>
                <a:hueMod val="100000"/>
                <a:satMod val="500000"/>
              </a:schemeClr>
            </a:gs>
            <a:gs pos="100000">
              <a:schemeClr val="phClr">
                <a:tint val="90000"/>
                <a:shade val="100000"/>
                <a:hueMod val="100000"/>
                <a:satMod val="160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Welcome</Template>
  <TotalTime>11627</TotalTime>
  <Words>2833</Words>
  <Application>Microsoft Office PowerPoint</Application>
  <PresentationFormat>On-screen Show (4:3)</PresentationFormat>
  <Paragraphs>241</Paragraphs>
  <Slides>59</Slides>
  <Notes>59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59</vt:i4>
      </vt:variant>
    </vt:vector>
  </HeadingPairs>
  <TitlesOfParts>
    <vt:vector size="69" baseType="lpstr">
      <vt:lpstr>Arial</vt:lpstr>
      <vt:lpstr>Book Antiqua</vt:lpstr>
      <vt:lpstr>Cambria</vt:lpstr>
      <vt:lpstr>Wingdings 2</vt:lpstr>
      <vt:lpstr>Calibri</vt:lpstr>
      <vt:lpstr>宋体</vt:lpstr>
      <vt:lpstr>Garamond</vt:lpstr>
      <vt:lpstr>Arial Narrow</vt:lpstr>
      <vt:lpstr>Algerian</vt:lpstr>
      <vt:lpstr>Welcome</vt:lpstr>
      <vt:lpstr>Foundation of our Faith</vt:lpstr>
      <vt:lpstr> The Foundation of  Our Faith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 Part 1</dc:title>
  <dc:creator>Randy</dc:creator>
  <cp:lastModifiedBy>Randy</cp:lastModifiedBy>
  <cp:revision>650</cp:revision>
  <dcterms:created xsi:type="dcterms:W3CDTF">2007-12-09T19:38:17Z</dcterms:created>
  <dcterms:modified xsi:type="dcterms:W3CDTF">2012-08-22T13:04:08Z</dcterms:modified>
</cp:coreProperties>
</file>