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70" r:id="rId4"/>
    <p:sldId id="258" r:id="rId5"/>
    <p:sldId id="259" r:id="rId6"/>
    <p:sldId id="260" r:id="rId7"/>
    <p:sldId id="261" r:id="rId8"/>
    <p:sldId id="271" r:id="rId9"/>
    <p:sldId id="262" r:id="rId10"/>
    <p:sldId id="263" r:id="rId11"/>
    <p:sldId id="272" r:id="rId12"/>
    <p:sldId id="264" r:id="rId13"/>
    <p:sldId id="265" r:id="rId14"/>
    <p:sldId id="266" r:id="rId15"/>
    <p:sldId id="267" r:id="rId16"/>
    <p:sldId id="268" r:id="rId17"/>
    <p:sldId id="269"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0054" autoAdjust="0"/>
  </p:normalViewPr>
  <p:slideViewPr>
    <p:cSldViewPr>
      <p:cViewPr varScale="1">
        <p:scale>
          <a:sx n="105" d="100"/>
          <a:sy n="105" d="100"/>
        </p:scale>
        <p:origin x="-179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680B25-D96D-4F5A-9D99-DF73A6A1CA82}" type="datetimeFigureOut">
              <a:rPr lang="en-US" smtClean="0"/>
              <a:t>7/17/2012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1E9734-6B70-448E-B0BD-792439AAB81F}" type="slidenum">
              <a:rPr lang="en-US" smtClean="0"/>
              <a:t>‹#›</a:t>
            </a:fld>
            <a:endParaRPr lang="en-US"/>
          </a:p>
        </p:txBody>
      </p:sp>
    </p:spTree>
    <p:extLst>
      <p:ext uri="{BB962C8B-B14F-4D97-AF65-F5344CB8AC3E}">
        <p14:creationId xmlns:p14="http://schemas.microsoft.com/office/powerpoint/2010/main" val="1022428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you compare</a:t>
            </a:r>
            <a:r>
              <a:rPr lang="en-US" baseline="0" dirty="0" smtClean="0"/>
              <a:t> the Sabbath rest for the Land and the Sabbath rest for man you can see that they mirror each other. Here within the Sabbath Commandment for the Land and for Man you have established the day for a year principle. This Day for a Year principle is connected through the Sabbath which is the 2520 divided by 7=360.</a:t>
            </a:r>
            <a:endParaRPr lang="en-US" dirty="0"/>
          </a:p>
        </p:txBody>
      </p:sp>
      <p:sp>
        <p:nvSpPr>
          <p:cNvPr id="4" name="Slide Number Placeholder 3"/>
          <p:cNvSpPr>
            <a:spLocks noGrp="1"/>
          </p:cNvSpPr>
          <p:nvPr>
            <p:ph type="sldNum" sz="quarter" idx="10"/>
          </p:nvPr>
        </p:nvSpPr>
        <p:spPr/>
        <p:txBody>
          <a:bodyPr/>
          <a:lstStyle/>
          <a:p>
            <a:fld id="{8C1E9734-6B70-448E-B0BD-792439AAB81F}" type="slidenum">
              <a:rPr lang="en-US" smtClean="0"/>
              <a:t>7</a:t>
            </a:fld>
            <a:endParaRPr lang="en-US"/>
          </a:p>
        </p:txBody>
      </p:sp>
    </p:spTree>
    <p:extLst>
      <p:ext uri="{BB962C8B-B14F-4D97-AF65-F5344CB8AC3E}">
        <p14:creationId xmlns:p14="http://schemas.microsoft.com/office/powerpoint/2010/main" val="66999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1E9734-6B70-448E-B0BD-792439AAB81F}" type="slidenum">
              <a:rPr lang="en-US" smtClean="0"/>
              <a:t>14</a:t>
            </a:fld>
            <a:endParaRPr lang="en-US"/>
          </a:p>
        </p:txBody>
      </p:sp>
    </p:spTree>
    <p:extLst>
      <p:ext uri="{BB962C8B-B14F-4D97-AF65-F5344CB8AC3E}">
        <p14:creationId xmlns:p14="http://schemas.microsoft.com/office/powerpoint/2010/main" val="838554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C1E9734-6B70-448E-B0BD-792439AAB81F}" type="slidenum">
              <a:rPr lang="en-US" smtClean="0"/>
              <a:t>16</a:t>
            </a:fld>
            <a:endParaRPr lang="en-US"/>
          </a:p>
        </p:txBody>
      </p:sp>
    </p:spTree>
    <p:extLst>
      <p:ext uri="{BB962C8B-B14F-4D97-AF65-F5344CB8AC3E}">
        <p14:creationId xmlns:p14="http://schemas.microsoft.com/office/powerpoint/2010/main" val="3688849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Our</a:t>
            </a:r>
            <a:r>
              <a:rPr lang="en-US" baseline="0" dirty="0" smtClean="0"/>
              <a:t> Lord quotes from the First Commandment for a reason. As He brought them out of the Land of Egypt with a mighty hand so will He bring them out of Egypt (the World) with a mighty hand when the 2520 has been concluded. When Christ went into the most Holy Place on Oct 22</a:t>
            </a:r>
            <a:r>
              <a:rPr lang="en-US" baseline="30000" dirty="0" smtClean="0"/>
              <a:t>nd</a:t>
            </a:r>
            <a:r>
              <a:rPr lang="en-US" baseline="0" dirty="0" smtClean="0"/>
              <a:t> 1844 He then started the final phase of work to bring us out of the Land of Egypt with a mighty hand. The time of the Atonement had begun. The 2520 marks the conclusion of a period of judgment against the Children of Israel both spiritual and literal. </a:t>
            </a:r>
            <a:endParaRPr lang="en-US" dirty="0" smtClean="0"/>
          </a:p>
          <a:p>
            <a:endParaRPr lang="en-US" dirty="0"/>
          </a:p>
        </p:txBody>
      </p:sp>
      <p:sp>
        <p:nvSpPr>
          <p:cNvPr id="4" name="Slide Number Placeholder 3"/>
          <p:cNvSpPr>
            <a:spLocks noGrp="1"/>
          </p:cNvSpPr>
          <p:nvPr>
            <p:ph type="sldNum" sz="quarter" idx="10"/>
          </p:nvPr>
        </p:nvSpPr>
        <p:spPr/>
        <p:txBody>
          <a:bodyPr/>
          <a:lstStyle/>
          <a:p>
            <a:fld id="{8C1E9734-6B70-448E-B0BD-792439AAB81F}" type="slidenum">
              <a:rPr lang="en-US" smtClean="0"/>
              <a:t>17</a:t>
            </a:fld>
            <a:endParaRPr lang="en-US"/>
          </a:p>
        </p:txBody>
      </p:sp>
    </p:spTree>
    <p:extLst>
      <p:ext uri="{BB962C8B-B14F-4D97-AF65-F5344CB8AC3E}">
        <p14:creationId xmlns:p14="http://schemas.microsoft.com/office/powerpoint/2010/main" val="3054848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each of these examples</a:t>
            </a:r>
            <a:r>
              <a:rPr lang="en-US" baseline="0" dirty="0" smtClean="0"/>
              <a:t> are speaking either of a cleansing or a relief from a burden. </a:t>
            </a:r>
            <a:endParaRPr lang="en-US" dirty="0"/>
          </a:p>
        </p:txBody>
      </p:sp>
      <p:sp>
        <p:nvSpPr>
          <p:cNvPr id="4" name="Slide Number Placeholder 3"/>
          <p:cNvSpPr>
            <a:spLocks noGrp="1"/>
          </p:cNvSpPr>
          <p:nvPr>
            <p:ph type="sldNum" sz="quarter" idx="10"/>
          </p:nvPr>
        </p:nvSpPr>
        <p:spPr/>
        <p:txBody>
          <a:bodyPr/>
          <a:lstStyle/>
          <a:p>
            <a:fld id="{8C1E9734-6B70-448E-B0BD-792439AAB81F}" type="slidenum">
              <a:rPr lang="en-US" smtClean="0"/>
              <a:t>19</a:t>
            </a:fld>
            <a:endParaRPr lang="en-US"/>
          </a:p>
        </p:txBody>
      </p:sp>
    </p:spTree>
    <p:extLst>
      <p:ext uri="{BB962C8B-B14F-4D97-AF65-F5344CB8AC3E}">
        <p14:creationId xmlns:p14="http://schemas.microsoft.com/office/powerpoint/2010/main" val="1297657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1E9734-6B70-448E-B0BD-792439AAB81F}" type="slidenum">
              <a:rPr lang="en-US" smtClean="0"/>
              <a:t>20</a:t>
            </a:fld>
            <a:endParaRPr lang="en-US"/>
          </a:p>
        </p:txBody>
      </p:sp>
    </p:spTree>
    <p:extLst>
      <p:ext uri="{BB962C8B-B14F-4D97-AF65-F5344CB8AC3E}">
        <p14:creationId xmlns:p14="http://schemas.microsoft.com/office/powerpoint/2010/main" val="9242421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7993460E-6C4D-46F7-A6BA-F36A8741A256}" type="datetimeFigureOut">
              <a:rPr lang="en-US" smtClean="0"/>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966D0-C429-4791-B251-90E557B29CDB}"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latin typeface="Papyrus"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atin typeface="Papyrus" pitchFamily="66" charset="0"/>
              </a:defRPr>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Papyrus" pitchFamily="66"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Papyrus" pitchFamily="66" charset="0"/>
              </a:defRPr>
            </a:lvl1pPr>
            <a:lvl2pPr>
              <a:defRPr>
                <a:latin typeface="Papyrus" pitchFamily="66" charset="0"/>
              </a:defRPr>
            </a:lvl2pPr>
            <a:lvl3pPr>
              <a:defRPr>
                <a:latin typeface="Papyrus" pitchFamily="66" charset="0"/>
              </a:defRPr>
            </a:lvl3pPr>
            <a:lvl4pPr>
              <a:defRPr>
                <a:latin typeface="Papyrus" pitchFamily="66" charset="0"/>
              </a:defRPr>
            </a:lvl4pPr>
            <a:lvl5pPr>
              <a:defRPr>
                <a:latin typeface="Papyrus" pitchFamily="66"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93460E-6C4D-46F7-A6BA-F36A8741A256}" type="datetimeFigureOut">
              <a:rPr lang="en-US" smtClean="0"/>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966D0-C429-4791-B251-90E557B29CD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defRPr>
                <a:latin typeface="Papyrus" pitchFamily="66" charset="0"/>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lvl1pPr>
              <a:defRPr>
                <a:latin typeface="Papyrus" pitchFamily="66" charset="0"/>
              </a:defRPr>
            </a:lvl1pPr>
            <a:lvl2pPr>
              <a:defRPr>
                <a:latin typeface="Papyrus" pitchFamily="66" charset="0"/>
              </a:defRPr>
            </a:lvl2pPr>
            <a:lvl3pPr>
              <a:defRPr>
                <a:latin typeface="Papyrus" pitchFamily="66" charset="0"/>
              </a:defRPr>
            </a:lvl3pPr>
            <a:lvl4pPr>
              <a:defRPr>
                <a:latin typeface="Papyrus" pitchFamily="66" charset="0"/>
              </a:defRPr>
            </a:lvl4pPr>
            <a:lvl5pPr>
              <a:defRPr>
                <a:latin typeface="Papyrus" pitchFamily="66"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93460E-6C4D-46F7-A6BA-F36A8741A256}" type="datetimeFigureOut">
              <a:rPr lang="en-US" smtClean="0"/>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966D0-C429-4791-B251-90E557B29CD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lvl1pPr>
              <a:defRPr sz="3200">
                <a:latin typeface="Papyrus" pitchFamily="66" charset="0"/>
              </a:defRPr>
            </a:lvl1p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7993460E-6C4D-46F7-A6BA-F36A8741A256}" type="datetimeFigureOut">
              <a:rPr lang="en-US" smtClean="0"/>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966D0-C429-4791-B251-90E557B29CDB}"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lvl1pPr>
              <a:defRPr>
                <a:latin typeface="Papyrus" pitchFamily="66" charset="0"/>
              </a:defRPr>
            </a:lvl1pPr>
            <a:lvl2pPr>
              <a:defRPr>
                <a:latin typeface="Papyrus" pitchFamily="66" charset="0"/>
              </a:defRPr>
            </a:lvl2pPr>
            <a:lvl3pPr>
              <a:defRPr>
                <a:latin typeface="Papyrus" pitchFamily="66" charset="0"/>
              </a:defRPr>
            </a:lvl3pPr>
            <a:lvl4pPr>
              <a:defRPr>
                <a:latin typeface="Papyrus" pitchFamily="66" charset="0"/>
              </a:defRPr>
            </a:lvl4pPr>
            <a:lvl5pPr>
              <a:defRPr>
                <a:latin typeface="Papyrus" pitchFamily="66"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7993460E-6C4D-46F7-A6BA-F36A8741A256}" type="datetimeFigureOut">
              <a:rPr lang="en-US" smtClean="0"/>
              <a:t>7/17/2012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966D0-C429-4791-B251-90E557B29CD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atin typeface="Papyrus" pitchFamily="66"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latin typeface="Papyrus" pitchFamily="66"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93460E-6C4D-46F7-A6BA-F36A8741A256}" type="datetimeFigureOut">
              <a:rPr lang="en-US" smtClean="0"/>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966D0-C429-4791-B251-90E557B29CD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1pPr>
              <a:defRPr>
                <a:latin typeface="Papyrus" pitchFamily="66" charset="0"/>
              </a:defRPr>
            </a:lvl1pPr>
            <a:lvl2pPr>
              <a:defRPr>
                <a:latin typeface="Papyrus" pitchFamily="66" charset="0"/>
              </a:defRPr>
            </a:lvl2pPr>
            <a:lvl3pPr>
              <a:defRPr>
                <a:latin typeface="Papyrus" pitchFamily="66" charset="0"/>
              </a:defRPr>
            </a:lvl3pPr>
            <a:lvl4pPr>
              <a:defRPr>
                <a:latin typeface="Papyrus" pitchFamily="66" charset="0"/>
              </a:defRPr>
            </a:lvl4pPr>
            <a:lvl5pPr>
              <a:defRPr>
                <a:latin typeface="Papyrus" pitchFamily="66" charset="0"/>
              </a:defRPr>
            </a:lvl5pPr>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1pPr>
              <a:defRPr>
                <a:latin typeface="Papyrus" pitchFamily="66" charset="0"/>
              </a:defRPr>
            </a:lvl1pPr>
            <a:lvl2pPr>
              <a:defRPr>
                <a:latin typeface="Papyrus" pitchFamily="66" charset="0"/>
              </a:defRPr>
            </a:lvl2pPr>
            <a:lvl3pPr>
              <a:defRPr>
                <a:latin typeface="Papyrus" pitchFamily="66" charset="0"/>
              </a:defRPr>
            </a:lvl3pPr>
            <a:lvl4pPr>
              <a:defRPr>
                <a:latin typeface="Papyrus" pitchFamily="66" charset="0"/>
              </a:defRPr>
            </a:lvl4pPr>
            <a:lvl5pPr>
              <a:defRPr>
                <a:latin typeface="Papyrus" pitchFamily="66" charset="0"/>
              </a:defRPr>
            </a:lvl5pPr>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atin typeface="Papyrus" pitchFamily="66"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latin typeface="Papyrus" pitchFamily="66"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latin typeface="Papyrus" pitchFamily="66"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993460E-6C4D-46F7-A6BA-F36A8741A256}" type="datetimeFigureOut">
              <a:rPr lang="en-US" smtClean="0"/>
              <a:t>7/17/2012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966D0-C429-4791-B251-90E557B29CD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lvl1pPr>
              <a:defRPr>
                <a:latin typeface="Papyrus" pitchFamily="66" charset="0"/>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993460E-6C4D-46F7-A6BA-F36A8741A256}" type="datetimeFigureOut">
              <a:rPr lang="en-US" smtClean="0"/>
              <a:t>7/17/2012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966D0-C429-4791-B251-90E557B29CD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93460E-6C4D-46F7-A6BA-F36A8741A256}" type="datetimeFigureOut">
              <a:rPr lang="en-US" smtClean="0"/>
              <a:t>7/17/2012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966D0-C429-4791-B251-90E557B29CD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lvl1pPr>
              <a:defRPr>
                <a:latin typeface="Papyrus" pitchFamily="66" charset="0"/>
              </a:defRPr>
            </a:lvl1pPr>
            <a:lvl2pPr>
              <a:defRPr>
                <a:latin typeface="Papyrus" pitchFamily="66" charset="0"/>
              </a:defRPr>
            </a:lvl2pPr>
            <a:lvl3pPr>
              <a:defRPr>
                <a:latin typeface="Papyrus" pitchFamily="66" charset="0"/>
              </a:defRPr>
            </a:lvl3pPr>
            <a:lvl4pPr>
              <a:defRPr>
                <a:latin typeface="Papyrus" pitchFamily="66" charset="0"/>
              </a:defRPr>
            </a:lvl4pPr>
            <a:lvl5pPr>
              <a:defRPr>
                <a:latin typeface="Papyrus" pitchFamily="66"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latin typeface="Papyrus" pitchFamily="66" charset="0"/>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atin typeface="Papyrus" pitchFamily="66"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93460E-6C4D-46F7-A6BA-F36A8741A256}" type="datetimeFigureOut">
              <a:rPr lang="en-US" smtClean="0"/>
              <a:t>7/17/2012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966D0-C429-4791-B251-90E557B29CD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latin typeface="Papyrus" pitchFamily="66"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atin typeface="Papyrus" pitchFamily="66"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93460E-6C4D-46F7-A6BA-F36A8741A256}" type="datetimeFigureOut">
              <a:rPr lang="en-US" smtClean="0"/>
              <a:t>7/17/2012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966D0-C429-4791-B251-90E557B29CDB}" type="slidenum">
              <a:rPr lang="en-US" smtClean="0"/>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7993460E-6C4D-46F7-A6BA-F36A8741A256}" type="datetimeFigureOut">
              <a:rPr lang="en-US" smtClean="0"/>
              <a:t>7/17/2012</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581966D0-C429-4791-B251-90E557B29CDB}"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4" r:id="rId3"/>
    <p:sldLayoutId id="2147483663"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p>
            <a:r>
              <a:rPr lang="en-US" dirty="0" smtClean="0">
                <a:latin typeface="Papyrus" pitchFamily="66" charset="0"/>
              </a:rPr>
              <a:t>Our Living Foundations</a:t>
            </a:r>
            <a:endParaRPr lang="en-US" dirty="0">
              <a:latin typeface="Papyrus" pitchFamily="66" charset="0"/>
            </a:endParaRPr>
          </a:p>
        </p:txBody>
      </p:sp>
      <p:sp>
        <p:nvSpPr>
          <p:cNvPr id="2" name="Title 1"/>
          <p:cNvSpPr>
            <a:spLocks noGrp="1"/>
          </p:cNvSpPr>
          <p:nvPr>
            <p:ph type="ctrTitle"/>
          </p:nvPr>
        </p:nvSpPr>
        <p:spPr>
          <a:xfrm>
            <a:off x="3564308" y="2999087"/>
            <a:ext cx="1828800" cy="506113"/>
          </a:xfrm>
        </p:spPr>
        <p:txBody>
          <a:bodyPr/>
          <a:lstStyle/>
          <a:p>
            <a:r>
              <a:rPr lang="en-US" dirty="0" smtClean="0">
                <a:latin typeface="Papyrus" pitchFamily="66" charset="0"/>
              </a:rPr>
              <a:t>2520</a:t>
            </a:r>
            <a:endParaRPr lang="en-US" dirty="0">
              <a:latin typeface="Papyrus" pitchFamily="66" charset="0"/>
            </a:endParaRPr>
          </a:p>
        </p:txBody>
      </p:sp>
      <p:sp>
        <p:nvSpPr>
          <p:cNvPr id="5" name="TextBox 4"/>
          <p:cNvSpPr txBox="1"/>
          <p:nvPr/>
        </p:nvSpPr>
        <p:spPr>
          <a:xfrm>
            <a:off x="3811431" y="2895598"/>
            <a:ext cx="1358064" cy="584775"/>
          </a:xfrm>
          <a:prstGeom prst="rect">
            <a:avLst/>
          </a:prstGeom>
          <a:noFill/>
        </p:spPr>
        <p:txBody>
          <a:bodyPr wrap="none" rtlCol="0">
            <a:spAutoFit/>
          </a:bodyPr>
          <a:lstStyle/>
          <a:p>
            <a:r>
              <a:rPr lang="en-US" sz="3200" dirty="0" smtClean="0">
                <a:latin typeface="Papyrus" pitchFamily="66" charset="0"/>
              </a:rPr>
              <a:t>Christ</a:t>
            </a:r>
            <a:endParaRPr lang="en-US" sz="3200" dirty="0">
              <a:latin typeface="Papyrus" pitchFamily="66" charset="0"/>
            </a:endParaRPr>
          </a:p>
        </p:txBody>
      </p:sp>
      <p:sp>
        <p:nvSpPr>
          <p:cNvPr id="6" name="TextBox 5"/>
          <p:cNvSpPr txBox="1"/>
          <p:nvPr/>
        </p:nvSpPr>
        <p:spPr>
          <a:xfrm>
            <a:off x="3581400" y="2895599"/>
            <a:ext cx="1818126" cy="584775"/>
          </a:xfrm>
          <a:prstGeom prst="rect">
            <a:avLst/>
          </a:prstGeom>
          <a:noFill/>
        </p:spPr>
        <p:txBody>
          <a:bodyPr wrap="none" rtlCol="0">
            <a:spAutoFit/>
          </a:bodyPr>
          <a:lstStyle/>
          <a:p>
            <a:r>
              <a:rPr lang="en-US" sz="3200" dirty="0" smtClean="0">
                <a:latin typeface="Papyrus" pitchFamily="66" charset="0"/>
              </a:rPr>
              <a:t>Sabbath</a:t>
            </a:r>
            <a:endParaRPr lang="en-US" sz="3200" dirty="0">
              <a:latin typeface="Papyrus" pitchFamily="66" charset="0"/>
            </a:endParaRPr>
          </a:p>
        </p:txBody>
      </p:sp>
      <p:sp>
        <p:nvSpPr>
          <p:cNvPr id="7" name="TextBox 6"/>
          <p:cNvSpPr txBox="1"/>
          <p:nvPr/>
        </p:nvSpPr>
        <p:spPr>
          <a:xfrm>
            <a:off x="3386635" y="2895599"/>
            <a:ext cx="2207656" cy="584775"/>
          </a:xfrm>
          <a:prstGeom prst="rect">
            <a:avLst/>
          </a:prstGeom>
          <a:noFill/>
        </p:spPr>
        <p:txBody>
          <a:bodyPr wrap="none" rtlCol="0">
            <a:spAutoFit/>
          </a:bodyPr>
          <a:lstStyle/>
          <a:p>
            <a:r>
              <a:rPr lang="en-US" sz="3200" dirty="0" smtClean="0">
                <a:latin typeface="Papyrus" pitchFamily="66" charset="0"/>
              </a:rPr>
              <a:t>Atonement</a:t>
            </a:r>
            <a:endParaRPr lang="en-US" sz="3200" dirty="0">
              <a:latin typeface="Papyrus" pitchFamily="66" charset="0"/>
            </a:endParaRPr>
          </a:p>
        </p:txBody>
      </p:sp>
      <p:pic>
        <p:nvPicPr>
          <p:cNvPr id="1026" name="Picture 2" descr="C:\Users\Randy\AppData\Local\Microsoft\Windows\Temporary Internet Files\Content.IE5\2Y0SF7UX\MC900436392[1].png"/>
          <p:cNvPicPr>
            <a:picLocks noChangeAspect="1" noChangeArrowheads="1"/>
          </p:cNvPicPr>
          <p:nvPr/>
        </p:nvPicPr>
        <p:blipFill>
          <a:blip r:embed="rId2">
            <a:extLst>
              <a:ext uri="{BEBA8EAE-BF5A-486C-A8C5-ECC9F3942E4B}">
                <a14:imgProps xmlns:a14="http://schemas.microsoft.com/office/drawing/2010/main">
                  <a14:imgLayer r:embed="rId3">
                    <a14:imgEffect>
                      <a14:artisticPhotocopy/>
                    </a14:imgEffect>
                    <a14:imgEffect>
                      <a14:brightnessContrast bright="-13000" contrast="32000"/>
                    </a14:imgEffect>
                  </a14:imgLayer>
                </a14:imgProps>
              </a:ext>
              <a:ext uri="{28A0092B-C50C-407E-A947-70E740481C1C}">
                <a14:useLocalDpi xmlns:a14="http://schemas.microsoft.com/office/drawing/2010/main" val="0"/>
              </a:ext>
            </a:extLst>
          </a:blip>
          <a:srcRect/>
          <a:stretch>
            <a:fillRect/>
          </a:stretch>
        </p:blipFill>
        <p:spPr bwMode="auto">
          <a:xfrm>
            <a:off x="4157130" y="2667000"/>
            <a:ext cx="666666" cy="914285"/>
          </a:xfrm>
          <a:prstGeom prst="rect">
            <a:avLst/>
          </a:prstGeom>
          <a:noFill/>
          <a:effectLst>
            <a:reflection stA="34000" endPos="65000" dist="50800" dir="5400000" sy="-100000" algn="bl" rotWithShape="0"/>
          </a:effectLst>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3027562" y="2895597"/>
            <a:ext cx="2925801" cy="584775"/>
          </a:xfrm>
          <a:prstGeom prst="rect">
            <a:avLst/>
          </a:prstGeom>
          <a:noFill/>
        </p:spPr>
        <p:txBody>
          <a:bodyPr wrap="none" rtlCol="0">
            <a:spAutoFit/>
          </a:bodyPr>
          <a:lstStyle/>
          <a:p>
            <a:r>
              <a:rPr lang="en-US" sz="3200" dirty="0" smtClean="0">
                <a:latin typeface="Papyrus" pitchFamily="66" charset="0"/>
              </a:rPr>
              <a:t>The Gathering</a:t>
            </a:r>
            <a:endParaRPr lang="en-US" sz="3200" dirty="0">
              <a:latin typeface="Papyrus" pitchFamily="66" charset="0"/>
            </a:endParaRPr>
          </a:p>
        </p:txBody>
      </p:sp>
    </p:spTree>
    <p:extLst>
      <p:ext uri="{BB962C8B-B14F-4D97-AF65-F5344CB8AC3E}">
        <p14:creationId xmlns:p14="http://schemas.microsoft.com/office/powerpoint/2010/main" val="2979360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ppt_x</p:attrName>
                                        </p:attrNameLst>
                                      </p:cBhvr>
                                      <p:tavLst>
                                        <p:tav tm="0">
                                          <p:val>
                                            <p:strVal val="#ppt_x"/>
                                          </p:val>
                                        </p:tav>
                                        <p:tav tm="100000">
                                          <p:val>
                                            <p:strVal val="#ppt_x"/>
                                          </p:val>
                                        </p:tav>
                                      </p:tavLst>
                                    </p:anim>
                                    <p:anim calcmode="lin" valueType="num">
                                      <p:cBhvr>
                                        <p:cTn id="9" dur="2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53" presetClass="exit" presetSubtype="32" fill="hold" grpId="1" nodeType="afterEffect">
                                  <p:stCondLst>
                                    <p:cond delay="0"/>
                                  </p:stCondLst>
                                  <p:childTnLst>
                                    <p:anim calcmode="lin" valueType="num">
                                      <p:cBhvr>
                                        <p:cTn id="12" dur="1000"/>
                                        <p:tgtEl>
                                          <p:spTgt spid="2"/>
                                        </p:tgtEl>
                                        <p:attrNameLst>
                                          <p:attrName>ppt_w</p:attrName>
                                        </p:attrNameLst>
                                      </p:cBhvr>
                                      <p:tavLst>
                                        <p:tav tm="0">
                                          <p:val>
                                            <p:strVal val="ppt_w"/>
                                          </p:val>
                                        </p:tav>
                                        <p:tav tm="100000">
                                          <p:val>
                                            <p:fltVal val="0"/>
                                          </p:val>
                                        </p:tav>
                                      </p:tavLst>
                                    </p:anim>
                                    <p:anim calcmode="lin" valueType="num">
                                      <p:cBhvr>
                                        <p:cTn id="13" dur="1000"/>
                                        <p:tgtEl>
                                          <p:spTgt spid="2"/>
                                        </p:tgtEl>
                                        <p:attrNameLst>
                                          <p:attrName>ppt_h</p:attrName>
                                        </p:attrNameLst>
                                      </p:cBhvr>
                                      <p:tavLst>
                                        <p:tav tm="0">
                                          <p:val>
                                            <p:strVal val="ppt_h"/>
                                          </p:val>
                                        </p:tav>
                                        <p:tav tm="100000">
                                          <p:val>
                                            <p:fltVal val="0"/>
                                          </p:val>
                                        </p:tav>
                                      </p:tavLst>
                                    </p:anim>
                                    <p:animEffect transition="out" filter="fade">
                                      <p:cBhvr>
                                        <p:cTn id="14" dur="1000"/>
                                        <p:tgtEl>
                                          <p:spTgt spid="2"/>
                                        </p:tgtEl>
                                      </p:cBhvr>
                                    </p:animEffect>
                                    <p:set>
                                      <p:cBhvr>
                                        <p:cTn id="15" dur="1" fill="hold">
                                          <p:stCondLst>
                                            <p:cond delay="999"/>
                                          </p:stCondLst>
                                        </p:cTn>
                                        <p:tgtEl>
                                          <p:spTgt spid="2"/>
                                        </p:tgtEl>
                                        <p:attrNameLst>
                                          <p:attrName>style.visibility</p:attrName>
                                        </p:attrNameLst>
                                      </p:cBhvr>
                                      <p:to>
                                        <p:strVal val="hidden"/>
                                      </p:to>
                                    </p:set>
                                  </p:childTnLst>
                                </p:cTn>
                              </p:par>
                            </p:childTnLst>
                          </p:cTn>
                        </p:par>
                        <p:par>
                          <p:cTn id="16" fill="hold">
                            <p:stCondLst>
                              <p:cond delay="3000"/>
                            </p:stCondLst>
                            <p:childTnLst>
                              <p:par>
                                <p:cTn id="17" presetID="42" presetClass="entr" presetSubtype="0" fill="hold" grpId="1"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anim calcmode="lin" valueType="num">
                                      <p:cBhvr>
                                        <p:cTn id="20" dur="2000" fill="hold"/>
                                        <p:tgtEl>
                                          <p:spTgt spid="7"/>
                                        </p:tgtEl>
                                        <p:attrNameLst>
                                          <p:attrName>ppt_x</p:attrName>
                                        </p:attrNameLst>
                                      </p:cBhvr>
                                      <p:tavLst>
                                        <p:tav tm="0">
                                          <p:val>
                                            <p:strVal val="#ppt_x"/>
                                          </p:val>
                                        </p:tav>
                                        <p:tav tm="100000">
                                          <p:val>
                                            <p:strVal val="#ppt_x"/>
                                          </p:val>
                                        </p:tav>
                                      </p:tavLst>
                                    </p:anim>
                                    <p:anim calcmode="lin" valueType="num">
                                      <p:cBhvr>
                                        <p:cTn id="21" dur="2000" fill="hold"/>
                                        <p:tgtEl>
                                          <p:spTgt spid="7"/>
                                        </p:tgtEl>
                                        <p:attrNameLst>
                                          <p:attrName>ppt_y</p:attrName>
                                        </p:attrNameLst>
                                      </p:cBhvr>
                                      <p:tavLst>
                                        <p:tav tm="0">
                                          <p:val>
                                            <p:strVal val="#ppt_y+.1"/>
                                          </p:val>
                                        </p:tav>
                                        <p:tav tm="100000">
                                          <p:val>
                                            <p:strVal val="#ppt_y"/>
                                          </p:val>
                                        </p:tav>
                                      </p:tavLst>
                                    </p:anim>
                                  </p:childTnLst>
                                </p:cTn>
                              </p:par>
                            </p:childTnLst>
                          </p:cTn>
                        </p:par>
                        <p:par>
                          <p:cTn id="22" fill="hold">
                            <p:stCondLst>
                              <p:cond delay="5000"/>
                            </p:stCondLst>
                            <p:childTnLst>
                              <p:par>
                                <p:cTn id="23" presetID="53" presetClass="exit" presetSubtype="32" fill="hold" grpId="0" nodeType="afterEffect">
                                  <p:stCondLst>
                                    <p:cond delay="0"/>
                                  </p:stCondLst>
                                  <p:childTnLst>
                                    <p:anim calcmode="lin" valueType="num">
                                      <p:cBhvr>
                                        <p:cTn id="24" dur="1000"/>
                                        <p:tgtEl>
                                          <p:spTgt spid="7"/>
                                        </p:tgtEl>
                                        <p:attrNameLst>
                                          <p:attrName>ppt_w</p:attrName>
                                        </p:attrNameLst>
                                      </p:cBhvr>
                                      <p:tavLst>
                                        <p:tav tm="0">
                                          <p:val>
                                            <p:strVal val="ppt_w"/>
                                          </p:val>
                                        </p:tav>
                                        <p:tav tm="100000">
                                          <p:val>
                                            <p:fltVal val="0"/>
                                          </p:val>
                                        </p:tav>
                                      </p:tavLst>
                                    </p:anim>
                                    <p:anim calcmode="lin" valueType="num">
                                      <p:cBhvr>
                                        <p:cTn id="25" dur="1000"/>
                                        <p:tgtEl>
                                          <p:spTgt spid="7"/>
                                        </p:tgtEl>
                                        <p:attrNameLst>
                                          <p:attrName>ppt_h</p:attrName>
                                        </p:attrNameLst>
                                      </p:cBhvr>
                                      <p:tavLst>
                                        <p:tav tm="0">
                                          <p:val>
                                            <p:strVal val="ppt_h"/>
                                          </p:val>
                                        </p:tav>
                                        <p:tav tm="100000">
                                          <p:val>
                                            <p:fltVal val="0"/>
                                          </p:val>
                                        </p:tav>
                                      </p:tavLst>
                                    </p:anim>
                                    <p:animEffect transition="out" filter="fade">
                                      <p:cBhvr>
                                        <p:cTn id="26" dur="1000"/>
                                        <p:tgtEl>
                                          <p:spTgt spid="7"/>
                                        </p:tgtEl>
                                      </p:cBhvr>
                                    </p:animEffect>
                                    <p:set>
                                      <p:cBhvr>
                                        <p:cTn id="27" dur="1" fill="hold">
                                          <p:stCondLst>
                                            <p:cond delay="999"/>
                                          </p:stCondLst>
                                        </p:cTn>
                                        <p:tgtEl>
                                          <p:spTgt spid="7"/>
                                        </p:tgtEl>
                                        <p:attrNameLst>
                                          <p:attrName>style.visibility</p:attrName>
                                        </p:attrNameLst>
                                      </p:cBhvr>
                                      <p:to>
                                        <p:strVal val="hidden"/>
                                      </p:to>
                                    </p:set>
                                  </p:childTnLst>
                                </p:cTn>
                              </p:par>
                            </p:childTnLst>
                          </p:cTn>
                        </p:par>
                        <p:par>
                          <p:cTn id="28" fill="hold">
                            <p:stCondLst>
                              <p:cond delay="6000"/>
                            </p:stCondLst>
                            <p:childTnLst>
                              <p:par>
                                <p:cTn id="29" presetID="42" presetClass="entr" presetSubtype="0" fill="hold" grpId="0" nodeType="after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2000"/>
                                        <p:tgtEl>
                                          <p:spTgt spid="4"/>
                                        </p:tgtEl>
                                      </p:cBhvr>
                                    </p:animEffect>
                                    <p:anim calcmode="lin" valueType="num">
                                      <p:cBhvr>
                                        <p:cTn id="32" dur="2000" fill="hold"/>
                                        <p:tgtEl>
                                          <p:spTgt spid="4"/>
                                        </p:tgtEl>
                                        <p:attrNameLst>
                                          <p:attrName>ppt_x</p:attrName>
                                        </p:attrNameLst>
                                      </p:cBhvr>
                                      <p:tavLst>
                                        <p:tav tm="0">
                                          <p:val>
                                            <p:strVal val="#ppt_x"/>
                                          </p:val>
                                        </p:tav>
                                        <p:tav tm="100000">
                                          <p:val>
                                            <p:strVal val="#ppt_x"/>
                                          </p:val>
                                        </p:tav>
                                      </p:tavLst>
                                    </p:anim>
                                    <p:anim calcmode="lin" valueType="num">
                                      <p:cBhvr>
                                        <p:cTn id="33" dur="2000" fill="hold"/>
                                        <p:tgtEl>
                                          <p:spTgt spid="4"/>
                                        </p:tgtEl>
                                        <p:attrNameLst>
                                          <p:attrName>ppt_y</p:attrName>
                                        </p:attrNameLst>
                                      </p:cBhvr>
                                      <p:tavLst>
                                        <p:tav tm="0">
                                          <p:val>
                                            <p:strVal val="#ppt_y+.1"/>
                                          </p:val>
                                        </p:tav>
                                        <p:tav tm="100000">
                                          <p:val>
                                            <p:strVal val="#ppt_y"/>
                                          </p:val>
                                        </p:tav>
                                      </p:tavLst>
                                    </p:anim>
                                  </p:childTnLst>
                                </p:cTn>
                              </p:par>
                            </p:childTnLst>
                          </p:cTn>
                        </p:par>
                        <p:par>
                          <p:cTn id="34" fill="hold">
                            <p:stCondLst>
                              <p:cond delay="8000"/>
                            </p:stCondLst>
                            <p:childTnLst>
                              <p:par>
                                <p:cTn id="35" presetID="53" presetClass="exit" presetSubtype="32" fill="hold" grpId="1" nodeType="afterEffect">
                                  <p:stCondLst>
                                    <p:cond delay="0"/>
                                  </p:stCondLst>
                                  <p:childTnLst>
                                    <p:anim calcmode="lin" valueType="num">
                                      <p:cBhvr>
                                        <p:cTn id="36" dur="1000"/>
                                        <p:tgtEl>
                                          <p:spTgt spid="4"/>
                                        </p:tgtEl>
                                        <p:attrNameLst>
                                          <p:attrName>ppt_w</p:attrName>
                                        </p:attrNameLst>
                                      </p:cBhvr>
                                      <p:tavLst>
                                        <p:tav tm="0">
                                          <p:val>
                                            <p:strVal val="ppt_w"/>
                                          </p:val>
                                        </p:tav>
                                        <p:tav tm="100000">
                                          <p:val>
                                            <p:fltVal val="0"/>
                                          </p:val>
                                        </p:tav>
                                      </p:tavLst>
                                    </p:anim>
                                    <p:anim calcmode="lin" valueType="num">
                                      <p:cBhvr>
                                        <p:cTn id="37" dur="1000"/>
                                        <p:tgtEl>
                                          <p:spTgt spid="4"/>
                                        </p:tgtEl>
                                        <p:attrNameLst>
                                          <p:attrName>ppt_h</p:attrName>
                                        </p:attrNameLst>
                                      </p:cBhvr>
                                      <p:tavLst>
                                        <p:tav tm="0">
                                          <p:val>
                                            <p:strVal val="ppt_h"/>
                                          </p:val>
                                        </p:tav>
                                        <p:tav tm="100000">
                                          <p:val>
                                            <p:fltVal val="0"/>
                                          </p:val>
                                        </p:tav>
                                      </p:tavLst>
                                    </p:anim>
                                    <p:animEffect transition="out" filter="fade">
                                      <p:cBhvr>
                                        <p:cTn id="38" dur="1000"/>
                                        <p:tgtEl>
                                          <p:spTgt spid="4"/>
                                        </p:tgtEl>
                                      </p:cBhvr>
                                    </p:animEffect>
                                    <p:set>
                                      <p:cBhvr>
                                        <p:cTn id="39" dur="1" fill="hold">
                                          <p:stCondLst>
                                            <p:cond delay="999"/>
                                          </p:stCondLst>
                                        </p:cTn>
                                        <p:tgtEl>
                                          <p:spTgt spid="4"/>
                                        </p:tgtEl>
                                        <p:attrNameLst>
                                          <p:attrName>style.visibility</p:attrName>
                                        </p:attrNameLst>
                                      </p:cBhvr>
                                      <p:to>
                                        <p:strVal val="hidden"/>
                                      </p:to>
                                    </p:set>
                                  </p:childTnLst>
                                </p:cTn>
                              </p:par>
                            </p:childTnLst>
                          </p:cTn>
                        </p:par>
                        <p:par>
                          <p:cTn id="40" fill="hold">
                            <p:stCondLst>
                              <p:cond delay="9000"/>
                            </p:stCondLst>
                            <p:childTnLst>
                              <p:par>
                                <p:cTn id="41" presetID="42" presetClass="entr" presetSubtype="0" fill="hold" grpId="0" nodeType="after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fade">
                                      <p:cBhvr>
                                        <p:cTn id="43" dur="2000"/>
                                        <p:tgtEl>
                                          <p:spTgt spid="6"/>
                                        </p:tgtEl>
                                      </p:cBhvr>
                                    </p:animEffect>
                                    <p:anim calcmode="lin" valueType="num">
                                      <p:cBhvr>
                                        <p:cTn id="44" dur="2000" fill="hold"/>
                                        <p:tgtEl>
                                          <p:spTgt spid="6"/>
                                        </p:tgtEl>
                                        <p:attrNameLst>
                                          <p:attrName>ppt_x</p:attrName>
                                        </p:attrNameLst>
                                      </p:cBhvr>
                                      <p:tavLst>
                                        <p:tav tm="0">
                                          <p:val>
                                            <p:strVal val="#ppt_x"/>
                                          </p:val>
                                        </p:tav>
                                        <p:tav tm="100000">
                                          <p:val>
                                            <p:strVal val="#ppt_x"/>
                                          </p:val>
                                        </p:tav>
                                      </p:tavLst>
                                    </p:anim>
                                    <p:anim calcmode="lin" valueType="num">
                                      <p:cBhvr>
                                        <p:cTn id="45" dur="2000" fill="hold"/>
                                        <p:tgtEl>
                                          <p:spTgt spid="6"/>
                                        </p:tgtEl>
                                        <p:attrNameLst>
                                          <p:attrName>ppt_y</p:attrName>
                                        </p:attrNameLst>
                                      </p:cBhvr>
                                      <p:tavLst>
                                        <p:tav tm="0">
                                          <p:val>
                                            <p:strVal val="#ppt_y+.1"/>
                                          </p:val>
                                        </p:tav>
                                        <p:tav tm="100000">
                                          <p:val>
                                            <p:strVal val="#ppt_y"/>
                                          </p:val>
                                        </p:tav>
                                      </p:tavLst>
                                    </p:anim>
                                  </p:childTnLst>
                                </p:cTn>
                              </p:par>
                            </p:childTnLst>
                          </p:cTn>
                        </p:par>
                        <p:par>
                          <p:cTn id="46" fill="hold">
                            <p:stCondLst>
                              <p:cond delay="11000"/>
                            </p:stCondLst>
                            <p:childTnLst>
                              <p:par>
                                <p:cTn id="47" presetID="53" presetClass="exit" presetSubtype="32" fill="hold" grpId="1" nodeType="afterEffect">
                                  <p:stCondLst>
                                    <p:cond delay="0"/>
                                  </p:stCondLst>
                                  <p:childTnLst>
                                    <p:anim calcmode="lin" valueType="num">
                                      <p:cBhvr>
                                        <p:cTn id="48" dur="1000"/>
                                        <p:tgtEl>
                                          <p:spTgt spid="6"/>
                                        </p:tgtEl>
                                        <p:attrNameLst>
                                          <p:attrName>ppt_w</p:attrName>
                                        </p:attrNameLst>
                                      </p:cBhvr>
                                      <p:tavLst>
                                        <p:tav tm="0">
                                          <p:val>
                                            <p:strVal val="ppt_w"/>
                                          </p:val>
                                        </p:tav>
                                        <p:tav tm="100000">
                                          <p:val>
                                            <p:fltVal val="0"/>
                                          </p:val>
                                        </p:tav>
                                      </p:tavLst>
                                    </p:anim>
                                    <p:anim calcmode="lin" valueType="num">
                                      <p:cBhvr>
                                        <p:cTn id="49" dur="1000"/>
                                        <p:tgtEl>
                                          <p:spTgt spid="6"/>
                                        </p:tgtEl>
                                        <p:attrNameLst>
                                          <p:attrName>ppt_h</p:attrName>
                                        </p:attrNameLst>
                                      </p:cBhvr>
                                      <p:tavLst>
                                        <p:tav tm="0">
                                          <p:val>
                                            <p:strVal val="ppt_h"/>
                                          </p:val>
                                        </p:tav>
                                        <p:tav tm="100000">
                                          <p:val>
                                            <p:fltVal val="0"/>
                                          </p:val>
                                        </p:tav>
                                      </p:tavLst>
                                    </p:anim>
                                    <p:animEffect transition="out" filter="fade">
                                      <p:cBhvr>
                                        <p:cTn id="50" dur="1000"/>
                                        <p:tgtEl>
                                          <p:spTgt spid="6"/>
                                        </p:tgtEl>
                                      </p:cBhvr>
                                    </p:animEffect>
                                    <p:set>
                                      <p:cBhvr>
                                        <p:cTn id="51" dur="1" fill="hold">
                                          <p:stCondLst>
                                            <p:cond delay="999"/>
                                          </p:stCondLst>
                                        </p:cTn>
                                        <p:tgtEl>
                                          <p:spTgt spid="6"/>
                                        </p:tgtEl>
                                        <p:attrNameLst>
                                          <p:attrName>style.visibility</p:attrName>
                                        </p:attrNameLst>
                                      </p:cBhvr>
                                      <p:to>
                                        <p:strVal val="hidden"/>
                                      </p:to>
                                    </p:set>
                                  </p:childTnLst>
                                </p:cTn>
                              </p:par>
                            </p:childTnLst>
                          </p:cTn>
                        </p:par>
                        <p:par>
                          <p:cTn id="52" fill="hold">
                            <p:stCondLst>
                              <p:cond delay="12000"/>
                            </p:stCondLst>
                            <p:childTnLst>
                              <p:par>
                                <p:cTn id="53" presetID="42" presetClass="entr" presetSubtype="0" fill="hold" grpId="0" nodeType="after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fade">
                                      <p:cBhvr>
                                        <p:cTn id="55" dur="2000"/>
                                        <p:tgtEl>
                                          <p:spTgt spid="5"/>
                                        </p:tgtEl>
                                      </p:cBhvr>
                                    </p:animEffect>
                                    <p:anim calcmode="lin" valueType="num">
                                      <p:cBhvr>
                                        <p:cTn id="56" dur="2000" fill="hold"/>
                                        <p:tgtEl>
                                          <p:spTgt spid="5"/>
                                        </p:tgtEl>
                                        <p:attrNameLst>
                                          <p:attrName>ppt_x</p:attrName>
                                        </p:attrNameLst>
                                      </p:cBhvr>
                                      <p:tavLst>
                                        <p:tav tm="0">
                                          <p:val>
                                            <p:strVal val="#ppt_x"/>
                                          </p:val>
                                        </p:tav>
                                        <p:tav tm="100000">
                                          <p:val>
                                            <p:strVal val="#ppt_x"/>
                                          </p:val>
                                        </p:tav>
                                      </p:tavLst>
                                    </p:anim>
                                    <p:anim calcmode="lin" valueType="num">
                                      <p:cBhvr>
                                        <p:cTn id="57" dur="2000" fill="hold"/>
                                        <p:tgtEl>
                                          <p:spTgt spid="5"/>
                                        </p:tgtEl>
                                        <p:attrNameLst>
                                          <p:attrName>ppt_y</p:attrName>
                                        </p:attrNameLst>
                                      </p:cBhvr>
                                      <p:tavLst>
                                        <p:tav tm="0">
                                          <p:val>
                                            <p:strVal val="#ppt_y+.1"/>
                                          </p:val>
                                        </p:tav>
                                        <p:tav tm="100000">
                                          <p:val>
                                            <p:strVal val="#ppt_y"/>
                                          </p:val>
                                        </p:tav>
                                      </p:tavLst>
                                    </p:anim>
                                  </p:childTnLst>
                                </p:cTn>
                              </p:par>
                            </p:childTnLst>
                          </p:cTn>
                        </p:par>
                        <p:par>
                          <p:cTn id="58" fill="hold">
                            <p:stCondLst>
                              <p:cond delay="14000"/>
                            </p:stCondLst>
                            <p:childTnLst>
                              <p:par>
                                <p:cTn id="59" presetID="53" presetClass="exit" presetSubtype="32" fill="hold" grpId="1" nodeType="afterEffect">
                                  <p:stCondLst>
                                    <p:cond delay="0"/>
                                  </p:stCondLst>
                                  <p:childTnLst>
                                    <p:anim calcmode="lin" valueType="num">
                                      <p:cBhvr>
                                        <p:cTn id="60" dur="1000"/>
                                        <p:tgtEl>
                                          <p:spTgt spid="5"/>
                                        </p:tgtEl>
                                        <p:attrNameLst>
                                          <p:attrName>ppt_w</p:attrName>
                                        </p:attrNameLst>
                                      </p:cBhvr>
                                      <p:tavLst>
                                        <p:tav tm="0">
                                          <p:val>
                                            <p:strVal val="ppt_w"/>
                                          </p:val>
                                        </p:tav>
                                        <p:tav tm="100000">
                                          <p:val>
                                            <p:fltVal val="0"/>
                                          </p:val>
                                        </p:tav>
                                      </p:tavLst>
                                    </p:anim>
                                    <p:anim calcmode="lin" valueType="num">
                                      <p:cBhvr>
                                        <p:cTn id="61" dur="1000"/>
                                        <p:tgtEl>
                                          <p:spTgt spid="5"/>
                                        </p:tgtEl>
                                        <p:attrNameLst>
                                          <p:attrName>ppt_h</p:attrName>
                                        </p:attrNameLst>
                                      </p:cBhvr>
                                      <p:tavLst>
                                        <p:tav tm="0">
                                          <p:val>
                                            <p:strVal val="ppt_h"/>
                                          </p:val>
                                        </p:tav>
                                        <p:tav tm="100000">
                                          <p:val>
                                            <p:fltVal val="0"/>
                                          </p:val>
                                        </p:tav>
                                      </p:tavLst>
                                    </p:anim>
                                    <p:animEffect transition="out" filter="fade">
                                      <p:cBhvr>
                                        <p:cTn id="62" dur="1000"/>
                                        <p:tgtEl>
                                          <p:spTgt spid="5"/>
                                        </p:tgtEl>
                                      </p:cBhvr>
                                    </p:animEffect>
                                    <p:set>
                                      <p:cBhvr>
                                        <p:cTn id="63" dur="1" fill="hold">
                                          <p:stCondLst>
                                            <p:cond delay="999"/>
                                          </p:stCondLst>
                                        </p:cTn>
                                        <p:tgtEl>
                                          <p:spTgt spid="5"/>
                                        </p:tgtEl>
                                        <p:attrNameLst>
                                          <p:attrName>style.visibility</p:attrName>
                                        </p:attrNameLst>
                                      </p:cBhvr>
                                      <p:to>
                                        <p:strVal val="hidden"/>
                                      </p:to>
                                    </p:set>
                                  </p:childTnLst>
                                </p:cTn>
                              </p:par>
                            </p:childTnLst>
                          </p:cTn>
                        </p:par>
                        <p:par>
                          <p:cTn id="64" fill="hold">
                            <p:stCondLst>
                              <p:cond delay="15000"/>
                            </p:stCondLst>
                            <p:childTnLst>
                              <p:par>
                                <p:cTn id="65" presetID="42" presetClass="entr" presetSubtype="0" fill="hold" nodeType="afterEffect">
                                  <p:stCondLst>
                                    <p:cond delay="0"/>
                                  </p:stCondLst>
                                  <p:childTnLst>
                                    <p:set>
                                      <p:cBhvr>
                                        <p:cTn id="66" dur="1" fill="hold">
                                          <p:stCondLst>
                                            <p:cond delay="0"/>
                                          </p:stCondLst>
                                        </p:cTn>
                                        <p:tgtEl>
                                          <p:spTgt spid="1026"/>
                                        </p:tgtEl>
                                        <p:attrNameLst>
                                          <p:attrName>style.visibility</p:attrName>
                                        </p:attrNameLst>
                                      </p:cBhvr>
                                      <p:to>
                                        <p:strVal val="visible"/>
                                      </p:to>
                                    </p:set>
                                    <p:animEffect transition="in" filter="fade">
                                      <p:cBhvr>
                                        <p:cTn id="67" dur="2000"/>
                                        <p:tgtEl>
                                          <p:spTgt spid="1026"/>
                                        </p:tgtEl>
                                      </p:cBhvr>
                                    </p:animEffect>
                                    <p:anim calcmode="lin" valueType="num">
                                      <p:cBhvr>
                                        <p:cTn id="68" dur="2000" fill="hold"/>
                                        <p:tgtEl>
                                          <p:spTgt spid="1026"/>
                                        </p:tgtEl>
                                        <p:attrNameLst>
                                          <p:attrName>ppt_x</p:attrName>
                                        </p:attrNameLst>
                                      </p:cBhvr>
                                      <p:tavLst>
                                        <p:tav tm="0">
                                          <p:val>
                                            <p:strVal val="#ppt_x"/>
                                          </p:val>
                                        </p:tav>
                                        <p:tav tm="100000">
                                          <p:val>
                                            <p:strVal val="#ppt_x"/>
                                          </p:val>
                                        </p:tav>
                                      </p:tavLst>
                                    </p:anim>
                                    <p:anim calcmode="lin" valueType="num">
                                      <p:cBhvr>
                                        <p:cTn id="69" dur="2000" fill="hold"/>
                                        <p:tgtEl>
                                          <p:spTgt spid="1026"/>
                                        </p:tgtEl>
                                        <p:attrNameLst>
                                          <p:attrName>ppt_y</p:attrName>
                                        </p:attrNameLst>
                                      </p:cBhvr>
                                      <p:tavLst>
                                        <p:tav tm="0">
                                          <p:val>
                                            <p:strVal val="#ppt_y+.1"/>
                                          </p:val>
                                        </p:tav>
                                        <p:tav tm="100000">
                                          <p:val>
                                            <p:strVal val="#ppt_y"/>
                                          </p:val>
                                        </p:tav>
                                      </p:tavLst>
                                    </p:anim>
                                  </p:childTnLst>
                                </p:cTn>
                              </p:par>
                            </p:childTnLst>
                          </p:cTn>
                        </p:par>
                        <p:par>
                          <p:cTn id="70" fill="hold">
                            <p:stCondLst>
                              <p:cond delay="17000"/>
                            </p:stCondLst>
                            <p:childTnLst>
                              <p:par>
                                <p:cTn id="71" presetID="53" presetClass="exit" presetSubtype="32" fill="hold" nodeType="afterEffect">
                                  <p:stCondLst>
                                    <p:cond delay="0"/>
                                  </p:stCondLst>
                                  <p:childTnLst>
                                    <p:anim calcmode="lin" valueType="num">
                                      <p:cBhvr>
                                        <p:cTn id="72" dur="1000"/>
                                        <p:tgtEl>
                                          <p:spTgt spid="1026"/>
                                        </p:tgtEl>
                                        <p:attrNameLst>
                                          <p:attrName>ppt_w</p:attrName>
                                        </p:attrNameLst>
                                      </p:cBhvr>
                                      <p:tavLst>
                                        <p:tav tm="0">
                                          <p:val>
                                            <p:strVal val="ppt_w"/>
                                          </p:val>
                                        </p:tav>
                                        <p:tav tm="100000">
                                          <p:val>
                                            <p:fltVal val="0"/>
                                          </p:val>
                                        </p:tav>
                                      </p:tavLst>
                                    </p:anim>
                                    <p:anim calcmode="lin" valueType="num">
                                      <p:cBhvr>
                                        <p:cTn id="73" dur="1000"/>
                                        <p:tgtEl>
                                          <p:spTgt spid="1026"/>
                                        </p:tgtEl>
                                        <p:attrNameLst>
                                          <p:attrName>ppt_h</p:attrName>
                                        </p:attrNameLst>
                                      </p:cBhvr>
                                      <p:tavLst>
                                        <p:tav tm="0">
                                          <p:val>
                                            <p:strVal val="ppt_h"/>
                                          </p:val>
                                        </p:tav>
                                        <p:tav tm="100000">
                                          <p:val>
                                            <p:fltVal val="0"/>
                                          </p:val>
                                        </p:tav>
                                      </p:tavLst>
                                    </p:anim>
                                    <p:animEffect transition="out" filter="fade">
                                      <p:cBhvr>
                                        <p:cTn id="74" dur="1000"/>
                                        <p:tgtEl>
                                          <p:spTgt spid="1026"/>
                                        </p:tgtEl>
                                      </p:cBhvr>
                                    </p:animEffect>
                                    <p:set>
                                      <p:cBhvr>
                                        <p:cTn id="75" dur="1" fill="hold">
                                          <p:stCondLst>
                                            <p:cond delay="999"/>
                                          </p:stCondLst>
                                        </p:cTn>
                                        <p:tgtEl>
                                          <p:spTgt spid="1026"/>
                                        </p:tgtEl>
                                        <p:attrNameLst>
                                          <p:attrName>style.visibility</p:attrName>
                                        </p:attrNameLst>
                                      </p:cBhvr>
                                      <p:to>
                                        <p:strVal val="hidden"/>
                                      </p:to>
                                    </p:set>
                                  </p:childTnLst>
                                </p:cTn>
                              </p:par>
                            </p:childTnLst>
                          </p:cTn>
                        </p:par>
                        <p:par>
                          <p:cTn id="76" fill="hold">
                            <p:stCondLst>
                              <p:cond delay="18000"/>
                            </p:stCondLst>
                            <p:childTnLst>
                              <p:par>
                                <p:cTn id="77" presetID="53" presetClass="entr" presetSubtype="16" fill="hold" grpId="2" nodeType="afterEffect">
                                  <p:stCondLst>
                                    <p:cond delay="0"/>
                                  </p:stCondLst>
                                  <p:childTnLst>
                                    <p:set>
                                      <p:cBhvr>
                                        <p:cTn id="78" dur="1" fill="hold">
                                          <p:stCondLst>
                                            <p:cond delay="0"/>
                                          </p:stCondLst>
                                        </p:cTn>
                                        <p:tgtEl>
                                          <p:spTgt spid="2"/>
                                        </p:tgtEl>
                                        <p:attrNameLst>
                                          <p:attrName>style.visibility</p:attrName>
                                        </p:attrNameLst>
                                      </p:cBhvr>
                                      <p:to>
                                        <p:strVal val="visible"/>
                                      </p:to>
                                    </p:set>
                                    <p:anim calcmode="lin" valueType="num">
                                      <p:cBhvr>
                                        <p:cTn id="79" dur="500" fill="hold"/>
                                        <p:tgtEl>
                                          <p:spTgt spid="2"/>
                                        </p:tgtEl>
                                        <p:attrNameLst>
                                          <p:attrName>ppt_w</p:attrName>
                                        </p:attrNameLst>
                                      </p:cBhvr>
                                      <p:tavLst>
                                        <p:tav tm="0">
                                          <p:val>
                                            <p:fltVal val="0"/>
                                          </p:val>
                                        </p:tav>
                                        <p:tav tm="100000">
                                          <p:val>
                                            <p:strVal val="#ppt_w"/>
                                          </p:val>
                                        </p:tav>
                                      </p:tavLst>
                                    </p:anim>
                                    <p:anim calcmode="lin" valueType="num">
                                      <p:cBhvr>
                                        <p:cTn id="80" dur="500" fill="hold"/>
                                        <p:tgtEl>
                                          <p:spTgt spid="2"/>
                                        </p:tgtEl>
                                        <p:attrNameLst>
                                          <p:attrName>ppt_h</p:attrName>
                                        </p:attrNameLst>
                                      </p:cBhvr>
                                      <p:tavLst>
                                        <p:tav tm="0">
                                          <p:val>
                                            <p:fltVal val="0"/>
                                          </p:val>
                                        </p:tav>
                                        <p:tav tm="100000">
                                          <p:val>
                                            <p:strVal val="#ppt_h"/>
                                          </p:val>
                                        </p:tav>
                                      </p:tavLst>
                                    </p:anim>
                                    <p:animEffect transition="in" filter="fade">
                                      <p:cBhvr>
                                        <p:cTn id="8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5" grpId="0"/>
      <p:bldP spid="5" grpId="1"/>
      <p:bldP spid="6" grpId="0"/>
      <p:bldP spid="6" grpId="1"/>
      <p:bldP spid="7" grpId="0"/>
      <p:bldP spid="7" grpId="1"/>
      <p:bldP spid="4" grpId="0"/>
      <p:bldP spid="4"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Iniquity – Point 4</a:t>
            </a:r>
            <a:endParaRPr lang="en-US" dirty="0"/>
          </a:p>
        </p:txBody>
      </p:sp>
      <p:sp>
        <p:nvSpPr>
          <p:cNvPr id="3" name="Content Placeholder 2"/>
          <p:cNvSpPr>
            <a:spLocks noGrp="1"/>
          </p:cNvSpPr>
          <p:nvPr>
            <p:ph sz="quarter" idx="13"/>
          </p:nvPr>
        </p:nvSpPr>
        <p:spPr/>
        <p:txBody>
          <a:bodyPr>
            <a:normAutofit lnSpcReduction="10000"/>
          </a:bodyPr>
          <a:lstStyle/>
          <a:p>
            <a:pPr algn="just"/>
            <a:r>
              <a:rPr lang="en-US" sz="2400" dirty="0"/>
              <a:t>Lev 26:39-43  And they that are left of you shall pine away in their </a:t>
            </a:r>
            <a:r>
              <a:rPr lang="en-US" sz="2400" dirty="0">
                <a:solidFill>
                  <a:srgbClr val="FFFF00"/>
                </a:solidFill>
              </a:rPr>
              <a:t>iniquity</a:t>
            </a:r>
            <a:r>
              <a:rPr lang="en-US" sz="2400" dirty="0"/>
              <a:t> in your enemies' lands; and also in the </a:t>
            </a:r>
            <a:r>
              <a:rPr lang="en-US" sz="2400" dirty="0">
                <a:solidFill>
                  <a:srgbClr val="FFFF00"/>
                </a:solidFill>
              </a:rPr>
              <a:t>iniquities</a:t>
            </a:r>
            <a:r>
              <a:rPr lang="en-US" sz="2400" dirty="0"/>
              <a:t> of their fathers shall they pine away with them.  (40)  If they shall confess their </a:t>
            </a:r>
            <a:r>
              <a:rPr lang="en-US" sz="2400" dirty="0">
                <a:solidFill>
                  <a:srgbClr val="FFFF00"/>
                </a:solidFill>
              </a:rPr>
              <a:t>iniquity</a:t>
            </a:r>
            <a:r>
              <a:rPr lang="en-US" sz="2400" dirty="0"/>
              <a:t>, and the </a:t>
            </a:r>
            <a:r>
              <a:rPr lang="en-US" sz="2400" dirty="0">
                <a:solidFill>
                  <a:srgbClr val="FFFF00"/>
                </a:solidFill>
              </a:rPr>
              <a:t>iniquity</a:t>
            </a:r>
            <a:r>
              <a:rPr lang="en-US" sz="2400" dirty="0"/>
              <a:t> of their fathers, with their trespass which they trespassed against me, and that also they have walked contrary unto me;  (41)  And </a:t>
            </a:r>
            <a:r>
              <a:rPr lang="en-US" sz="2400" i="1" dirty="0"/>
              <a:t>that</a:t>
            </a:r>
            <a:r>
              <a:rPr lang="en-US" sz="2400" dirty="0"/>
              <a:t> I also have walked contrary unto them, and have brought them into the land of their enemies; if then their uncircumcised hearts be humbled, and they then accept of the punishment of their </a:t>
            </a:r>
            <a:r>
              <a:rPr lang="en-US" sz="2400" dirty="0">
                <a:solidFill>
                  <a:srgbClr val="FFFF00"/>
                </a:solidFill>
              </a:rPr>
              <a:t>iniquity</a:t>
            </a:r>
            <a:r>
              <a:rPr lang="en-US" sz="2400" dirty="0" smtClean="0"/>
              <a:t>:</a:t>
            </a:r>
            <a:endParaRPr lang="en-US" sz="2400" dirty="0"/>
          </a:p>
          <a:p>
            <a:endParaRPr lang="en-US" dirty="0"/>
          </a:p>
        </p:txBody>
      </p:sp>
    </p:spTree>
    <p:extLst>
      <p:ext uri="{BB962C8B-B14F-4D97-AF65-F5344CB8AC3E}">
        <p14:creationId xmlns:p14="http://schemas.microsoft.com/office/powerpoint/2010/main" val="123845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Iniquity – Point 4</a:t>
            </a:r>
            <a:endParaRPr lang="en-US" dirty="0"/>
          </a:p>
        </p:txBody>
      </p:sp>
      <p:sp>
        <p:nvSpPr>
          <p:cNvPr id="3" name="Content Placeholder 2"/>
          <p:cNvSpPr>
            <a:spLocks noGrp="1"/>
          </p:cNvSpPr>
          <p:nvPr>
            <p:ph sz="quarter" idx="13"/>
          </p:nvPr>
        </p:nvSpPr>
        <p:spPr/>
        <p:txBody>
          <a:bodyPr/>
          <a:lstStyle/>
          <a:p>
            <a:pPr algn="just"/>
            <a:r>
              <a:rPr lang="en-US" sz="2400" dirty="0"/>
              <a:t>Lev </a:t>
            </a:r>
            <a:r>
              <a:rPr lang="en-US" sz="2400" dirty="0" smtClean="0"/>
              <a:t>26:42-43 (</a:t>
            </a:r>
            <a:r>
              <a:rPr lang="en-US" sz="2400" dirty="0"/>
              <a:t>42)  Then will I remember my </a:t>
            </a:r>
            <a:r>
              <a:rPr lang="en-US" sz="2400" dirty="0">
                <a:solidFill>
                  <a:schemeClr val="tx2">
                    <a:lumMod val="60000"/>
                    <a:lumOff val="40000"/>
                  </a:schemeClr>
                </a:solidFill>
              </a:rPr>
              <a:t>covenant</a:t>
            </a:r>
            <a:r>
              <a:rPr lang="en-US" sz="2400" dirty="0"/>
              <a:t> with Jacob, and also my </a:t>
            </a:r>
            <a:r>
              <a:rPr lang="en-US" sz="2400" dirty="0">
                <a:solidFill>
                  <a:schemeClr val="tx2">
                    <a:lumMod val="60000"/>
                    <a:lumOff val="40000"/>
                  </a:schemeClr>
                </a:solidFill>
              </a:rPr>
              <a:t>covenant</a:t>
            </a:r>
            <a:r>
              <a:rPr lang="en-US" sz="2400" dirty="0"/>
              <a:t> with Isaac, and also my </a:t>
            </a:r>
            <a:r>
              <a:rPr lang="en-US" sz="2400" dirty="0">
                <a:solidFill>
                  <a:schemeClr val="tx2">
                    <a:lumMod val="60000"/>
                    <a:lumOff val="40000"/>
                  </a:schemeClr>
                </a:solidFill>
              </a:rPr>
              <a:t>covenant</a:t>
            </a:r>
            <a:r>
              <a:rPr lang="en-US" sz="2400" dirty="0"/>
              <a:t> with Abraham will I remember; and I will remember the land.  (43)  The land also shall be left of them, and shall enjoy her </a:t>
            </a:r>
            <a:r>
              <a:rPr lang="en-US" sz="2400" dirty="0" err="1"/>
              <a:t>sabbaths</a:t>
            </a:r>
            <a:r>
              <a:rPr lang="en-US" sz="2400" dirty="0"/>
              <a:t>, while she </a:t>
            </a:r>
            <a:r>
              <a:rPr lang="en-US" sz="2400" dirty="0" err="1"/>
              <a:t>lieth</a:t>
            </a:r>
            <a:r>
              <a:rPr lang="en-US" sz="2400" dirty="0"/>
              <a:t> desolate without them: and they shall accept of the punishment of their </a:t>
            </a:r>
            <a:r>
              <a:rPr lang="en-US" sz="2400" dirty="0">
                <a:solidFill>
                  <a:srgbClr val="FFFF00"/>
                </a:solidFill>
              </a:rPr>
              <a:t>iniquity</a:t>
            </a:r>
            <a:r>
              <a:rPr lang="en-US" sz="2400" dirty="0"/>
              <a:t>: because, even because they despised my judgments, and because their soul abhorred my statutes.</a:t>
            </a:r>
          </a:p>
          <a:p>
            <a:endParaRPr lang="en-US" dirty="0"/>
          </a:p>
          <a:p>
            <a:endParaRPr lang="en-US" dirty="0"/>
          </a:p>
        </p:txBody>
      </p:sp>
    </p:spTree>
    <p:extLst>
      <p:ext uri="{BB962C8B-B14F-4D97-AF65-F5344CB8AC3E}">
        <p14:creationId xmlns:p14="http://schemas.microsoft.com/office/powerpoint/2010/main" val="612376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Iniquity – Point 4</a:t>
            </a:r>
            <a:endParaRPr lang="en-US" dirty="0"/>
          </a:p>
        </p:txBody>
      </p:sp>
      <p:sp>
        <p:nvSpPr>
          <p:cNvPr id="3" name="Content Placeholder 2"/>
          <p:cNvSpPr>
            <a:spLocks noGrp="1"/>
          </p:cNvSpPr>
          <p:nvPr>
            <p:ph sz="quarter" idx="13"/>
          </p:nvPr>
        </p:nvSpPr>
        <p:spPr>
          <a:xfrm>
            <a:off x="609600" y="1676400"/>
            <a:ext cx="7924800" cy="4114800"/>
          </a:xfrm>
        </p:spPr>
        <p:txBody>
          <a:bodyPr/>
          <a:lstStyle/>
          <a:p>
            <a:pPr marL="0" indent="0" algn="just">
              <a:buNone/>
            </a:pPr>
            <a:r>
              <a:rPr lang="en-US" sz="2400" dirty="0" err="1"/>
              <a:t>Num</a:t>
            </a:r>
            <a:r>
              <a:rPr lang="en-US" sz="2400" dirty="0"/>
              <a:t> 14:34  After the number of the days in which ye searched the land, </a:t>
            </a:r>
            <a:r>
              <a:rPr lang="en-US" sz="2400" i="1" dirty="0"/>
              <a:t>even</a:t>
            </a:r>
            <a:r>
              <a:rPr lang="en-US" sz="2400" dirty="0"/>
              <a:t> forty days, each day for a year, shall ye bear your </a:t>
            </a:r>
            <a:r>
              <a:rPr lang="en-US" sz="2400" dirty="0">
                <a:solidFill>
                  <a:srgbClr val="FFFF00"/>
                </a:solidFill>
              </a:rPr>
              <a:t>iniquities</a:t>
            </a:r>
            <a:r>
              <a:rPr lang="en-US" sz="2400" dirty="0"/>
              <a:t>, </a:t>
            </a:r>
            <a:r>
              <a:rPr lang="en-US" sz="2400" i="1" dirty="0"/>
              <a:t>even</a:t>
            </a:r>
            <a:r>
              <a:rPr lang="en-US" sz="2400" dirty="0"/>
              <a:t> forty years, and ye shall know my breach of promise.</a:t>
            </a:r>
          </a:p>
          <a:p>
            <a:endParaRPr lang="en-US" dirty="0"/>
          </a:p>
          <a:p>
            <a:endParaRPr lang="en-US" dirty="0"/>
          </a:p>
        </p:txBody>
      </p:sp>
    </p:spTree>
    <p:extLst>
      <p:ext uri="{BB962C8B-B14F-4D97-AF65-F5344CB8AC3E}">
        <p14:creationId xmlns:p14="http://schemas.microsoft.com/office/powerpoint/2010/main" val="34651615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Curse – Point 5</a:t>
            </a:r>
            <a:endParaRPr lang="en-US" dirty="0"/>
          </a:p>
        </p:txBody>
      </p:sp>
      <p:sp>
        <p:nvSpPr>
          <p:cNvPr id="3" name="Content Placeholder 2"/>
          <p:cNvSpPr>
            <a:spLocks noGrp="1"/>
          </p:cNvSpPr>
          <p:nvPr>
            <p:ph sz="quarter" idx="13"/>
          </p:nvPr>
        </p:nvSpPr>
        <p:spPr/>
        <p:txBody>
          <a:bodyPr>
            <a:normAutofit fontScale="92500" lnSpcReduction="20000"/>
          </a:bodyPr>
          <a:lstStyle/>
          <a:p>
            <a:pPr algn="just"/>
            <a:r>
              <a:rPr lang="en-US" sz="2200" dirty="0"/>
              <a:t>Lev 26:18  And if ye will not yet for all this hearken unto me, then I will punish you </a:t>
            </a:r>
            <a:r>
              <a:rPr lang="en-US" sz="2200" dirty="0">
                <a:solidFill>
                  <a:srgbClr val="FFFF00"/>
                </a:solidFill>
              </a:rPr>
              <a:t>seven times</a:t>
            </a:r>
            <a:r>
              <a:rPr lang="en-US" sz="2200" dirty="0"/>
              <a:t> more for your sins.</a:t>
            </a:r>
          </a:p>
          <a:p>
            <a:pPr marL="0" indent="0" algn="just">
              <a:buNone/>
            </a:pPr>
            <a:endParaRPr lang="en-US" sz="2200" dirty="0"/>
          </a:p>
          <a:p>
            <a:pPr algn="just"/>
            <a:r>
              <a:rPr lang="en-US" sz="2200" dirty="0"/>
              <a:t>Lev 26:21  And if ye walk contrary unto me, and will not hearken unto me; I will bring </a:t>
            </a:r>
            <a:r>
              <a:rPr lang="en-US" sz="2200" dirty="0">
                <a:solidFill>
                  <a:srgbClr val="FFFF00"/>
                </a:solidFill>
              </a:rPr>
              <a:t>seven times</a:t>
            </a:r>
            <a:r>
              <a:rPr lang="en-US" sz="2200" dirty="0"/>
              <a:t> more plagues upon you according to your sins.</a:t>
            </a:r>
          </a:p>
          <a:p>
            <a:pPr algn="just"/>
            <a:endParaRPr lang="en-US" sz="2200" dirty="0"/>
          </a:p>
          <a:p>
            <a:pPr algn="just"/>
            <a:r>
              <a:rPr lang="en-US" sz="2200" dirty="0"/>
              <a:t>Lev 26:24  Then will I also walk contrary unto you, and will punish you yet </a:t>
            </a:r>
            <a:r>
              <a:rPr lang="en-US" sz="2200" dirty="0">
                <a:solidFill>
                  <a:srgbClr val="FFFF00"/>
                </a:solidFill>
              </a:rPr>
              <a:t>seven times</a:t>
            </a:r>
            <a:r>
              <a:rPr lang="en-US" sz="2200" dirty="0"/>
              <a:t> for your sins.</a:t>
            </a:r>
          </a:p>
          <a:p>
            <a:pPr algn="just"/>
            <a:endParaRPr lang="en-US" sz="2200" dirty="0"/>
          </a:p>
          <a:p>
            <a:pPr algn="just"/>
            <a:r>
              <a:rPr lang="en-US" sz="2200" dirty="0"/>
              <a:t>Lev 26:28  Then I will walk contrary unto you also in fury; and I, even I, will chastise you </a:t>
            </a:r>
            <a:r>
              <a:rPr lang="en-US" sz="2200" dirty="0">
                <a:solidFill>
                  <a:srgbClr val="FFFF00"/>
                </a:solidFill>
              </a:rPr>
              <a:t>seven times</a:t>
            </a:r>
            <a:r>
              <a:rPr lang="en-US" sz="2200" dirty="0"/>
              <a:t> for your sins.</a:t>
            </a:r>
          </a:p>
          <a:p>
            <a:endParaRPr lang="en-US" dirty="0"/>
          </a:p>
          <a:p>
            <a:endParaRPr lang="en-US" dirty="0"/>
          </a:p>
          <a:p>
            <a:endParaRPr lang="en-US" dirty="0"/>
          </a:p>
        </p:txBody>
      </p:sp>
    </p:spTree>
    <p:extLst>
      <p:ext uri="{BB962C8B-B14F-4D97-AF65-F5344CB8AC3E}">
        <p14:creationId xmlns:p14="http://schemas.microsoft.com/office/powerpoint/2010/main" val="934865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0"/>
                                        <p:tgtEl>
                                          <p:spTgt spid="3">
                                            <p:txEl>
                                              <p:pRg st="0" end="0"/>
                                            </p:txEl>
                                          </p:spTgt>
                                        </p:tgtEl>
                                      </p:cBhvr>
                                    </p:animEffect>
                                    <p:anim calcmode="lin" valueType="num">
                                      <p:cBhvr>
                                        <p:cTn id="8"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5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5000"/>
                                        <p:tgtEl>
                                          <p:spTgt spid="3">
                                            <p:txEl>
                                              <p:pRg st="2" end="2"/>
                                            </p:txEl>
                                          </p:spTgt>
                                        </p:tgtEl>
                                      </p:cBhvr>
                                    </p:animEffect>
                                    <p:anim calcmode="lin" valueType="num">
                                      <p:cBhvr>
                                        <p:cTn id="15"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5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0"/>
                                        <p:tgtEl>
                                          <p:spTgt spid="3">
                                            <p:txEl>
                                              <p:pRg st="4" end="4"/>
                                            </p:txEl>
                                          </p:spTgt>
                                        </p:tgtEl>
                                      </p:cBhvr>
                                    </p:animEffect>
                                    <p:anim calcmode="lin" valueType="num">
                                      <p:cBhvr>
                                        <p:cTn id="22"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5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5000"/>
                                        <p:tgtEl>
                                          <p:spTgt spid="3">
                                            <p:txEl>
                                              <p:pRg st="6" end="6"/>
                                            </p:txEl>
                                          </p:spTgt>
                                        </p:tgtEl>
                                      </p:cBhvr>
                                    </p:animEffect>
                                    <p:anim calcmode="lin" valueType="num">
                                      <p:cBhvr>
                                        <p:cTn id="29" dur="5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5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Daniel – point 6</a:t>
            </a:r>
            <a:endParaRPr lang="en-US" dirty="0"/>
          </a:p>
        </p:txBody>
      </p:sp>
      <p:sp>
        <p:nvSpPr>
          <p:cNvPr id="3" name="Content Placeholder 2"/>
          <p:cNvSpPr>
            <a:spLocks noGrp="1"/>
          </p:cNvSpPr>
          <p:nvPr>
            <p:ph sz="quarter" idx="13"/>
          </p:nvPr>
        </p:nvSpPr>
        <p:spPr/>
        <p:txBody>
          <a:bodyPr>
            <a:normAutofit lnSpcReduction="10000"/>
          </a:bodyPr>
          <a:lstStyle/>
          <a:p>
            <a:pPr algn="just"/>
            <a:r>
              <a:rPr lang="en-US" sz="2400" dirty="0"/>
              <a:t>Dan 9:11  Yea, all Israel have transgressed thy law, even by departing, that they might not obey thy voice; therefore the curse is poured upon us, and the oath that </a:t>
            </a:r>
            <a:r>
              <a:rPr lang="en-US" sz="2400" i="1" dirty="0"/>
              <a:t>is</a:t>
            </a:r>
            <a:r>
              <a:rPr lang="en-US" sz="2400" dirty="0"/>
              <a:t> written in the law of Moses the servant of God, because we have </a:t>
            </a:r>
            <a:r>
              <a:rPr lang="en-US" sz="2400" dirty="0">
                <a:solidFill>
                  <a:srgbClr val="FFFF00"/>
                </a:solidFill>
              </a:rPr>
              <a:t>sinned</a:t>
            </a:r>
            <a:r>
              <a:rPr lang="en-US" sz="2400" dirty="0"/>
              <a:t> against him.</a:t>
            </a:r>
          </a:p>
          <a:p>
            <a:pPr algn="just"/>
            <a:endParaRPr lang="en-US" sz="2400" dirty="0"/>
          </a:p>
          <a:p>
            <a:pPr algn="just"/>
            <a:r>
              <a:rPr lang="en-US" sz="2400" dirty="0"/>
              <a:t>Dan 9:13  As </a:t>
            </a:r>
            <a:r>
              <a:rPr lang="en-US" sz="2400" i="1" dirty="0"/>
              <a:t>it is</a:t>
            </a:r>
            <a:r>
              <a:rPr lang="en-US" sz="2400" dirty="0"/>
              <a:t> written in the law of Moses, all this evil is come upon us: yet made we not our prayer before the LORD our God, that we might turn from our </a:t>
            </a:r>
            <a:r>
              <a:rPr lang="en-US" sz="2400" dirty="0">
                <a:solidFill>
                  <a:srgbClr val="FFFF00"/>
                </a:solidFill>
              </a:rPr>
              <a:t>iniquities</a:t>
            </a:r>
            <a:r>
              <a:rPr lang="en-US" sz="2400" dirty="0"/>
              <a:t>, and understand thy truth.</a:t>
            </a:r>
          </a:p>
          <a:p>
            <a:endParaRPr lang="en-US" dirty="0"/>
          </a:p>
          <a:p>
            <a:endParaRPr lang="en-US" dirty="0"/>
          </a:p>
          <a:p>
            <a:endParaRPr lang="en-US" dirty="0"/>
          </a:p>
        </p:txBody>
      </p:sp>
    </p:spTree>
    <p:extLst>
      <p:ext uri="{BB962C8B-B14F-4D97-AF65-F5344CB8AC3E}">
        <p14:creationId xmlns:p14="http://schemas.microsoft.com/office/powerpoint/2010/main" val="4021917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Promise – Point 7</a:t>
            </a:r>
            <a:endParaRPr lang="en-US" dirty="0"/>
          </a:p>
        </p:txBody>
      </p:sp>
      <p:sp>
        <p:nvSpPr>
          <p:cNvPr id="3" name="Content Placeholder 2"/>
          <p:cNvSpPr>
            <a:spLocks noGrp="1"/>
          </p:cNvSpPr>
          <p:nvPr>
            <p:ph sz="quarter" idx="13"/>
          </p:nvPr>
        </p:nvSpPr>
        <p:spPr/>
        <p:txBody>
          <a:bodyPr>
            <a:normAutofit lnSpcReduction="10000"/>
          </a:bodyPr>
          <a:lstStyle/>
          <a:p>
            <a:pPr algn="just"/>
            <a:r>
              <a:rPr lang="en-US" sz="2200" dirty="0"/>
              <a:t>Lev 26:43-45  The land also shall be left of them, and shall enjoy her </a:t>
            </a:r>
            <a:r>
              <a:rPr lang="en-US" sz="2200" dirty="0" err="1"/>
              <a:t>sabbaths</a:t>
            </a:r>
            <a:r>
              <a:rPr lang="en-US" sz="2200" dirty="0"/>
              <a:t>, while she </a:t>
            </a:r>
            <a:r>
              <a:rPr lang="en-US" sz="2200" dirty="0" err="1"/>
              <a:t>lieth</a:t>
            </a:r>
            <a:r>
              <a:rPr lang="en-US" sz="2200" dirty="0"/>
              <a:t> desolate without them: and </a:t>
            </a:r>
            <a:r>
              <a:rPr lang="en-US" sz="2200" dirty="0">
                <a:solidFill>
                  <a:srgbClr val="92D050"/>
                </a:solidFill>
              </a:rPr>
              <a:t>they shall accept of the punishment of their iniquity</a:t>
            </a:r>
            <a:r>
              <a:rPr lang="en-US" sz="2200" dirty="0"/>
              <a:t>: because, even because they despised my judgments, and because their soul abhorred my statutes.  (44)  </a:t>
            </a:r>
            <a:r>
              <a:rPr lang="en-US" sz="2200" dirty="0">
                <a:solidFill>
                  <a:srgbClr val="FFFF00"/>
                </a:solidFill>
              </a:rPr>
              <a:t>And yet for all that</a:t>
            </a:r>
            <a:r>
              <a:rPr lang="en-US" sz="2200" dirty="0"/>
              <a:t>, when they be in the land of their enemies, </a:t>
            </a:r>
            <a:r>
              <a:rPr lang="en-US" sz="2200" dirty="0">
                <a:solidFill>
                  <a:schemeClr val="tx2">
                    <a:lumMod val="60000"/>
                    <a:lumOff val="40000"/>
                  </a:schemeClr>
                </a:solidFill>
              </a:rPr>
              <a:t>I will not cast them away</a:t>
            </a:r>
            <a:r>
              <a:rPr lang="en-US" sz="2200" dirty="0"/>
              <a:t>, neither will I abhor them, to destroy them utterly, and to break my covenant with them: for </a:t>
            </a:r>
            <a:r>
              <a:rPr lang="en-US" sz="2200" b="1" dirty="0"/>
              <a:t>I </a:t>
            </a:r>
            <a:r>
              <a:rPr lang="en-US" sz="2200" b="1" i="1" dirty="0"/>
              <a:t>am</a:t>
            </a:r>
            <a:r>
              <a:rPr lang="en-US" sz="2200" b="1" dirty="0"/>
              <a:t> the LORD their God.</a:t>
            </a:r>
            <a:r>
              <a:rPr lang="en-US" sz="2200" dirty="0"/>
              <a:t>  (45)  But I will for their sakes remember the covenant of their ancestors, whom I brought forth out of the land of Egypt in the sight of the heathen, that I might be their God: </a:t>
            </a:r>
            <a:r>
              <a:rPr lang="en-US" sz="2200" b="1" dirty="0"/>
              <a:t>I </a:t>
            </a:r>
            <a:r>
              <a:rPr lang="en-US" sz="2200" b="1" i="1" dirty="0"/>
              <a:t>am</a:t>
            </a:r>
            <a:r>
              <a:rPr lang="en-US" sz="2200" b="1" dirty="0"/>
              <a:t> the LORD</a:t>
            </a:r>
            <a:r>
              <a:rPr lang="en-US" sz="2200" dirty="0"/>
              <a:t>.</a:t>
            </a:r>
          </a:p>
          <a:p>
            <a:endParaRPr lang="en-US" dirty="0"/>
          </a:p>
          <a:p>
            <a:endParaRPr lang="en-US" dirty="0"/>
          </a:p>
        </p:txBody>
      </p:sp>
    </p:spTree>
    <p:extLst>
      <p:ext uri="{BB962C8B-B14F-4D97-AF65-F5344CB8AC3E}">
        <p14:creationId xmlns:p14="http://schemas.microsoft.com/office/powerpoint/2010/main" val="522400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Promise – Point 7 - Keys</a:t>
            </a:r>
            <a:endParaRPr lang="en-US" dirty="0"/>
          </a:p>
        </p:txBody>
      </p:sp>
      <p:sp>
        <p:nvSpPr>
          <p:cNvPr id="3" name="Content Placeholder 2"/>
          <p:cNvSpPr>
            <a:spLocks noGrp="1"/>
          </p:cNvSpPr>
          <p:nvPr>
            <p:ph sz="quarter" idx="13"/>
          </p:nvPr>
        </p:nvSpPr>
        <p:spPr/>
        <p:txBody>
          <a:bodyPr/>
          <a:lstStyle/>
          <a:p>
            <a:pPr lvl="0"/>
            <a:r>
              <a:rPr lang="en-US" sz="2400" dirty="0"/>
              <a:t>They were to accept their punishment because of their iniquity in not letting the Land rest.</a:t>
            </a:r>
          </a:p>
          <a:p>
            <a:pPr lvl="0"/>
            <a:r>
              <a:rPr lang="en-US" sz="2400" dirty="0"/>
              <a:t>Even though they were in the land of their enemy our Lord would not cast them away.</a:t>
            </a:r>
          </a:p>
          <a:p>
            <a:pPr lvl="0"/>
            <a:r>
              <a:rPr lang="en-US" sz="2400" dirty="0"/>
              <a:t>That our Lord would remember them and gather them together.</a:t>
            </a:r>
          </a:p>
          <a:p>
            <a:pPr lvl="0"/>
            <a:r>
              <a:rPr lang="en-US" sz="2400" dirty="0"/>
              <a:t>The above points are summarized by our Lord as He quotes from the first commandment.</a:t>
            </a:r>
          </a:p>
          <a:p>
            <a:endParaRPr lang="en-US" dirty="0"/>
          </a:p>
        </p:txBody>
      </p:sp>
    </p:spTree>
    <p:extLst>
      <p:ext uri="{BB962C8B-B14F-4D97-AF65-F5344CB8AC3E}">
        <p14:creationId xmlns:p14="http://schemas.microsoft.com/office/powerpoint/2010/main" val="994442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Commandment</a:t>
            </a:r>
            <a:endParaRPr lang="en-US" dirty="0"/>
          </a:p>
        </p:txBody>
      </p:sp>
      <p:sp>
        <p:nvSpPr>
          <p:cNvPr id="3" name="Content Placeholder 2"/>
          <p:cNvSpPr>
            <a:spLocks noGrp="1"/>
          </p:cNvSpPr>
          <p:nvPr>
            <p:ph sz="quarter" idx="13"/>
          </p:nvPr>
        </p:nvSpPr>
        <p:spPr/>
        <p:txBody>
          <a:bodyPr/>
          <a:lstStyle/>
          <a:p>
            <a:pPr algn="just"/>
            <a:r>
              <a:rPr lang="en-US" sz="2400" dirty="0" err="1"/>
              <a:t>Exo</a:t>
            </a:r>
            <a:r>
              <a:rPr lang="en-US" sz="2400" dirty="0"/>
              <a:t> 20:1-3  And God spake all these words, saying,  (2)  I </a:t>
            </a:r>
            <a:r>
              <a:rPr lang="en-US" sz="2400" i="1" dirty="0"/>
              <a:t>am</a:t>
            </a:r>
            <a:r>
              <a:rPr lang="en-US" sz="2400" dirty="0"/>
              <a:t> the LORD thy God, which have brought thee out of the land of Egypt, out of the house of bondage.  (3)  Thou shalt have no other gods before me.</a:t>
            </a:r>
          </a:p>
          <a:p>
            <a:endParaRPr lang="en-US" dirty="0"/>
          </a:p>
          <a:p>
            <a:endParaRPr lang="en-US" dirty="0"/>
          </a:p>
        </p:txBody>
      </p:sp>
    </p:spTree>
    <p:extLst>
      <p:ext uri="{BB962C8B-B14F-4D97-AF65-F5344CB8AC3E}">
        <p14:creationId xmlns:p14="http://schemas.microsoft.com/office/powerpoint/2010/main" val="3329981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 7 Times</a:t>
            </a:r>
            <a:endParaRPr lang="en-US" dirty="0"/>
          </a:p>
        </p:txBody>
      </p:sp>
      <p:sp>
        <p:nvSpPr>
          <p:cNvPr id="3" name="Content Placeholder 2"/>
          <p:cNvSpPr>
            <a:spLocks noGrp="1"/>
          </p:cNvSpPr>
          <p:nvPr>
            <p:ph sz="quarter" idx="13"/>
          </p:nvPr>
        </p:nvSpPr>
        <p:spPr/>
        <p:txBody>
          <a:bodyPr>
            <a:normAutofit lnSpcReduction="10000"/>
          </a:bodyPr>
          <a:lstStyle/>
          <a:p>
            <a:r>
              <a:rPr lang="en-US" sz="2000" dirty="0"/>
              <a:t>Gen_33:3  And he passed over before them, and bowed himself to the ground </a:t>
            </a:r>
            <a:r>
              <a:rPr lang="en-US" sz="2000" dirty="0">
                <a:solidFill>
                  <a:srgbClr val="FFFF00"/>
                </a:solidFill>
              </a:rPr>
              <a:t>seven times</a:t>
            </a:r>
            <a:r>
              <a:rPr lang="en-US" sz="2000" dirty="0"/>
              <a:t>, until he came near to his brother. </a:t>
            </a:r>
          </a:p>
          <a:p>
            <a:r>
              <a:rPr lang="en-US" sz="2000" dirty="0"/>
              <a:t>Lev_4:6  And the priest shall dip his finger in the blood, and sprinkle of the blood </a:t>
            </a:r>
            <a:r>
              <a:rPr lang="en-US" sz="2000" dirty="0">
                <a:solidFill>
                  <a:srgbClr val="FFFF00"/>
                </a:solidFill>
              </a:rPr>
              <a:t>seven times</a:t>
            </a:r>
            <a:r>
              <a:rPr lang="en-US" sz="2000" dirty="0"/>
              <a:t> before the LORD, before the </a:t>
            </a:r>
            <a:r>
              <a:rPr lang="en-US" sz="2000" dirty="0" err="1"/>
              <a:t>vail</a:t>
            </a:r>
            <a:r>
              <a:rPr lang="en-US" sz="2000" dirty="0"/>
              <a:t> of the sanctuary. </a:t>
            </a:r>
            <a:endParaRPr lang="en-US" sz="2000" dirty="0" smtClean="0"/>
          </a:p>
          <a:p>
            <a:r>
              <a:rPr lang="en-US" sz="2000" dirty="0"/>
              <a:t>Lev_14:7  And he shall sprinkle upon him that is to be cleansed from the leprosy </a:t>
            </a:r>
            <a:r>
              <a:rPr lang="en-US" sz="2000" dirty="0">
                <a:solidFill>
                  <a:srgbClr val="FFFF00"/>
                </a:solidFill>
              </a:rPr>
              <a:t>seven times</a:t>
            </a:r>
            <a:r>
              <a:rPr lang="en-US" sz="2000" dirty="0"/>
              <a:t>, and shall pronounce him clean, and shall let the living bird loose into the open field. </a:t>
            </a:r>
            <a:endParaRPr lang="en-US" sz="2000" dirty="0" smtClean="0"/>
          </a:p>
          <a:p>
            <a:r>
              <a:rPr lang="en-US" sz="2000" dirty="0"/>
              <a:t>Jos_6:15  And it came to pass on the seventh day, that they rose early about the dawning of the day, and compassed the city after the same manner </a:t>
            </a:r>
            <a:r>
              <a:rPr lang="en-US" sz="2000" dirty="0">
                <a:solidFill>
                  <a:srgbClr val="FFFF00"/>
                </a:solidFill>
              </a:rPr>
              <a:t>seven times</a:t>
            </a:r>
            <a:r>
              <a:rPr lang="en-US" sz="2000" dirty="0"/>
              <a:t>: only on that day they compassed the city seven times. </a:t>
            </a:r>
          </a:p>
          <a:p>
            <a:endParaRPr lang="en-US" dirty="0"/>
          </a:p>
        </p:txBody>
      </p:sp>
    </p:spTree>
    <p:extLst>
      <p:ext uri="{BB962C8B-B14F-4D97-AF65-F5344CB8AC3E}">
        <p14:creationId xmlns:p14="http://schemas.microsoft.com/office/powerpoint/2010/main" val="3084226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 7 Times</a:t>
            </a:r>
            <a:endParaRPr lang="en-US" dirty="0"/>
          </a:p>
        </p:txBody>
      </p:sp>
      <p:sp>
        <p:nvSpPr>
          <p:cNvPr id="3" name="Content Placeholder 2"/>
          <p:cNvSpPr>
            <a:spLocks noGrp="1"/>
          </p:cNvSpPr>
          <p:nvPr>
            <p:ph sz="quarter" idx="13"/>
          </p:nvPr>
        </p:nvSpPr>
        <p:spPr/>
        <p:txBody>
          <a:bodyPr>
            <a:normAutofit/>
          </a:bodyPr>
          <a:lstStyle/>
          <a:p>
            <a:pPr algn="just"/>
            <a:r>
              <a:rPr lang="en-US" sz="2000" dirty="0"/>
              <a:t>Jdg_6:1  And the children of Israel did evil in the sight of the LORD: and the LORD delivered them into the hand of </a:t>
            </a:r>
            <a:r>
              <a:rPr lang="en-US" sz="2000" dirty="0" err="1"/>
              <a:t>Midian</a:t>
            </a:r>
            <a:r>
              <a:rPr lang="en-US" sz="2000" dirty="0"/>
              <a:t> </a:t>
            </a:r>
            <a:r>
              <a:rPr lang="en-US" sz="2000" dirty="0">
                <a:solidFill>
                  <a:srgbClr val="FFFF00"/>
                </a:solidFill>
              </a:rPr>
              <a:t>seven years</a:t>
            </a:r>
            <a:r>
              <a:rPr lang="en-US" sz="2000" dirty="0"/>
              <a:t>. </a:t>
            </a:r>
            <a:endParaRPr lang="en-US" sz="2000" dirty="0" smtClean="0"/>
          </a:p>
          <a:p>
            <a:pPr algn="just"/>
            <a:r>
              <a:rPr lang="en-US" sz="2000" dirty="0" smtClean="0"/>
              <a:t>2Ki_5:14  </a:t>
            </a:r>
            <a:r>
              <a:rPr lang="en-US" sz="2000" dirty="0"/>
              <a:t>Then went he down, and dipped himself </a:t>
            </a:r>
            <a:r>
              <a:rPr lang="en-US" sz="2000" dirty="0">
                <a:solidFill>
                  <a:srgbClr val="FFFF00"/>
                </a:solidFill>
              </a:rPr>
              <a:t>seven times</a:t>
            </a:r>
            <a:r>
              <a:rPr lang="en-US" sz="2000" dirty="0"/>
              <a:t> in Jordan, according to the saying of the man of God: and his flesh came again like unto the </a:t>
            </a:r>
            <a:r>
              <a:rPr lang="en-US" sz="2000" dirty="0" smtClean="0"/>
              <a:t>flesh </a:t>
            </a:r>
            <a:r>
              <a:rPr lang="en-US" sz="2000" dirty="0"/>
              <a:t>of a little child, and he was clean</a:t>
            </a:r>
            <a:r>
              <a:rPr lang="en-US" sz="2000" dirty="0" smtClean="0"/>
              <a:t>.</a:t>
            </a:r>
          </a:p>
          <a:p>
            <a:pPr algn="just"/>
            <a:r>
              <a:rPr lang="en-US" sz="2000" dirty="0" smtClean="0"/>
              <a:t> </a:t>
            </a:r>
            <a:r>
              <a:rPr lang="en-US" sz="2000" dirty="0"/>
              <a:t>Dan_4:32  And they shall drive thee from men, and thy dwelling </a:t>
            </a:r>
            <a:r>
              <a:rPr lang="en-US" sz="2000" i="1" dirty="0"/>
              <a:t>shall be</a:t>
            </a:r>
            <a:r>
              <a:rPr lang="en-US" sz="2000" dirty="0"/>
              <a:t> with the beasts of the field: they shall make thee to eat grass as oxen, and </a:t>
            </a:r>
            <a:r>
              <a:rPr lang="en-US" sz="2000" dirty="0">
                <a:solidFill>
                  <a:srgbClr val="FFFF00"/>
                </a:solidFill>
              </a:rPr>
              <a:t>seven times</a:t>
            </a:r>
            <a:r>
              <a:rPr lang="en-US" sz="2000" dirty="0"/>
              <a:t> shall pass over thee, until thou know that the most High </a:t>
            </a:r>
            <a:r>
              <a:rPr lang="en-US" sz="2000" dirty="0" err="1"/>
              <a:t>ruleth</a:t>
            </a:r>
            <a:r>
              <a:rPr lang="en-US" sz="2000" dirty="0"/>
              <a:t> in the kingdom of men, and </a:t>
            </a:r>
            <a:r>
              <a:rPr lang="en-US" sz="2000" dirty="0" err="1"/>
              <a:t>giveth</a:t>
            </a:r>
            <a:r>
              <a:rPr lang="en-US" sz="2000" dirty="0"/>
              <a:t> it to whomsoever he will.</a:t>
            </a:r>
          </a:p>
        </p:txBody>
      </p:sp>
    </p:spTree>
    <p:extLst>
      <p:ext uri="{BB962C8B-B14F-4D97-AF65-F5344CB8AC3E}">
        <p14:creationId xmlns:p14="http://schemas.microsoft.com/office/powerpoint/2010/main" val="3784288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Moses &amp; Mt. Sinai – Point 1</a:t>
            </a:r>
            <a:endParaRPr lang="en-US" sz="2800" dirty="0"/>
          </a:p>
        </p:txBody>
      </p:sp>
      <p:sp>
        <p:nvSpPr>
          <p:cNvPr id="3" name="Content Placeholder 2"/>
          <p:cNvSpPr>
            <a:spLocks noGrp="1"/>
          </p:cNvSpPr>
          <p:nvPr>
            <p:ph sz="quarter" idx="13"/>
          </p:nvPr>
        </p:nvSpPr>
        <p:spPr/>
        <p:txBody>
          <a:bodyPr/>
          <a:lstStyle/>
          <a:p>
            <a:r>
              <a:rPr lang="en-US" sz="2400" dirty="0"/>
              <a:t>Lev 25:1  And the LORD spake unto Moses in mount Sinai, saying</a:t>
            </a:r>
            <a:r>
              <a:rPr lang="en-US" sz="2400" dirty="0" smtClean="0"/>
              <a:t>,</a:t>
            </a:r>
          </a:p>
          <a:p>
            <a:pPr marL="0" indent="0">
              <a:buNone/>
            </a:pPr>
            <a:endParaRPr lang="en-US" sz="2400" dirty="0" smtClean="0"/>
          </a:p>
          <a:p>
            <a:r>
              <a:rPr lang="en-US" sz="2400" dirty="0"/>
              <a:t>Lev 26:46  These </a:t>
            </a:r>
            <a:r>
              <a:rPr lang="en-US" sz="2400" i="1" dirty="0"/>
              <a:t>are</a:t>
            </a:r>
            <a:r>
              <a:rPr lang="en-US" sz="2400" dirty="0"/>
              <a:t> the statutes and judgments and laws, which the LORD made between him and the children of Israel in mount Sinai by the hand of Moses.</a:t>
            </a:r>
          </a:p>
          <a:p>
            <a:endParaRPr lang="en-US" sz="2400" dirty="0"/>
          </a:p>
          <a:p>
            <a:endParaRPr lang="en-US" sz="2400" dirty="0"/>
          </a:p>
          <a:p>
            <a:endParaRPr lang="en-US" dirty="0"/>
          </a:p>
          <a:p>
            <a:endParaRPr lang="en-US" dirty="0"/>
          </a:p>
        </p:txBody>
      </p:sp>
    </p:spTree>
    <p:extLst>
      <p:ext uri="{BB962C8B-B14F-4D97-AF65-F5344CB8AC3E}">
        <p14:creationId xmlns:p14="http://schemas.microsoft.com/office/powerpoint/2010/main" val="196950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731838"/>
          </a:xfrm>
        </p:spPr>
        <p:txBody>
          <a:bodyPr/>
          <a:lstStyle/>
          <a:p>
            <a:r>
              <a:rPr lang="en-US" dirty="0" smtClean="0"/>
              <a:t>The Cross</a:t>
            </a:r>
            <a:endParaRPr lang="en-US" dirty="0"/>
          </a:p>
        </p:txBody>
      </p:sp>
      <p:cxnSp>
        <p:nvCxnSpPr>
          <p:cNvPr id="69" name="Straight Connector 68"/>
          <p:cNvCxnSpPr/>
          <p:nvPr/>
        </p:nvCxnSpPr>
        <p:spPr>
          <a:xfrm>
            <a:off x="1828800" y="3668740"/>
            <a:ext cx="54864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V="1">
            <a:off x="1828800" y="3516340"/>
            <a:ext cx="0" cy="15240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V="1">
            <a:off x="7304638" y="3520867"/>
            <a:ext cx="0" cy="1524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1499222" y="3135282"/>
            <a:ext cx="701667" cy="369332"/>
          </a:xfrm>
          <a:prstGeom prst="rect">
            <a:avLst/>
          </a:prstGeom>
          <a:noFill/>
        </p:spPr>
        <p:txBody>
          <a:bodyPr wrap="none" rtlCol="0">
            <a:spAutoFit/>
          </a:bodyPr>
          <a:lstStyle/>
          <a:p>
            <a:r>
              <a:rPr lang="en-US" dirty="0" smtClean="0"/>
              <a:t>27 AD</a:t>
            </a:r>
            <a:endParaRPr lang="en-US" dirty="0"/>
          </a:p>
        </p:txBody>
      </p:sp>
      <p:sp>
        <p:nvSpPr>
          <p:cNvPr id="75" name="TextBox 74"/>
          <p:cNvSpPr txBox="1"/>
          <p:nvPr/>
        </p:nvSpPr>
        <p:spPr>
          <a:xfrm>
            <a:off x="6953804" y="3151535"/>
            <a:ext cx="701667" cy="369332"/>
          </a:xfrm>
          <a:prstGeom prst="rect">
            <a:avLst/>
          </a:prstGeom>
          <a:noFill/>
        </p:spPr>
        <p:txBody>
          <a:bodyPr wrap="none" rtlCol="0">
            <a:spAutoFit/>
          </a:bodyPr>
          <a:lstStyle/>
          <a:p>
            <a:r>
              <a:rPr lang="en-US" dirty="0" smtClean="0"/>
              <a:t>34 AD</a:t>
            </a:r>
            <a:endParaRPr lang="en-US" dirty="0"/>
          </a:p>
        </p:txBody>
      </p:sp>
      <p:cxnSp>
        <p:nvCxnSpPr>
          <p:cNvPr id="76" name="Straight Connector 75"/>
          <p:cNvCxnSpPr/>
          <p:nvPr/>
        </p:nvCxnSpPr>
        <p:spPr>
          <a:xfrm flipV="1">
            <a:off x="4513906" y="3516340"/>
            <a:ext cx="0" cy="152400"/>
          </a:xfrm>
          <a:prstGeom prst="line">
            <a:avLst/>
          </a:prstGeom>
          <a:ln w="25400"/>
        </p:spPr>
        <p:style>
          <a:lnRef idx="1">
            <a:schemeClr val="accent1"/>
          </a:lnRef>
          <a:fillRef idx="0">
            <a:schemeClr val="accent1"/>
          </a:fillRef>
          <a:effectRef idx="0">
            <a:schemeClr val="accent1"/>
          </a:effectRef>
          <a:fontRef idx="minor">
            <a:schemeClr val="tx1"/>
          </a:fontRef>
        </p:style>
      </p:cxnSp>
      <p:pic>
        <p:nvPicPr>
          <p:cNvPr id="70" name="Picture 2" descr="C:\Users\Randy\AppData\Local\Microsoft\Windows\Temporary Internet Files\Content.IE5\2Y0SF7UX\MC900436392[1].png"/>
          <p:cNvPicPr>
            <a:picLocks noChangeAspect="1" noChangeArrowheads="1"/>
          </p:cNvPicPr>
          <p:nvPr/>
        </p:nvPicPr>
        <p:blipFill>
          <a:blip r:embed="rId3">
            <a:extLst>
              <a:ext uri="{BEBA8EAE-BF5A-486C-A8C5-ECC9F3942E4B}">
                <a14:imgProps xmlns:a14="http://schemas.microsoft.com/office/drawing/2010/main">
                  <a14:imgLayer r:embed="rId4">
                    <a14:imgEffect>
                      <a14:artisticPhotocopy/>
                    </a14:imgEffect>
                    <a14:imgEffect>
                      <a14:brightnessContrast bright="-13000" contrast="32000"/>
                    </a14:imgEffect>
                  </a14:imgLayer>
                </a14:imgProps>
              </a:ext>
              <a:ext uri="{28A0092B-C50C-407E-A947-70E740481C1C}">
                <a14:useLocalDpi xmlns:a14="http://schemas.microsoft.com/office/drawing/2010/main" val="0"/>
              </a:ext>
            </a:extLst>
          </a:blip>
          <a:srcRect/>
          <a:stretch>
            <a:fillRect/>
          </a:stretch>
        </p:blipFill>
        <p:spPr bwMode="auto">
          <a:xfrm>
            <a:off x="4222565" y="2750232"/>
            <a:ext cx="606060" cy="831168"/>
          </a:xfrm>
          <a:prstGeom prst="rect">
            <a:avLst/>
          </a:prstGeom>
          <a:noFill/>
          <a:effectLst>
            <a:reflection stA="34000" endPos="65000" dist="50800" dir="5400000" sy="-100000" algn="bl" rotWithShape="0"/>
          </a:effectLst>
          <a:extLst>
            <a:ext uri="{909E8E84-426E-40DD-AFC4-6F175D3DCCD1}">
              <a14:hiddenFill xmlns:a14="http://schemas.microsoft.com/office/drawing/2010/main">
                <a:solidFill>
                  <a:srgbClr val="FFFFFF"/>
                </a:solidFill>
              </a14:hiddenFill>
            </a:ext>
          </a:extLst>
        </p:spPr>
      </p:pic>
      <p:sp>
        <p:nvSpPr>
          <p:cNvPr id="77" name="Left Brace 76"/>
          <p:cNvSpPr/>
          <p:nvPr/>
        </p:nvSpPr>
        <p:spPr>
          <a:xfrm rot="16200000">
            <a:off x="4284975" y="1577989"/>
            <a:ext cx="533401" cy="5302224"/>
          </a:xfrm>
          <a:prstGeom prst="leftBrace">
            <a:avLst>
              <a:gd name="adj1" fmla="val 8333"/>
              <a:gd name="adj2" fmla="val 4948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8" name="TextBox 77"/>
          <p:cNvSpPr txBox="1"/>
          <p:nvPr/>
        </p:nvSpPr>
        <p:spPr>
          <a:xfrm>
            <a:off x="3979612" y="4572000"/>
            <a:ext cx="1091966" cy="646331"/>
          </a:xfrm>
          <a:prstGeom prst="rect">
            <a:avLst/>
          </a:prstGeom>
          <a:noFill/>
        </p:spPr>
        <p:txBody>
          <a:bodyPr wrap="none" rtlCol="0">
            <a:spAutoFit/>
          </a:bodyPr>
          <a:lstStyle/>
          <a:p>
            <a:pPr algn="ctr"/>
            <a:r>
              <a:rPr lang="en-US" dirty="0" smtClean="0"/>
              <a:t>7 years </a:t>
            </a:r>
          </a:p>
          <a:p>
            <a:pPr algn="ctr"/>
            <a:r>
              <a:rPr lang="en-US" dirty="0" smtClean="0"/>
              <a:t>2520 Days</a:t>
            </a:r>
            <a:endParaRPr lang="en-US" dirty="0"/>
          </a:p>
        </p:txBody>
      </p:sp>
      <p:sp>
        <p:nvSpPr>
          <p:cNvPr id="3" name="TextBox 2"/>
          <p:cNvSpPr txBox="1"/>
          <p:nvPr/>
        </p:nvSpPr>
        <p:spPr>
          <a:xfrm>
            <a:off x="3151661" y="1705069"/>
            <a:ext cx="2747868" cy="400110"/>
          </a:xfrm>
          <a:prstGeom prst="rect">
            <a:avLst/>
          </a:prstGeom>
          <a:noFill/>
        </p:spPr>
        <p:txBody>
          <a:bodyPr wrap="none" rtlCol="0">
            <a:spAutoFit/>
          </a:bodyPr>
          <a:lstStyle/>
          <a:p>
            <a:r>
              <a:rPr lang="en-US" sz="2000" dirty="0" smtClean="0">
                <a:latin typeface="Papyrus" pitchFamily="66" charset="0"/>
              </a:rPr>
              <a:t>The Ministry of Christ</a:t>
            </a:r>
            <a:endParaRPr lang="en-US" sz="2000" dirty="0">
              <a:latin typeface="Papyrus" pitchFamily="66" charset="0"/>
            </a:endParaRPr>
          </a:p>
        </p:txBody>
      </p:sp>
      <p:sp>
        <p:nvSpPr>
          <p:cNvPr id="4" name="TextBox 3"/>
          <p:cNvSpPr txBox="1"/>
          <p:nvPr/>
        </p:nvSpPr>
        <p:spPr>
          <a:xfrm>
            <a:off x="413989" y="2796484"/>
            <a:ext cx="2829621" cy="369332"/>
          </a:xfrm>
          <a:prstGeom prst="rect">
            <a:avLst/>
          </a:prstGeom>
          <a:noFill/>
        </p:spPr>
        <p:txBody>
          <a:bodyPr wrap="none" rtlCol="0">
            <a:spAutoFit/>
          </a:bodyPr>
          <a:lstStyle/>
          <a:p>
            <a:r>
              <a:rPr lang="en-US" dirty="0" smtClean="0">
                <a:latin typeface="Papyrus" pitchFamily="66" charset="0"/>
              </a:rPr>
              <a:t>Christ Begins his Ministry</a:t>
            </a:r>
            <a:endParaRPr lang="en-US" dirty="0">
              <a:latin typeface="Papyrus" pitchFamily="66" charset="0"/>
            </a:endParaRPr>
          </a:p>
        </p:txBody>
      </p:sp>
      <p:sp>
        <p:nvSpPr>
          <p:cNvPr id="14" name="TextBox 13"/>
          <p:cNvSpPr txBox="1"/>
          <p:nvPr/>
        </p:nvSpPr>
        <p:spPr>
          <a:xfrm>
            <a:off x="5928298" y="2796484"/>
            <a:ext cx="2752677" cy="369332"/>
          </a:xfrm>
          <a:prstGeom prst="rect">
            <a:avLst/>
          </a:prstGeom>
          <a:noFill/>
        </p:spPr>
        <p:txBody>
          <a:bodyPr wrap="none" rtlCol="0">
            <a:spAutoFit/>
          </a:bodyPr>
          <a:lstStyle/>
          <a:p>
            <a:r>
              <a:rPr lang="en-US" dirty="0" smtClean="0">
                <a:latin typeface="Papyrus" pitchFamily="66" charset="0"/>
              </a:rPr>
              <a:t>The Stoning of Stephen</a:t>
            </a:r>
            <a:endParaRPr lang="en-US" dirty="0">
              <a:latin typeface="Papyrus" pitchFamily="66" charset="0"/>
            </a:endParaRPr>
          </a:p>
        </p:txBody>
      </p:sp>
      <p:sp>
        <p:nvSpPr>
          <p:cNvPr id="5" name="TextBox 4"/>
          <p:cNvSpPr txBox="1"/>
          <p:nvPr/>
        </p:nvSpPr>
        <p:spPr>
          <a:xfrm>
            <a:off x="1838333" y="2317687"/>
            <a:ext cx="5351145" cy="369332"/>
          </a:xfrm>
          <a:prstGeom prst="rect">
            <a:avLst/>
          </a:prstGeom>
          <a:noFill/>
        </p:spPr>
        <p:txBody>
          <a:bodyPr wrap="none" rtlCol="0">
            <a:spAutoFit/>
          </a:bodyPr>
          <a:lstStyle/>
          <a:p>
            <a:r>
              <a:rPr lang="en-US" dirty="0" smtClean="0">
                <a:latin typeface="Papyrus" pitchFamily="66" charset="0"/>
              </a:rPr>
              <a:t>Before the Cross Literal After the Cross Spiritual</a:t>
            </a:r>
            <a:endParaRPr lang="en-US" dirty="0">
              <a:latin typeface="Papyrus" pitchFamily="66" charset="0"/>
            </a:endParaRPr>
          </a:p>
        </p:txBody>
      </p:sp>
    </p:spTree>
    <p:extLst>
      <p:ext uri="{BB962C8B-B14F-4D97-AF65-F5344CB8AC3E}">
        <p14:creationId xmlns:p14="http://schemas.microsoft.com/office/powerpoint/2010/main" val="78898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wipe(down)">
                                      <p:cBhvr>
                                        <p:cTn id="7" dur="500"/>
                                        <p:tgtEl>
                                          <p:spTgt spid="76"/>
                                        </p:tgtEl>
                                      </p:cBhvr>
                                    </p:animEffect>
                                  </p:childTnLst>
                                </p:cTn>
                              </p:par>
                              <p:par>
                                <p:cTn id="8" presetID="22" presetClass="entr" presetSubtype="4" fill="hold" nodeType="withEffect">
                                  <p:stCondLst>
                                    <p:cond delay="0"/>
                                  </p:stCondLst>
                                  <p:childTnLst>
                                    <p:set>
                                      <p:cBhvr>
                                        <p:cTn id="9" dur="1" fill="hold">
                                          <p:stCondLst>
                                            <p:cond delay="0"/>
                                          </p:stCondLst>
                                        </p:cTn>
                                        <p:tgtEl>
                                          <p:spTgt spid="73"/>
                                        </p:tgtEl>
                                        <p:attrNameLst>
                                          <p:attrName>style.visibility</p:attrName>
                                        </p:attrNameLst>
                                      </p:cBhvr>
                                      <p:to>
                                        <p:strVal val="visible"/>
                                      </p:to>
                                    </p:set>
                                    <p:animEffect transition="in" filter="wipe(down)">
                                      <p:cBhvr>
                                        <p:cTn id="10" dur="500"/>
                                        <p:tgtEl>
                                          <p:spTgt spid="73"/>
                                        </p:tgtEl>
                                      </p:cBhvr>
                                    </p:animEffect>
                                  </p:childTnLst>
                                </p:cTn>
                              </p:par>
                              <p:par>
                                <p:cTn id="11" presetID="22" presetClass="entr" presetSubtype="4" fill="hold" nodeType="withEffect">
                                  <p:stCondLst>
                                    <p:cond delay="0"/>
                                  </p:stCondLst>
                                  <p:childTnLst>
                                    <p:set>
                                      <p:cBhvr>
                                        <p:cTn id="12" dur="1" fill="hold">
                                          <p:stCondLst>
                                            <p:cond delay="0"/>
                                          </p:stCondLst>
                                        </p:cTn>
                                        <p:tgtEl>
                                          <p:spTgt spid="69"/>
                                        </p:tgtEl>
                                        <p:attrNameLst>
                                          <p:attrName>style.visibility</p:attrName>
                                        </p:attrNameLst>
                                      </p:cBhvr>
                                      <p:to>
                                        <p:strVal val="visible"/>
                                      </p:to>
                                    </p:set>
                                    <p:animEffect transition="in" filter="wipe(down)">
                                      <p:cBhvr>
                                        <p:cTn id="13" dur="500"/>
                                        <p:tgtEl>
                                          <p:spTgt spid="69"/>
                                        </p:tgtEl>
                                      </p:cBhvr>
                                    </p:animEffect>
                                  </p:childTnLst>
                                </p:cTn>
                              </p:par>
                              <p:par>
                                <p:cTn id="14" presetID="22" presetClass="entr" presetSubtype="4" fill="hold" nodeType="withEffect">
                                  <p:stCondLst>
                                    <p:cond delay="0"/>
                                  </p:stCondLst>
                                  <p:childTnLst>
                                    <p:set>
                                      <p:cBhvr>
                                        <p:cTn id="15" dur="1" fill="hold">
                                          <p:stCondLst>
                                            <p:cond delay="0"/>
                                          </p:stCondLst>
                                        </p:cTn>
                                        <p:tgtEl>
                                          <p:spTgt spid="72"/>
                                        </p:tgtEl>
                                        <p:attrNameLst>
                                          <p:attrName>style.visibility</p:attrName>
                                        </p:attrNameLst>
                                      </p:cBhvr>
                                      <p:to>
                                        <p:strVal val="visible"/>
                                      </p:to>
                                    </p:set>
                                    <p:animEffect transition="in" filter="wipe(down)">
                                      <p:cBhvr>
                                        <p:cTn id="16" dur="500"/>
                                        <p:tgtEl>
                                          <p:spTgt spid="72"/>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74"/>
                                        </p:tgtEl>
                                        <p:attrNameLst>
                                          <p:attrName>style.visibility</p:attrName>
                                        </p:attrNameLst>
                                      </p:cBhvr>
                                      <p:to>
                                        <p:strVal val="visible"/>
                                      </p:to>
                                    </p:set>
                                    <p:animEffect transition="in" filter="circle(in)">
                                      <p:cBhvr>
                                        <p:cTn id="21" dur="2000"/>
                                        <p:tgtEl>
                                          <p:spTgt spid="74"/>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75"/>
                                        </p:tgtEl>
                                        <p:attrNameLst>
                                          <p:attrName>style.visibility</p:attrName>
                                        </p:attrNameLst>
                                      </p:cBhvr>
                                      <p:to>
                                        <p:strVal val="visible"/>
                                      </p:to>
                                    </p:set>
                                    <p:animEffect transition="in" filter="circle(in)">
                                      <p:cBhvr>
                                        <p:cTn id="26" dur="2000"/>
                                        <p:tgtEl>
                                          <p:spTgt spid="75"/>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70"/>
                                        </p:tgtEl>
                                        <p:attrNameLst>
                                          <p:attrName>style.visibility</p:attrName>
                                        </p:attrNameLst>
                                      </p:cBhvr>
                                      <p:to>
                                        <p:strVal val="visible"/>
                                      </p:to>
                                    </p:set>
                                    <p:animEffect transition="in" filter="circle(in)">
                                      <p:cBhvr>
                                        <p:cTn id="31" dur="2000"/>
                                        <p:tgtEl>
                                          <p:spTgt spid="70"/>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fade">
                                      <p:cBhvr>
                                        <p:cTn id="36" dur="1000"/>
                                        <p:tgtEl>
                                          <p:spTgt spid="3"/>
                                        </p:tgtEl>
                                      </p:cBhvr>
                                    </p:animEffect>
                                    <p:anim calcmode="lin" valueType="num">
                                      <p:cBhvr>
                                        <p:cTn id="37" dur="1000" fill="hold"/>
                                        <p:tgtEl>
                                          <p:spTgt spid="3"/>
                                        </p:tgtEl>
                                        <p:attrNameLst>
                                          <p:attrName>ppt_x</p:attrName>
                                        </p:attrNameLst>
                                      </p:cBhvr>
                                      <p:tavLst>
                                        <p:tav tm="0">
                                          <p:val>
                                            <p:strVal val="#ppt_x"/>
                                          </p:val>
                                        </p:tav>
                                        <p:tav tm="100000">
                                          <p:val>
                                            <p:strVal val="#ppt_x"/>
                                          </p:val>
                                        </p:tav>
                                      </p:tavLst>
                                    </p:anim>
                                    <p:anim calcmode="lin" valueType="num">
                                      <p:cBhvr>
                                        <p:cTn id="3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1000"/>
                                        <p:tgtEl>
                                          <p:spTgt spid="4"/>
                                        </p:tgtEl>
                                      </p:cBhvr>
                                    </p:animEffect>
                                    <p:anim calcmode="lin" valueType="num">
                                      <p:cBhvr>
                                        <p:cTn id="44" dur="1000" fill="hold"/>
                                        <p:tgtEl>
                                          <p:spTgt spid="4"/>
                                        </p:tgtEl>
                                        <p:attrNameLst>
                                          <p:attrName>ppt_x</p:attrName>
                                        </p:attrNameLst>
                                      </p:cBhvr>
                                      <p:tavLst>
                                        <p:tav tm="0">
                                          <p:val>
                                            <p:strVal val="#ppt_x"/>
                                          </p:val>
                                        </p:tav>
                                        <p:tav tm="100000">
                                          <p:val>
                                            <p:strVal val="#ppt_x"/>
                                          </p:val>
                                        </p:tav>
                                      </p:tavLst>
                                    </p:anim>
                                    <p:anim calcmode="lin" valueType="num">
                                      <p:cBhvr>
                                        <p:cTn id="4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xit" presetSubtype="0" fill="hold" grpId="1" nodeType="clickEffect">
                                  <p:stCondLst>
                                    <p:cond delay="0"/>
                                  </p:stCondLst>
                                  <p:childTnLst>
                                    <p:animEffect transition="out" filter="fade">
                                      <p:cBhvr>
                                        <p:cTn id="49" dur="1000"/>
                                        <p:tgtEl>
                                          <p:spTgt spid="4"/>
                                        </p:tgtEl>
                                      </p:cBhvr>
                                    </p:animEffect>
                                    <p:anim calcmode="lin" valueType="num">
                                      <p:cBhvr>
                                        <p:cTn id="50" dur="1000"/>
                                        <p:tgtEl>
                                          <p:spTgt spid="4"/>
                                        </p:tgtEl>
                                        <p:attrNameLst>
                                          <p:attrName>ppt_x</p:attrName>
                                        </p:attrNameLst>
                                      </p:cBhvr>
                                      <p:tavLst>
                                        <p:tav tm="0">
                                          <p:val>
                                            <p:strVal val="ppt_x"/>
                                          </p:val>
                                        </p:tav>
                                        <p:tav tm="100000">
                                          <p:val>
                                            <p:strVal val="ppt_x"/>
                                          </p:val>
                                        </p:tav>
                                      </p:tavLst>
                                    </p:anim>
                                    <p:anim calcmode="lin" valueType="num">
                                      <p:cBhvr>
                                        <p:cTn id="51" dur="1000"/>
                                        <p:tgtEl>
                                          <p:spTgt spid="4"/>
                                        </p:tgtEl>
                                        <p:attrNameLst>
                                          <p:attrName>ppt_y</p:attrName>
                                        </p:attrNameLst>
                                      </p:cBhvr>
                                      <p:tavLst>
                                        <p:tav tm="0">
                                          <p:val>
                                            <p:strVal val="ppt_y"/>
                                          </p:val>
                                        </p:tav>
                                        <p:tav tm="100000">
                                          <p:val>
                                            <p:strVal val="ppt_y+.1"/>
                                          </p:val>
                                        </p:tav>
                                      </p:tavLst>
                                    </p:anim>
                                    <p:set>
                                      <p:cBhvr>
                                        <p:cTn id="52" dur="1" fill="hold">
                                          <p:stCondLst>
                                            <p:cond delay="999"/>
                                          </p:stCondLst>
                                        </p:cTn>
                                        <p:tgtEl>
                                          <p:spTgt spid="4"/>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fade">
                                      <p:cBhvr>
                                        <p:cTn id="57" dur="1000"/>
                                        <p:tgtEl>
                                          <p:spTgt spid="14"/>
                                        </p:tgtEl>
                                      </p:cBhvr>
                                    </p:animEffect>
                                    <p:anim calcmode="lin" valueType="num">
                                      <p:cBhvr>
                                        <p:cTn id="58" dur="1000" fill="hold"/>
                                        <p:tgtEl>
                                          <p:spTgt spid="14"/>
                                        </p:tgtEl>
                                        <p:attrNameLst>
                                          <p:attrName>ppt_x</p:attrName>
                                        </p:attrNameLst>
                                      </p:cBhvr>
                                      <p:tavLst>
                                        <p:tav tm="0">
                                          <p:val>
                                            <p:strVal val="#ppt_x"/>
                                          </p:val>
                                        </p:tav>
                                        <p:tav tm="100000">
                                          <p:val>
                                            <p:strVal val="#ppt_x"/>
                                          </p:val>
                                        </p:tav>
                                      </p:tavLst>
                                    </p:anim>
                                    <p:anim calcmode="lin" valueType="num">
                                      <p:cBhvr>
                                        <p:cTn id="5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xit" presetSubtype="0" fill="hold" grpId="1" nodeType="clickEffect">
                                  <p:stCondLst>
                                    <p:cond delay="0"/>
                                  </p:stCondLst>
                                  <p:childTnLst>
                                    <p:animEffect transition="out" filter="fade">
                                      <p:cBhvr>
                                        <p:cTn id="63" dur="1000"/>
                                        <p:tgtEl>
                                          <p:spTgt spid="14"/>
                                        </p:tgtEl>
                                      </p:cBhvr>
                                    </p:animEffect>
                                    <p:anim calcmode="lin" valueType="num">
                                      <p:cBhvr>
                                        <p:cTn id="64" dur="1000"/>
                                        <p:tgtEl>
                                          <p:spTgt spid="14"/>
                                        </p:tgtEl>
                                        <p:attrNameLst>
                                          <p:attrName>ppt_x</p:attrName>
                                        </p:attrNameLst>
                                      </p:cBhvr>
                                      <p:tavLst>
                                        <p:tav tm="0">
                                          <p:val>
                                            <p:strVal val="ppt_x"/>
                                          </p:val>
                                        </p:tav>
                                        <p:tav tm="100000">
                                          <p:val>
                                            <p:strVal val="ppt_x"/>
                                          </p:val>
                                        </p:tav>
                                      </p:tavLst>
                                    </p:anim>
                                    <p:anim calcmode="lin" valueType="num">
                                      <p:cBhvr>
                                        <p:cTn id="65" dur="1000"/>
                                        <p:tgtEl>
                                          <p:spTgt spid="14"/>
                                        </p:tgtEl>
                                        <p:attrNameLst>
                                          <p:attrName>ppt_y</p:attrName>
                                        </p:attrNameLst>
                                      </p:cBhvr>
                                      <p:tavLst>
                                        <p:tav tm="0">
                                          <p:val>
                                            <p:strVal val="ppt_y"/>
                                          </p:val>
                                        </p:tav>
                                        <p:tav tm="100000">
                                          <p:val>
                                            <p:strVal val="ppt_y+.1"/>
                                          </p:val>
                                        </p:tav>
                                      </p:tavLst>
                                    </p:anim>
                                    <p:set>
                                      <p:cBhvr>
                                        <p:cTn id="66" dur="1" fill="hold">
                                          <p:stCondLst>
                                            <p:cond delay="999"/>
                                          </p:stCondLst>
                                        </p:cTn>
                                        <p:tgtEl>
                                          <p:spTgt spid="14"/>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grpId="0" nodeType="clickEffect">
                                  <p:stCondLst>
                                    <p:cond delay="0"/>
                                  </p:stCondLst>
                                  <p:childTnLst>
                                    <p:set>
                                      <p:cBhvr>
                                        <p:cTn id="70" dur="1" fill="hold">
                                          <p:stCondLst>
                                            <p:cond delay="0"/>
                                          </p:stCondLst>
                                        </p:cTn>
                                        <p:tgtEl>
                                          <p:spTgt spid="5"/>
                                        </p:tgtEl>
                                        <p:attrNameLst>
                                          <p:attrName>style.visibility</p:attrName>
                                        </p:attrNameLst>
                                      </p:cBhvr>
                                      <p:to>
                                        <p:strVal val="visible"/>
                                      </p:to>
                                    </p:set>
                                    <p:animEffect transition="in" filter="fade">
                                      <p:cBhvr>
                                        <p:cTn id="71" dur="1000"/>
                                        <p:tgtEl>
                                          <p:spTgt spid="5"/>
                                        </p:tgtEl>
                                      </p:cBhvr>
                                    </p:animEffect>
                                    <p:anim calcmode="lin" valueType="num">
                                      <p:cBhvr>
                                        <p:cTn id="72" dur="1000" fill="hold"/>
                                        <p:tgtEl>
                                          <p:spTgt spid="5"/>
                                        </p:tgtEl>
                                        <p:attrNameLst>
                                          <p:attrName>ppt_x</p:attrName>
                                        </p:attrNameLst>
                                      </p:cBhvr>
                                      <p:tavLst>
                                        <p:tav tm="0">
                                          <p:val>
                                            <p:strVal val="#ppt_x"/>
                                          </p:val>
                                        </p:tav>
                                        <p:tav tm="100000">
                                          <p:val>
                                            <p:strVal val="#ppt_x"/>
                                          </p:val>
                                        </p:tav>
                                      </p:tavLst>
                                    </p:anim>
                                    <p:anim calcmode="lin" valueType="num">
                                      <p:cBhvr>
                                        <p:cTn id="7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42" presetClass="exit" presetSubtype="0" fill="hold" grpId="1" nodeType="clickEffect">
                                  <p:stCondLst>
                                    <p:cond delay="0"/>
                                  </p:stCondLst>
                                  <p:childTnLst>
                                    <p:animEffect transition="out" filter="fade">
                                      <p:cBhvr>
                                        <p:cTn id="77" dur="1000"/>
                                        <p:tgtEl>
                                          <p:spTgt spid="5"/>
                                        </p:tgtEl>
                                      </p:cBhvr>
                                    </p:animEffect>
                                    <p:anim calcmode="lin" valueType="num">
                                      <p:cBhvr>
                                        <p:cTn id="78" dur="1000"/>
                                        <p:tgtEl>
                                          <p:spTgt spid="5"/>
                                        </p:tgtEl>
                                        <p:attrNameLst>
                                          <p:attrName>ppt_x</p:attrName>
                                        </p:attrNameLst>
                                      </p:cBhvr>
                                      <p:tavLst>
                                        <p:tav tm="0">
                                          <p:val>
                                            <p:strVal val="ppt_x"/>
                                          </p:val>
                                        </p:tav>
                                        <p:tav tm="100000">
                                          <p:val>
                                            <p:strVal val="ppt_x"/>
                                          </p:val>
                                        </p:tav>
                                      </p:tavLst>
                                    </p:anim>
                                    <p:anim calcmode="lin" valueType="num">
                                      <p:cBhvr>
                                        <p:cTn id="79" dur="1000"/>
                                        <p:tgtEl>
                                          <p:spTgt spid="5"/>
                                        </p:tgtEl>
                                        <p:attrNameLst>
                                          <p:attrName>ppt_y</p:attrName>
                                        </p:attrNameLst>
                                      </p:cBhvr>
                                      <p:tavLst>
                                        <p:tav tm="0">
                                          <p:val>
                                            <p:strVal val="ppt_y"/>
                                          </p:val>
                                        </p:tav>
                                        <p:tav tm="100000">
                                          <p:val>
                                            <p:strVal val="ppt_y+.1"/>
                                          </p:val>
                                        </p:tav>
                                      </p:tavLst>
                                    </p:anim>
                                    <p:set>
                                      <p:cBhvr>
                                        <p:cTn id="80" dur="1" fill="hold">
                                          <p:stCondLst>
                                            <p:cond delay="999"/>
                                          </p:stCondLst>
                                        </p:cTn>
                                        <p:tgtEl>
                                          <p:spTgt spid="5"/>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6" presetClass="entr" presetSubtype="16" fill="hold" grpId="0" nodeType="clickEffect">
                                  <p:stCondLst>
                                    <p:cond delay="0"/>
                                  </p:stCondLst>
                                  <p:childTnLst>
                                    <p:set>
                                      <p:cBhvr>
                                        <p:cTn id="84" dur="1" fill="hold">
                                          <p:stCondLst>
                                            <p:cond delay="0"/>
                                          </p:stCondLst>
                                        </p:cTn>
                                        <p:tgtEl>
                                          <p:spTgt spid="77"/>
                                        </p:tgtEl>
                                        <p:attrNameLst>
                                          <p:attrName>style.visibility</p:attrName>
                                        </p:attrNameLst>
                                      </p:cBhvr>
                                      <p:to>
                                        <p:strVal val="visible"/>
                                      </p:to>
                                    </p:set>
                                    <p:animEffect transition="in" filter="circle(in)">
                                      <p:cBhvr>
                                        <p:cTn id="85" dur="2000"/>
                                        <p:tgtEl>
                                          <p:spTgt spid="77"/>
                                        </p:tgtEl>
                                      </p:cBhvr>
                                    </p:animEffect>
                                  </p:childTnLst>
                                </p:cTn>
                              </p:par>
                            </p:childTnLst>
                          </p:cTn>
                        </p:par>
                        <p:par>
                          <p:cTn id="86" fill="hold">
                            <p:stCondLst>
                              <p:cond delay="2000"/>
                            </p:stCondLst>
                            <p:childTnLst>
                              <p:par>
                                <p:cTn id="87" presetID="6" presetClass="entr" presetSubtype="16" fill="hold" grpId="0" nodeType="afterEffect">
                                  <p:stCondLst>
                                    <p:cond delay="0"/>
                                  </p:stCondLst>
                                  <p:childTnLst>
                                    <p:set>
                                      <p:cBhvr>
                                        <p:cTn id="88" dur="1" fill="hold">
                                          <p:stCondLst>
                                            <p:cond delay="0"/>
                                          </p:stCondLst>
                                        </p:cTn>
                                        <p:tgtEl>
                                          <p:spTgt spid="78"/>
                                        </p:tgtEl>
                                        <p:attrNameLst>
                                          <p:attrName>style.visibility</p:attrName>
                                        </p:attrNameLst>
                                      </p:cBhvr>
                                      <p:to>
                                        <p:strVal val="visible"/>
                                      </p:to>
                                    </p:set>
                                    <p:animEffect transition="in" filter="circle(in)">
                                      <p:cBhvr>
                                        <p:cTn id="89" dur="20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p:bldP spid="75" grpId="0"/>
      <p:bldP spid="77" grpId="0" animBg="1"/>
      <p:bldP spid="78" grpId="0"/>
      <p:bldP spid="3" grpId="0"/>
      <p:bldP spid="4" grpId="0"/>
      <p:bldP spid="4" grpId="1"/>
      <p:bldP spid="14" grpId="0"/>
      <p:bldP spid="14" grpId="1"/>
      <p:bldP spid="5" grpId="0"/>
      <p:bldP spid="5"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Sabbath  - Point 2</a:t>
            </a:r>
            <a:endParaRPr lang="en-US" dirty="0"/>
          </a:p>
        </p:txBody>
      </p:sp>
      <p:sp>
        <p:nvSpPr>
          <p:cNvPr id="3" name="Content Placeholder 2"/>
          <p:cNvSpPr>
            <a:spLocks noGrp="1"/>
          </p:cNvSpPr>
          <p:nvPr>
            <p:ph sz="quarter" idx="13"/>
          </p:nvPr>
        </p:nvSpPr>
        <p:spPr>
          <a:xfrm>
            <a:off x="609600" y="1600200"/>
            <a:ext cx="7924800" cy="4572000"/>
          </a:xfrm>
        </p:spPr>
        <p:txBody>
          <a:bodyPr>
            <a:normAutofit/>
          </a:bodyPr>
          <a:lstStyle/>
          <a:p>
            <a:pPr algn="just"/>
            <a:r>
              <a:rPr lang="en-US" sz="2400" dirty="0"/>
              <a:t>Lev 25:2-9  Speak unto the children of Israel, and say unto them, When ye come into the land which I give you, then shall the land keep a </a:t>
            </a:r>
            <a:r>
              <a:rPr lang="en-US" sz="2400" dirty="0" err="1"/>
              <a:t>sabbath</a:t>
            </a:r>
            <a:r>
              <a:rPr lang="en-US" sz="2400" dirty="0"/>
              <a:t> unto the LORD.  (3)  Six years thou shalt sow thy field, and six years thou shalt prune thy vineyard, and gather in the fruit thereof;  (4)  But in the seventh year shall be a </a:t>
            </a:r>
            <a:r>
              <a:rPr lang="en-US" sz="2400" dirty="0" err="1"/>
              <a:t>sabbath</a:t>
            </a:r>
            <a:r>
              <a:rPr lang="en-US" sz="2400" dirty="0"/>
              <a:t> of rest unto the land, a </a:t>
            </a:r>
            <a:r>
              <a:rPr lang="en-US" sz="2400" dirty="0" err="1"/>
              <a:t>sabbath</a:t>
            </a:r>
            <a:r>
              <a:rPr lang="en-US" sz="2400" dirty="0"/>
              <a:t> for the LORD: thou shalt neither sow thy field, nor prune thy vineyard.  (5)  That which </a:t>
            </a:r>
            <a:r>
              <a:rPr lang="en-US" sz="2400" dirty="0" err="1"/>
              <a:t>groweth</a:t>
            </a:r>
            <a:r>
              <a:rPr lang="en-US" sz="2400" dirty="0"/>
              <a:t> of its own accord of thy harvest thou shalt not reap, neither gather the grapes of thy vine undressed: </a:t>
            </a:r>
            <a:r>
              <a:rPr lang="en-US" sz="2400" i="1" dirty="0"/>
              <a:t>for</a:t>
            </a:r>
            <a:r>
              <a:rPr lang="en-US" sz="2400" dirty="0"/>
              <a:t> it is a year of rest unto the land.  </a:t>
            </a:r>
          </a:p>
          <a:p>
            <a:pPr algn="just"/>
            <a:endParaRPr lang="en-US" dirty="0"/>
          </a:p>
        </p:txBody>
      </p:sp>
    </p:spTree>
    <p:extLst>
      <p:ext uri="{BB962C8B-B14F-4D97-AF65-F5344CB8AC3E}">
        <p14:creationId xmlns:p14="http://schemas.microsoft.com/office/powerpoint/2010/main" val="3422797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Sabbath  - Point 2</a:t>
            </a:r>
            <a:endParaRPr lang="en-US" dirty="0"/>
          </a:p>
        </p:txBody>
      </p:sp>
      <p:sp>
        <p:nvSpPr>
          <p:cNvPr id="3" name="Content Placeholder 2"/>
          <p:cNvSpPr>
            <a:spLocks noGrp="1"/>
          </p:cNvSpPr>
          <p:nvPr>
            <p:ph sz="quarter" idx="13"/>
          </p:nvPr>
        </p:nvSpPr>
        <p:spPr>
          <a:xfrm>
            <a:off x="609600" y="1524000"/>
            <a:ext cx="7924800" cy="4572000"/>
          </a:xfrm>
        </p:spPr>
        <p:txBody>
          <a:bodyPr>
            <a:normAutofit/>
          </a:bodyPr>
          <a:lstStyle/>
          <a:p>
            <a:pPr algn="just"/>
            <a:r>
              <a:rPr lang="en-US" sz="2400" dirty="0" smtClean="0"/>
              <a:t>(</a:t>
            </a:r>
            <a:r>
              <a:rPr lang="en-US" sz="2400" dirty="0"/>
              <a:t>6)  And the </a:t>
            </a:r>
            <a:r>
              <a:rPr lang="en-US" sz="2400" dirty="0" err="1"/>
              <a:t>sabbath</a:t>
            </a:r>
            <a:r>
              <a:rPr lang="en-US" sz="2400" dirty="0"/>
              <a:t> of the land shall be meat for you; for thee, and for thy servant, and for thy maid, and for thy hired servant, and for thy stranger that </a:t>
            </a:r>
            <a:r>
              <a:rPr lang="en-US" sz="2400" dirty="0" err="1"/>
              <a:t>sojourneth</a:t>
            </a:r>
            <a:r>
              <a:rPr lang="en-US" sz="2400" dirty="0"/>
              <a:t> with thee,  (7)  And for thy cattle, and for the beast that </a:t>
            </a:r>
            <a:r>
              <a:rPr lang="en-US" sz="2400" i="1" dirty="0"/>
              <a:t>are</a:t>
            </a:r>
            <a:r>
              <a:rPr lang="en-US" sz="2400" dirty="0"/>
              <a:t> in thy land, shall all the increase thereof be meat.  (8)  And thou shalt number seven </a:t>
            </a:r>
            <a:r>
              <a:rPr lang="en-US" sz="2400" dirty="0" err="1"/>
              <a:t>sabbaths</a:t>
            </a:r>
            <a:r>
              <a:rPr lang="en-US" sz="2400" dirty="0"/>
              <a:t> of years unto thee, seven times seven years; and the space of the seven </a:t>
            </a:r>
            <a:r>
              <a:rPr lang="en-US" sz="2400" dirty="0" err="1"/>
              <a:t>sabbaths</a:t>
            </a:r>
            <a:r>
              <a:rPr lang="en-US" sz="2400" dirty="0"/>
              <a:t> of years shall be unto thee forty and nine years.  (9)  Then shalt thou cause the trumpet of the </a:t>
            </a:r>
            <a:r>
              <a:rPr lang="en-US" sz="2400" dirty="0" err="1"/>
              <a:t>jubile</a:t>
            </a:r>
            <a:r>
              <a:rPr lang="en-US" sz="2400" dirty="0"/>
              <a:t> to sound on the tenth </a:t>
            </a:r>
            <a:r>
              <a:rPr lang="en-US" sz="2400" i="1" dirty="0"/>
              <a:t>day</a:t>
            </a:r>
            <a:r>
              <a:rPr lang="en-US" sz="2400" dirty="0"/>
              <a:t> of the seventh month, in the day of atonement shall ye make the trumpet sound throughout all your land.</a:t>
            </a:r>
          </a:p>
          <a:p>
            <a:pPr algn="just"/>
            <a:endParaRPr lang="en-US" dirty="0"/>
          </a:p>
          <a:p>
            <a:pPr algn="just"/>
            <a:endParaRPr lang="en-US" dirty="0"/>
          </a:p>
        </p:txBody>
      </p:sp>
    </p:spTree>
    <p:extLst>
      <p:ext uri="{BB962C8B-B14F-4D97-AF65-F5344CB8AC3E}">
        <p14:creationId xmlns:p14="http://schemas.microsoft.com/office/powerpoint/2010/main" val="308489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Sabbath  - Point 2</a:t>
            </a:r>
          </a:p>
        </p:txBody>
      </p:sp>
      <p:sp>
        <p:nvSpPr>
          <p:cNvPr id="3" name="Content Placeholder 2"/>
          <p:cNvSpPr>
            <a:spLocks noGrp="1"/>
          </p:cNvSpPr>
          <p:nvPr>
            <p:ph sz="quarter" idx="13"/>
          </p:nvPr>
        </p:nvSpPr>
        <p:spPr/>
        <p:txBody>
          <a:bodyPr/>
          <a:lstStyle/>
          <a:p>
            <a:pPr algn="just"/>
            <a:r>
              <a:rPr lang="en-US" sz="2000" dirty="0" smtClean="0"/>
              <a:t>Lev </a:t>
            </a:r>
            <a:r>
              <a:rPr lang="en-US" sz="2000" dirty="0"/>
              <a:t>25:8  And thou shalt number seven </a:t>
            </a:r>
            <a:r>
              <a:rPr lang="en-US" sz="2000" dirty="0" err="1"/>
              <a:t>sabbaths</a:t>
            </a:r>
            <a:r>
              <a:rPr lang="en-US" sz="2000" dirty="0"/>
              <a:t> of years unto thee, seven times seven years; and the space of the seven </a:t>
            </a:r>
            <a:r>
              <a:rPr lang="en-US" sz="2000" dirty="0" err="1"/>
              <a:t>sabbaths</a:t>
            </a:r>
            <a:r>
              <a:rPr lang="en-US" sz="2000" dirty="0"/>
              <a:t> of years shall be unto thee forty and nine years.</a:t>
            </a:r>
          </a:p>
          <a:p>
            <a:pPr algn="just"/>
            <a:r>
              <a:rPr lang="en-US" sz="2000" dirty="0"/>
              <a:t>Lev 25:10  And ye shall hallow the fiftieth year, and proclaim liberty throughout </a:t>
            </a:r>
            <a:r>
              <a:rPr lang="en-US" sz="2000" i="1" dirty="0"/>
              <a:t>all</a:t>
            </a:r>
            <a:r>
              <a:rPr lang="en-US" sz="2000" dirty="0"/>
              <a:t> the land unto all the inhabitants thereof: it shall be a </a:t>
            </a:r>
            <a:r>
              <a:rPr lang="en-US" sz="2000" dirty="0" err="1"/>
              <a:t>jubile</a:t>
            </a:r>
            <a:r>
              <a:rPr lang="en-US" sz="2000" dirty="0"/>
              <a:t> unto you; and ye shall return every man unto his possession, and ye shall return every man unto his family.</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40291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 2 – Key points</a:t>
            </a:r>
            <a:endParaRPr lang="en-US" dirty="0"/>
          </a:p>
        </p:txBody>
      </p:sp>
      <p:sp>
        <p:nvSpPr>
          <p:cNvPr id="3" name="Content Placeholder 2"/>
          <p:cNvSpPr>
            <a:spLocks noGrp="1"/>
          </p:cNvSpPr>
          <p:nvPr>
            <p:ph sz="quarter" idx="13"/>
          </p:nvPr>
        </p:nvSpPr>
        <p:spPr/>
        <p:txBody>
          <a:bodyPr>
            <a:normAutofit/>
          </a:bodyPr>
          <a:lstStyle/>
          <a:p>
            <a:r>
              <a:rPr lang="en-US" sz="2800" dirty="0" smtClean="0"/>
              <a:t>1. There is a Sabbath rest for the Land. After every 6 years of labor for the land it is to rest for one year, the 7</a:t>
            </a:r>
            <a:r>
              <a:rPr lang="en-US" sz="2800" baseline="30000" dirty="0" smtClean="0"/>
              <a:t>th</a:t>
            </a:r>
            <a:r>
              <a:rPr lang="en-US" sz="2800" dirty="0" smtClean="0"/>
              <a:t> year. </a:t>
            </a:r>
          </a:p>
          <a:p>
            <a:r>
              <a:rPr lang="en-US" sz="2800" dirty="0" smtClean="0"/>
              <a:t>2. There is a Jubilee for the Land after 49 years. </a:t>
            </a:r>
            <a:endParaRPr lang="en-US" sz="2800" dirty="0"/>
          </a:p>
          <a:p>
            <a:r>
              <a:rPr lang="en-US" sz="2800" dirty="0" smtClean="0"/>
              <a:t>3. The Jubilee year is a year of release.</a:t>
            </a:r>
          </a:p>
          <a:p>
            <a:r>
              <a:rPr lang="en-US" sz="2800" dirty="0" smtClean="0"/>
              <a:t>4. The Jubilee year begins on the day of Atonement.</a:t>
            </a:r>
            <a:endParaRPr lang="en-US" sz="2800" dirty="0"/>
          </a:p>
        </p:txBody>
      </p:sp>
    </p:spTree>
    <p:extLst>
      <p:ext uri="{BB962C8B-B14F-4D97-AF65-F5344CB8AC3E}">
        <p14:creationId xmlns:p14="http://schemas.microsoft.com/office/powerpoint/2010/main" val="45827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smtClean="0"/>
              <a:t>The – 2520 – Point 3  - Sabbath</a:t>
            </a:r>
            <a:endParaRPr lang="en-US" sz="3000" dirty="0"/>
          </a:p>
        </p:txBody>
      </p:sp>
      <p:sp>
        <p:nvSpPr>
          <p:cNvPr id="3" name="Content Placeholder 2"/>
          <p:cNvSpPr>
            <a:spLocks noGrp="1"/>
          </p:cNvSpPr>
          <p:nvPr>
            <p:ph sz="quarter" idx="13"/>
          </p:nvPr>
        </p:nvSpPr>
        <p:spPr/>
        <p:txBody>
          <a:bodyPr/>
          <a:lstStyle/>
          <a:p>
            <a:r>
              <a:rPr lang="en-US" sz="2400" dirty="0"/>
              <a:t>Lev 25:8  And thou shalt number seven </a:t>
            </a:r>
            <a:r>
              <a:rPr lang="en-US" sz="2400" dirty="0" err="1"/>
              <a:t>sabbaths</a:t>
            </a:r>
            <a:r>
              <a:rPr lang="en-US" sz="2400" dirty="0"/>
              <a:t> of years unto thee, seven times seven years; and the space of the seven </a:t>
            </a:r>
            <a:r>
              <a:rPr lang="en-US" sz="2400" dirty="0" err="1"/>
              <a:t>sabbaths</a:t>
            </a:r>
            <a:r>
              <a:rPr lang="en-US" sz="2400" dirty="0"/>
              <a:t> of years shall be unto thee forty and nine years.</a:t>
            </a:r>
          </a:p>
          <a:p>
            <a:r>
              <a:rPr lang="en-US" sz="2400" dirty="0"/>
              <a:t>So out of every 49 years the Land has a Sabbath rest of 7 years. We know that the Prophetic month has 30 days so the math would go as follows; 30 days x 12 months x 7 years = 2520 days.</a:t>
            </a:r>
          </a:p>
          <a:p>
            <a:endParaRPr lang="en-US" dirty="0"/>
          </a:p>
          <a:p>
            <a:endParaRPr lang="en-US" dirty="0"/>
          </a:p>
        </p:txBody>
      </p:sp>
    </p:spTree>
    <p:extLst>
      <p:ext uri="{BB962C8B-B14F-4D97-AF65-F5344CB8AC3E}">
        <p14:creationId xmlns:p14="http://schemas.microsoft.com/office/powerpoint/2010/main" val="1197186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4</a:t>
            </a:r>
            <a:r>
              <a:rPr lang="en-US" baseline="30000" dirty="0" smtClean="0"/>
              <a:t>th</a:t>
            </a:r>
            <a:r>
              <a:rPr lang="en-US" dirty="0" smtClean="0"/>
              <a:t> Commandment</a:t>
            </a:r>
            <a:endParaRPr lang="en-US" dirty="0"/>
          </a:p>
        </p:txBody>
      </p:sp>
      <p:sp>
        <p:nvSpPr>
          <p:cNvPr id="3" name="Content Placeholder 2"/>
          <p:cNvSpPr>
            <a:spLocks noGrp="1"/>
          </p:cNvSpPr>
          <p:nvPr>
            <p:ph sz="quarter" idx="13"/>
          </p:nvPr>
        </p:nvSpPr>
        <p:spPr/>
        <p:txBody>
          <a:bodyPr/>
          <a:lstStyle/>
          <a:p>
            <a:pPr algn="just"/>
            <a:r>
              <a:rPr lang="en-US" sz="2400" dirty="0" err="1"/>
              <a:t>Exo</a:t>
            </a:r>
            <a:r>
              <a:rPr lang="en-US" sz="2400" dirty="0"/>
              <a:t> 20:8-11  Remember the </a:t>
            </a:r>
            <a:r>
              <a:rPr lang="en-US" sz="2400" dirty="0" err="1"/>
              <a:t>sabbath</a:t>
            </a:r>
            <a:r>
              <a:rPr lang="en-US" sz="2400" dirty="0"/>
              <a:t> day, to keep it holy.  (9)  Six days shalt thou </a:t>
            </a:r>
            <a:r>
              <a:rPr lang="en-US" sz="2400" dirty="0" err="1"/>
              <a:t>labour</a:t>
            </a:r>
            <a:r>
              <a:rPr lang="en-US" sz="2400" dirty="0"/>
              <a:t>, and do all thy work:  (10)  But the seventh day </a:t>
            </a:r>
            <a:r>
              <a:rPr lang="en-US" sz="2400" i="1" dirty="0"/>
              <a:t>is</a:t>
            </a:r>
            <a:r>
              <a:rPr lang="en-US" sz="2400" dirty="0"/>
              <a:t> the </a:t>
            </a:r>
            <a:r>
              <a:rPr lang="en-US" sz="2400" dirty="0" err="1"/>
              <a:t>sabbath</a:t>
            </a:r>
            <a:r>
              <a:rPr lang="en-US" sz="2400" dirty="0"/>
              <a:t> of the LORD thy God: </a:t>
            </a:r>
            <a:r>
              <a:rPr lang="en-US" sz="2400" i="1" dirty="0"/>
              <a:t>in it</a:t>
            </a:r>
            <a:r>
              <a:rPr lang="en-US" sz="2400" dirty="0"/>
              <a:t> thou shalt not do any work, thou, nor thy son, nor thy daughter, thy manservant, nor thy maidservant, nor thy cattle, nor thy stranger that </a:t>
            </a:r>
            <a:r>
              <a:rPr lang="en-US" sz="2400" i="1" dirty="0"/>
              <a:t>is</a:t>
            </a:r>
            <a:r>
              <a:rPr lang="en-US" sz="2400" dirty="0"/>
              <a:t> within thy gates:  (11)  For </a:t>
            </a:r>
            <a:r>
              <a:rPr lang="en-US" sz="2400" i="1" dirty="0"/>
              <a:t>in</a:t>
            </a:r>
            <a:r>
              <a:rPr lang="en-US" sz="2400" dirty="0"/>
              <a:t> six days the LORD made heaven and earth, the sea, and all that in them </a:t>
            </a:r>
            <a:r>
              <a:rPr lang="en-US" sz="2400" i="1" dirty="0"/>
              <a:t>is,</a:t>
            </a:r>
            <a:r>
              <a:rPr lang="en-US" sz="2400" dirty="0"/>
              <a:t> and rested the seventh day: wherefore the LORD blessed the </a:t>
            </a:r>
            <a:r>
              <a:rPr lang="en-US" sz="2400" dirty="0" err="1"/>
              <a:t>sabbath</a:t>
            </a:r>
            <a:r>
              <a:rPr lang="en-US" sz="2400" dirty="0"/>
              <a:t> day, and hallowed it.</a:t>
            </a:r>
          </a:p>
          <a:p>
            <a:endParaRPr lang="en-US" dirty="0"/>
          </a:p>
          <a:p>
            <a:endParaRPr lang="en-US" dirty="0"/>
          </a:p>
        </p:txBody>
      </p:sp>
    </p:spTree>
    <p:extLst>
      <p:ext uri="{BB962C8B-B14F-4D97-AF65-F5344CB8AC3E}">
        <p14:creationId xmlns:p14="http://schemas.microsoft.com/office/powerpoint/2010/main" val="3107138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4955"/>
            <a:ext cx="7924800" cy="1143000"/>
          </a:xfrm>
        </p:spPr>
        <p:txBody>
          <a:bodyPr/>
          <a:lstStyle/>
          <a:p>
            <a:r>
              <a:rPr lang="en-US" dirty="0" smtClean="0"/>
              <a:t>Connections</a:t>
            </a:r>
            <a:endParaRPr lang="en-US" dirty="0"/>
          </a:p>
        </p:txBody>
      </p:sp>
      <p:sp>
        <p:nvSpPr>
          <p:cNvPr id="3" name="Content Placeholder 2"/>
          <p:cNvSpPr>
            <a:spLocks noGrp="1"/>
          </p:cNvSpPr>
          <p:nvPr>
            <p:ph sz="quarter" idx="13"/>
          </p:nvPr>
        </p:nvSpPr>
        <p:spPr>
          <a:xfrm>
            <a:off x="609600" y="1447800"/>
            <a:ext cx="7924800" cy="4343400"/>
          </a:xfrm>
        </p:spPr>
        <p:txBody>
          <a:bodyPr>
            <a:normAutofit fontScale="92500" lnSpcReduction="20000"/>
          </a:bodyPr>
          <a:lstStyle/>
          <a:p>
            <a:r>
              <a:rPr lang="en-US" sz="2800" dirty="0" smtClean="0"/>
              <a:t>2520 is connected to the following events:</a:t>
            </a:r>
          </a:p>
          <a:p>
            <a:r>
              <a:rPr lang="en-US" sz="2800" dirty="0"/>
              <a:t>a</a:t>
            </a:r>
            <a:r>
              <a:rPr lang="en-US" sz="2800" dirty="0" smtClean="0"/>
              <a:t>. The Sabbath</a:t>
            </a:r>
          </a:p>
          <a:p>
            <a:r>
              <a:rPr lang="en-US" sz="2800" dirty="0" smtClean="0"/>
              <a:t>b. The Atonement</a:t>
            </a:r>
          </a:p>
          <a:p>
            <a:r>
              <a:rPr lang="en-US" sz="2800" dirty="0"/>
              <a:t>c</a:t>
            </a:r>
            <a:r>
              <a:rPr lang="en-US" sz="2800" dirty="0" smtClean="0"/>
              <a:t>. </a:t>
            </a:r>
            <a:r>
              <a:rPr lang="en-US" sz="2800" dirty="0"/>
              <a:t>The Commandments</a:t>
            </a:r>
          </a:p>
          <a:p>
            <a:r>
              <a:rPr lang="en-US" sz="2800" dirty="0" smtClean="0"/>
              <a:t>d. The Year of Release</a:t>
            </a:r>
          </a:p>
          <a:p>
            <a:r>
              <a:rPr lang="en-US" sz="2800" dirty="0"/>
              <a:t>e</a:t>
            </a:r>
            <a:r>
              <a:rPr lang="en-US" sz="2800" dirty="0" smtClean="0"/>
              <a:t>. The Cost of Purchase</a:t>
            </a:r>
          </a:p>
          <a:p>
            <a:r>
              <a:rPr lang="en-US" sz="2800" dirty="0" smtClean="0"/>
              <a:t>f. </a:t>
            </a:r>
            <a:r>
              <a:rPr lang="en-US" sz="2800" dirty="0"/>
              <a:t>Lesson of Faith - (3AM</a:t>
            </a:r>
            <a:r>
              <a:rPr lang="en-US" sz="2800" dirty="0" smtClean="0"/>
              <a:t>)</a:t>
            </a:r>
          </a:p>
          <a:p>
            <a:r>
              <a:rPr lang="en-US" sz="2800" dirty="0" smtClean="0"/>
              <a:t>g. The Scattering &amp; Gathering</a:t>
            </a:r>
          </a:p>
          <a:p>
            <a:r>
              <a:rPr lang="en-US" sz="2800" dirty="0" smtClean="0"/>
              <a:t>h. The Day for a Year Principle in the Sabbath</a:t>
            </a:r>
            <a:endParaRPr lang="en-US" sz="2800" dirty="0"/>
          </a:p>
        </p:txBody>
      </p:sp>
    </p:spTree>
    <p:extLst>
      <p:ext uri="{BB962C8B-B14F-4D97-AF65-F5344CB8AC3E}">
        <p14:creationId xmlns:p14="http://schemas.microsoft.com/office/powerpoint/2010/main" val="2552845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11016</TotalTime>
  <Words>2049</Words>
  <Application>Microsoft Office PowerPoint</Application>
  <PresentationFormat>On-screen Show (4:3)</PresentationFormat>
  <Paragraphs>97</Paragraphs>
  <Slides>20</Slides>
  <Notes>6</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Horizon</vt:lpstr>
      <vt:lpstr>2520</vt:lpstr>
      <vt:lpstr>Moses &amp; Mt. Sinai – Point 1</vt:lpstr>
      <vt:lpstr>Sabbath  - Point 2</vt:lpstr>
      <vt:lpstr>Sabbath  - Point 2</vt:lpstr>
      <vt:lpstr>Sabbath  - Point 2</vt:lpstr>
      <vt:lpstr>point 2 – Key points</vt:lpstr>
      <vt:lpstr>The – 2520 – Point 3  - Sabbath</vt:lpstr>
      <vt:lpstr>The 4th Commandment</vt:lpstr>
      <vt:lpstr>Connections</vt:lpstr>
      <vt:lpstr>Iniquity – Point 4</vt:lpstr>
      <vt:lpstr>Iniquity – Point 4</vt:lpstr>
      <vt:lpstr>Iniquity – Point 4</vt:lpstr>
      <vt:lpstr>The  Curse – Point 5</vt:lpstr>
      <vt:lpstr>Daniel – point 6</vt:lpstr>
      <vt:lpstr>Promise – Point 7</vt:lpstr>
      <vt:lpstr>Promise – Point 7 - Keys</vt:lpstr>
      <vt:lpstr>First Commandment</vt:lpstr>
      <vt:lpstr>Examples – 7 Times</vt:lpstr>
      <vt:lpstr>Examples – 7 Times</vt:lpstr>
      <vt:lpstr>The Cross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2520</dc:title>
  <dc:creator>Randy</dc:creator>
  <cp:lastModifiedBy>Randy</cp:lastModifiedBy>
  <cp:revision>34</cp:revision>
  <dcterms:created xsi:type="dcterms:W3CDTF">2012-07-02T19:03:22Z</dcterms:created>
  <dcterms:modified xsi:type="dcterms:W3CDTF">2012-07-18T10:30:35Z</dcterms:modified>
</cp:coreProperties>
</file>