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3"/>
  </p:notesMasterIdLst>
  <p:sldIdLst>
    <p:sldId id="256" r:id="rId2"/>
    <p:sldId id="381" r:id="rId3"/>
    <p:sldId id="383" r:id="rId4"/>
    <p:sldId id="286" r:id="rId5"/>
    <p:sldId id="257" r:id="rId6"/>
    <p:sldId id="259" r:id="rId7"/>
    <p:sldId id="258" r:id="rId8"/>
    <p:sldId id="421" r:id="rId9"/>
    <p:sldId id="423" r:id="rId10"/>
    <p:sldId id="420" r:id="rId11"/>
    <p:sldId id="424" r:id="rId12"/>
    <p:sldId id="265" r:id="rId13"/>
    <p:sldId id="444" r:id="rId14"/>
    <p:sldId id="266" r:id="rId15"/>
    <p:sldId id="445" r:id="rId16"/>
    <p:sldId id="446" r:id="rId17"/>
    <p:sldId id="380" r:id="rId18"/>
    <p:sldId id="379" r:id="rId19"/>
    <p:sldId id="272" r:id="rId20"/>
    <p:sldId id="267" r:id="rId21"/>
    <p:sldId id="466" r:id="rId22"/>
    <p:sldId id="268" r:id="rId23"/>
    <p:sldId id="467" r:id="rId24"/>
    <p:sldId id="269" r:id="rId25"/>
    <p:sldId id="468" r:id="rId26"/>
    <p:sldId id="440" r:id="rId27"/>
    <p:sldId id="273" r:id="rId28"/>
    <p:sldId id="399" r:id="rId29"/>
    <p:sldId id="400" r:id="rId30"/>
    <p:sldId id="402" r:id="rId31"/>
    <p:sldId id="401" r:id="rId32"/>
    <p:sldId id="332" r:id="rId33"/>
    <p:sldId id="331" r:id="rId34"/>
    <p:sldId id="447" r:id="rId35"/>
    <p:sldId id="260" r:id="rId36"/>
    <p:sldId id="448" r:id="rId37"/>
    <p:sldId id="261" r:id="rId38"/>
    <p:sldId id="449" r:id="rId39"/>
    <p:sldId id="262" r:id="rId40"/>
    <p:sldId id="450" r:id="rId41"/>
    <p:sldId id="263" r:id="rId42"/>
    <p:sldId id="451" r:id="rId43"/>
    <p:sldId id="264" r:id="rId44"/>
    <p:sldId id="274" r:id="rId45"/>
    <p:sldId id="275" r:id="rId46"/>
    <p:sldId id="278" r:id="rId47"/>
    <p:sldId id="452" r:id="rId48"/>
    <p:sldId id="276" r:id="rId49"/>
    <p:sldId id="453" r:id="rId50"/>
    <p:sldId id="277" r:id="rId51"/>
    <p:sldId id="454" r:id="rId52"/>
    <p:sldId id="279" r:id="rId53"/>
    <p:sldId id="280" r:id="rId54"/>
    <p:sldId id="455" r:id="rId55"/>
    <p:sldId id="281" r:id="rId56"/>
    <p:sldId id="456" r:id="rId57"/>
    <p:sldId id="282" r:id="rId58"/>
    <p:sldId id="457" r:id="rId59"/>
    <p:sldId id="283" r:id="rId60"/>
    <p:sldId id="458" r:id="rId61"/>
    <p:sldId id="284" r:id="rId62"/>
    <p:sldId id="459" r:id="rId63"/>
    <p:sldId id="285" r:id="rId64"/>
    <p:sldId id="334" r:id="rId65"/>
    <p:sldId id="333" r:id="rId66"/>
    <p:sldId id="460" r:id="rId67"/>
    <p:sldId id="335" r:id="rId68"/>
    <p:sldId id="461" r:id="rId69"/>
    <p:sldId id="361" r:id="rId70"/>
    <p:sldId id="321" r:id="rId71"/>
    <p:sldId id="403" r:id="rId72"/>
    <p:sldId id="404" r:id="rId73"/>
    <p:sldId id="385" r:id="rId74"/>
    <p:sldId id="405" r:id="rId75"/>
    <p:sldId id="406" r:id="rId76"/>
    <p:sldId id="408" r:id="rId77"/>
    <p:sldId id="407" r:id="rId78"/>
    <p:sldId id="386" r:id="rId79"/>
    <p:sldId id="409" r:id="rId80"/>
    <p:sldId id="410" r:id="rId81"/>
    <p:sldId id="411" r:id="rId82"/>
    <p:sldId id="412" r:id="rId83"/>
    <p:sldId id="387" r:id="rId84"/>
    <p:sldId id="414" r:id="rId85"/>
    <p:sldId id="415" r:id="rId86"/>
    <p:sldId id="388" r:id="rId87"/>
    <p:sldId id="462" r:id="rId88"/>
    <p:sldId id="416" r:id="rId89"/>
    <p:sldId id="389" r:id="rId90"/>
    <p:sldId id="390" r:id="rId91"/>
    <p:sldId id="417" r:id="rId92"/>
    <p:sldId id="463" r:id="rId93"/>
    <p:sldId id="384" r:id="rId94"/>
    <p:sldId id="391" r:id="rId95"/>
    <p:sldId id="308" r:id="rId96"/>
    <p:sldId id="309" r:id="rId97"/>
    <p:sldId id="418" r:id="rId98"/>
    <p:sldId id="419" r:id="rId99"/>
    <p:sldId id="425" r:id="rId100"/>
    <p:sldId id="392" r:id="rId101"/>
    <p:sldId id="317" r:id="rId102"/>
    <p:sldId id="393" r:id="rId103"/>
    <p:sldId id="426" r:id="rId104"/>
    <p:sldId id="464" r:id="rId105"/>
    <p:sldId id="320" r:id="rId106"/>
    <p:sldId id="323" r:id="rId107"/>
    <p:sldId id="322" r:id="rId108"/>
    <p:sldId id="347" r:id="rId109"/>
    <p:sldId id="324" r:id="rId110"/>
    <p:sldId id="325" r:id="rId111"/>
    <p:sldId id="326" r:id="rId112"/>
    <p:sldId id="327" r:id="rId113"/>
    <p:sldId id="328" r:id="rId114"/>
    <p:sldId id="329" r:id="rId115"/>
    <p:sldId id="330" r:id="rId116"/>
    <p:sldId id="469" r:id="rId117"/>
    <p:sldId id="336" r:id="rId118"/>
    <p:sldId id="470" r:id="rId119"/>
    <p:sldId id="340" r:id="rId120"/>
    <p:sldId id="345" r:id="rId121"/>
    <p:sldId id="344" r:id="rId122"/>
    <p:sldId id="343" r:id="rId123"/>
    <p:sldId id="346" r:id="rId124"/>
    <p:sldId id="339" r:id="rId125"/>
    <p:sldId id="338" r:id="rId126"/>
    <p:sldId id="348" r:id="rId127"/>
    <p:sldId id="337" r:id="rId128"/>
    <p:sldId id="471" r:id="rId129"/>
    <p:sldId id="350" r:id="rId130"/>
    <p:sldId id="341" r:id="rId131"/>
    <p:sldId id="342" r:id="rId132"/>
    <p:sldId id="472" r:id="rId133"/>
    <p:sldId id="349" r:id="rId134"/>
    <p:sldId id="351" r:id="rId135"/>
    <p:sldId id="354" r:id="rId136"/>
    <p:sldId id="353" r:id="rId137"/>
    <p:sldId id="352" r:id="rId138"/>
    <p:sldId id="355" r:id="rId139"/>
    <p:sldId id="356" r:id="rId140"/>
    <p:sldId id="358" r:id="rId141"/>
    <p:sldId id="360" r:id="rId142"/>
    <p:sldId id="357" r:id="rId143"/>
    <p:sldId id="428" r:id="rId144"/>
    <p:sldId id="429" r:id="rId145"/>
    <p:sldId id="430" r:id="rId146"/>
    <p:sldId id="431" r:id="rId147"/>
    <p:sldId id="432" r:id="rId148"/>
    <p:sldId id="433" r:id="rId149"/>
    <p:sldId id="435" r:id="rId150"/>
    <p:sldId id="434" r:id="rId151"/>
    <p:sldId id="362" r:id="rId152"/>
    <p:sldId id="369" r:id="rId153"/>
    <p:sldId id="372" r:id="rId154"/>
    <p:sldId id="373" r:id="rId155"/>
    <p:sldId id="377" r:id="rId156"/>
    <p:sldId id="376" r:id="rId157"/>
    <p:sldId id="375" r:id="rId158"/>
    <p:sldId id="374" r:id="rId159"/>
    <p:sldId id="370" r:id="rId160"/>
    <p:sldId id="371" r:id="rId161"/>
    <p:sldId id="363" r:id="rId162"/>
    <p:sldId id="368" r:id="rId163"/>
    <p:sldId id="367" r:id="rId164"/>
    <p:sldId id="366" r:id="rId165"/>
    <p:sldId id="365" r:id="rId166"/>
    <p:sldId id="364" r:id="rId167"/>
    <p:sldId id="394" r:id="rId168"/>
    <p:sldId id="427" r:id="rId169"/>
    <p:sldId id="441" r:id="rId170"/>
    <p:sldId id="442" r:id="rId171"/>
    <p:sldId id="443" r:id="rId172"/>
    <p:sldId id="397" r:id="rId173"/>
    <p:sldId id="398" r:id="rId174"/>
    <p:sldId id="395" r:id="rId175"/>
    <p:sldId id="396" r:id="rId176"/>
    <p:sldId id="473" r:id="rId177"/>
    <p:sldId id="436" r:id="rId178"/>
    <p:sldId id="437" r:id="rId179"/>
    <p:sldId id="438" r:id="rId180"/>
    <p:sldId id="439" r:id="rId181"/>
    <p:sldId id="270" r:id="rId18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2182"/>
    <a:srgbClr val="000099"/>
    <a:srgbClr val="A3C5EF"/>
    <a:srgbClr val="000000"/>
    <a:srgbClr val="212747"/>
    <a:srgbClr val="6D77D9"/>
    <a:srgbClr val="FFFFFF"/>
    <a:srgbClr val="1136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1" autoAdjust="0"/>
    <p:restoredTop sz="86391" autoAdjust="0"/>
  </p:normalViewPr>
  <p:slideViewPr>
    <p:cSldViewPr>
      <p:cViewPr>
        <p:scale>
          <a:sx n="80" d="100"/>
          <a:sy n="80" d="100"/>
        </p:scale>
        <p:origin x="-1530" y="-60"/>
      </p:cViewPr>
      <p:guideLst>
        <p:guide orient="horz" pos="2160"/>
        <p:guide pos="2880"/>
      </p:guideLst>
    </p:cSldViewPr>
  </p:slideViewPr>
  <p:outlineViewPr>
    <p:cViewPr>
      <p:scale>
        <a:sx n="33" d="100"/>
        <a:sy n="33" d="100"/>
      </p:scale>
      <p:origin x="0" y="96066"/>
    </p:cViewPr>
    <p:sldLst>
      <p:sld r:id="rId1" collapse="1"/>
    </p:sldLst>
  </p:outlineViewPr>
  <p:notesTextViewPr>
    <p:cViewPr>
      <p:scale>
        <a:sx n="100" d="100"/>
        <a:sy n="100" d="100"/>
      </p:scale>
      <p:origin x="0" y="0"/>
    </p:cViewPr>
  </p:notesTextViewPr>
  <p:sorterViewPr>
    <p:cViewPr>
      <p:scale>
        <a:sx n="66" d="100"/>
        <a:sy n="66" d="100"/>
      </p:scale>
      <p:origin x="0" y="115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tableStyles" Target="tableStyle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_rels/viewProps.xml.rels><?xml version="1.0" encoding="UTF-8" standalone="yes"?>
<Relationships xmlns="http://schemas.openxmlformats.org/package/2006/relationships"><Relationship Id="rId1"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26943BB-EE44-4EC4-9909-2FB092EE8C54}" type="datetimeFigureOut">
              <a:rPr lang="en-US"/>
              <a:pPr/>
              <a:t>8/22/2012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7641F4C-C250-4B38-B9DB-8FA74E3E08E3}" type="slidenum">
              <a:rPr lang="en-US"/>
              <a:pPr/>
              <a:t>‹#›</a:t>
            </a:fld>
            <a:endParaRPr lang="en-US"/>
          </a:p>
        </p:txBody>
      </p:sp>
    </p:spTree>
    <p:extLst>
      <p:ext uri="{BB962C8B-B14F-4D97-AF65-F5344CB8AC3E}">
        <p14:creationId xmlns:p14="http://schemas.microsoft.com/office/powerpoint/2010/main" val="31537352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ECED7C-0686-42CF-80A9-52BB65E7BDC1}" type="slidenum">
              <a:rPr lang="en-US"/>
              <a:pPr eaLnBrk="1" hangingPunct="1"/>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34D027-DCA0-4C2D-B19C-E96B39DF13B9}" type="slidenum">
              <a:rPr lang="en-US"/>
              <a:pPr eaLnBrk="1" hangingPunct="1"/>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90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C96FA1-BBD9-47E1-B7CF-6B29D1734658}" type="slidenum">
              <a:rPr lang="en-US"/>
              <a:pPr eaLnBrk="1" hangingPunct="1"/>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No it does not, it sustains and confirms it!</a:t>
            </a:r>
          </a:p>
        </p:txBody>
      </p:sp>
      <p:sp>
        <p:nvSpPr>
          <p:cNvPr id="291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35FD1A-E641-450F-A0B4-E177E5BF61F6}" type="slidenum">
              <a:rPr lang="en-US"/>
              <a:pPr eaLnBrk="1" hangingPunct="1"/>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92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3198AF-1BCD-495B-8D28-33CE077EE4EE}" type="slidenum">
              <a:rPr lang="en-US"/>
              <a:pPr eaLnBrk="1" hangingPunct="1"/>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93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E9FE6B-FF7D-4ACE-B8A7-5EB584D65D5A}" type="slidenum">
              <a:rPr lang="en-US"/>
              <a:pPr eaLnBrk="1" hangingPunct="1"/>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94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7A1336-958F-457A-833E-24B34BC9C690}" type="slidenum">
              <a:rPr lang="en-US"/>
              <a:pPr eaLnBrk="1" hangingPunct="1"/>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95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305910-8AC9-4619-85A9-AD23B8E4AB27}" type="slidenum">
              <a:rPr lang="en-US"/>
              <a:pPr eaLnBrk="1" hangingPunct="1"/>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96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FB2EC4-F79F-4E83-A687-133B1ACA3BC8}" type="slidenum">
              <a:rPr lang="en-US"/>
              <a:pPr eaLnBrk="1" hangingPunct="1"/>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97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273E81-CDF1-4D89-AFF7-DA6B04E426B2}" type="slidenum">
              <a:rPr lang="en-US"/>
              <a:pPr eaLnBrk="1" hangingPunct="1"/>
              <a:t>107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99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1F425A-1254-4BDE-A310-001D280638FF}" type="slidenum">
              <a:rPr lang="en-US"/>
              <a:pPr eaLnBrk="1" hangingPunct="1"/>
              <a:t>108</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00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5FC42D-D0A8-4377-9180-3D5F6DF40C98}" type="slidenum">
              <a:rPr lang="en-US"/>
              <a:pPr eaLnBrk="1" hangingPunct="1"/>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07F193-59A1-4ECD-8624-6142226238CB}" type="slidenum">
              <a:rPr lang="en-US"/>
              <a:pPr eaLnBrk="1" hangingPunct="1"/>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01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A17DDE-43F0-4C33-AFCA-847B085703C5}" type="slidenum">
              <a:rPr lang="en-US"/>
              <a:pPr eaLnBrk="1" hangingPunct="1"/>
              <a:t>110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02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02A3FF-F162-4530-B503-F508A807B6A7}" type="slidenum">
              <a:rPr lang="en-US"/>
              <a:pPr eaLnBrk="1" hangingPunct="1"/>
              <a:t>111</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03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924189-5CF7-49D2-91C8-CB57AC4C1FE4}" type="slidenum">
              <a:rPr lang="en-US"/>
              <a:pPr eaLnBrk="1" hangingPunct="1"/>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04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342E51-E6F8-49BA-89CF-6C1251D9C6D6}" type="slidenum">
              <a:rPr lang="en-US"/>
              <a:pPr eaLnBrk="1" hangingPunct="1"/>
              <a:t>113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05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4D6F5B-0202-4771-8FF8-2013891B6C16}" type="slidenum">
              <a:rPr lang="en-US"/>
              <a:pPr eaLnBrk="1" hangingPunct="1"/>
              <a:t>114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06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523998-6693-4680-B0E8-DD8D2B77C18F}" type="slidenum">
              <a:rPr lang="en-US"/>
              <a:pPr eaLnBrk="1" hangingPunct="1"/>
              <a:t>115</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07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D7129F-CC31-4366-A347-662741C6C65C}" type="slidenum">
              <a:rPr lang="en-US"/>
              <a:pPr eaLnBrk="1" hangingPunct="1"/>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08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6790CD-DBB7-49FA-9CE5-8FF57568D616}" type="slidenum">
              <a:rPr lang="en-US"/>
              <a:pPr eaLnBrk="1" hangingPunct="1"/>
              <a:t>117</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09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BB67C4-1D1A-4BFC-9DBC-B1117FEF5AD5}" type="slidenum">
              <a:rPr lang="en-US"/>
              <a:pPr eaLnBrk="1" hangingPunct="1"/>
              <a:t>118</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10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C4DFD8-34D6-40FE-A09F-3F69288A36EE}" type="slidenum">
              <a:rPr lang="en-US"/>
              <a:pPr eaLnBrk="1" hangingPunct="1"/>
              <a:t>119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52FAE4-E9F0-4C52-870A-9A1BECBB9911}" type="slidenum">
              <a:rPr lang="en-US"/>
              <a:pPr eaLnBrk="1" hangingPunct="1"/>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11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B21FB3-C1ED-41AE-AC63-0716221D5BB9}" type="slidenum">
              <a:rPr lang="en-US"/>
              <a:pPr eaLnBrk="1" hangingPunct="1"/>
              <a:t>120</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12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C1E712-FEBA-4C9A-8736-972717229477}" type="slidenum">
              <a:rPr lang="en-US"/>
              <a:pPr eaLnBrk="1" hangingPunct="1"/>
              <a:t>121</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13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E54CB7-B815-4860-B0A0-E7BED1CC063D}" type="slidenum">
              <a:rPr lang="en-US"/>
              <a:pPr eaLnBrk="1" hangingPunct="1"/>
              <a:t>122</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14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3D1143-0A08-4305-A064-CF26E265EDDD}" type="slidenum">
              <a:rPr lang="en-US"/>
              <a:pPr eaLnBrk="1" hangingPunct="1"/>
              <a:t>123</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15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1E2A9E-91A9-4F49-B495-1B27282E7B58}" type="slidenum">
              <a:rPr lang="en-US"/>
              <a:pPr eaLnBrk="1" hangingPunct="1"/>
              <a:t>124</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16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1C73A1-6872-450C-B608-1F69C08EC934}" type="slidenum">
              <a:rPr lang="en-US"/>
              <a:pPr eaLnBrk="1" hangingPunct="1"/>
              <a:t>125</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17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B6A48C-429C-4DFE-B549-BCB1E6AD4E3F}" type="slidenum">
              <a:rPr lang="en-US"/>
              <a:pPr eaLnBrk="1" hangingPunct="1"/>
              <a:t>126</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18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1E32B7-AFC0-40FF-9508-D016BC71632F}" type="slidenum">
              <a:rPr lang="en-US"/>
              <a:pPr eaLnBrk="1" hangingPunct="1"/>
              <a:t>127</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19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F86E64-BF8C-43DA-B023-6DB888A2FFC7}" type="slidenum">
              <a:rPr lang="en-US"/>
              <a:pPr eaLnBrk="1" hangingPunct="1"/>
              <a:t>128</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20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E0E55E-E635-4863-8029-7A9FCB12145A}" type="slidenum">
              <a:rPr lang="en-US"/>
              <a:pPr eaLnBrk="1" hangingPunct="1"/>
              <a:t>129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D9644E-56DC-433D-BA3F-C4299772BA15}" type="slidenum">
              <a:rPr lang="en-US"/>
              <a:pPr eaLnBrk="1" hangingPunct="1"/>
              <a:t>13</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Jeremiah 31: 10</a:t>
            </a:r>
          </a:p>
          <a:p>
            <a:pPr>
              <a:spcBef>
                <a:spcPct val="0"/>
              </a:spcBef>
            </a:pPr>
            <a:endParaRPr lang="en-US" smtClean="0"/>
          </a:p>
          <a:p>
            <a:pPr>
              <a:spcBef>
                <a:spcPct val="0"/>
              </a:spcBef>
            </a:pPr>
            <a:r>
              <a:rPr lang="en-US" smtClean="0"/>
              <a:t>Covenant of Peace Number 25:12, in numbers review also the name Coze, meaning false in numbers 25:15 How Phinease receives the covenant of peace for what he does the spiritual end of it for us today is found there in numbers which is tied directly into the understanding of the 2520  Ezekiel 34:25 all of Ezekiel 34 and Ezekiel 37:26  and all of Ezekiel 37</a:t>
            </a:r>
          </a:p>
        </p:txBody>
      </p:sp>
      <p:sp>
        <p:nvSpPr>
          <p:cNvPr id="321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4B651B-2F51-45F7-A954-77E71AB37E6F}" type="slidenum">
              <a:rPr lang="en-US"/>
              <a:pPr eaLnBrk="1" hangingPunct="1"/>
              <a:t>130</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22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26A5C2-7033-4773-B6AB-A7EC72A2CFF8}" type="slidenum">
              <a:rPr lang="en-US"/>
              <a:pPr eaLnBrk="1" hangingPunct="1"/>
              <a:t>131</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Open you bibles and let us go to Covenant of Peace Number 25:12, in numbers review also the name Coze, meaning false in numbers 25:15 How Phinease receives the covenant of peace for what he does the spiritual end of it for us today is found there in numbers which is tied directly into the understanding of the 2520  Ezekiel 34:25 all of Ezekiel 34 and Ezekiel 37:26  and all of Ezekiel 37 Romans 5 for the covenant of Peace, The covenant itself is in Jer 31:33 and in Hebrews 10</a:t>
            </a:r>
          </a:p>
          <a:p>
            <a:pPr>
              <a:spcBef>
                <a:spcPct val="0"/>
              </a:spcBef>
            </a:pPr>
            <a:endParaRPr lang="en-US" smtClean="0"/>
          </a:p>
        </p:txBody>
      </p:sp>
      <p:sp>
        <p:nvSpPr>
          <p:cNvPr id="323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4F4CA4-8369-4395-AAFA-18BCE2519C7B}" type="slidenum">
              <a:rPr lang="en-US"/>
              <a:pPr eaLnBrk="1" hangingPunct="1"/>
              <a:t>132</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24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A298E7-FE98-4E8D-AF86-BFAF39131A88}" type="slidenum">
              <a:rPr lang="en-US"/>
              <a:pPr eaLnBrk="1" hangingPunct="1"/>
              <a:t>133</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25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CE0689-78B2-462C-AE01-C9A405D10812}" type="slidenum">
              <a:rPr lang="en-US"/>
              <a:pPr eaLnBrk="1" hangingPunct="1"/>
              <a:t>134</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26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EADD7C-A0D1-4C70-A1DB-3CDA85791D06}" type="slidenum">
              <a:rPr lang="en-US"/>
              <a:pPr eaLnBrk="1" hangingPunct="1"/>
              <a:t>135</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27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E8EA3E-2002-4061-BF17-598BD1C61599}" type="slidenum">
              <a:rPr lang="en-US"/>
              <a:pPr eaLnBrk="1" hangingPunct="1"/>
              <a:t>136</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28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E13D0A-F8E6-426F-B201-38C5942ACA6B}" type="slidenum">
              <a:rPr lang="en-US"/>
              <a:pPr eaLnBrk="1" hangingPunct="1"/>
              <a:t>137</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29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AB0BBC-8622-4F15-87B6-963E9BEBFE45}" type="slidenum">
              <a:rPr lang="en-US"/>
              <a:pPr eaLnBrk="1" hangingPunct="1"/>
              <a:t>138</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30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958B2E-A5CA-4D45-833C-516DC9F51DD7}" type="slidenum">
              <a:rPr lang="en-US"/>
              <a:pPr eaLnBrk="1" hangingPunct="1"/>
              <a:t>139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2EE293-E5D9-40B9-8B2B-C6D08B87E2BA}" type="slidenum">
              <a:rPr lang="en-US"/>
              <a:pPr eaLnBrk="1" hangingPunct="1"/>
              <a:t>14</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31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2F8DEF-2B4C-45F2-90E9-35D7A9C5EE33}" type="slidenum">
              <a:rPr lang="en-US"/>
              <a:pPr eaLnBrk="1" hangingPunct="1"/>
              <a:t>140</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32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3DB95E-8443-4F63-A946-41576FBBD50E}" type="slidenum">
              <a:rPr lang="en-US"/>
              <a:pPr eaLnBrk="1" hangingPunct="1"/>
              <a:t>141</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33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800CAE-FB7C-4E5A-9D45-4E354C8328C0}" type="slidenum">
              <a:rPr lang="en-US"/>
              <a:pPr eaLnBrk="1" hangingPunct="1"/>
              <a:t>142</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34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3336C0-0AAF-4AB8-B11A-246B6262F7D6}" type="slidenum">
              <a:rPr lang="en-US"/>
              <a:pPr eaLnBrk="1" hangingPunct="1"/>
              <a:t>143</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35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6B3313-2BC2-489B-8956-89ACA2ACAB7B}" type="slidenum">
              <a:rPr lang="en-US"/>
              <a:pPr eaLnBrk="1" hangingPunct="1"/>
              <a:t>144</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36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C1FB02-C290-4218-9F7E-657957D657DA}" type="slidenum">
              <a:rPr lang="en-US"/>
              <a:pPr eaLnBrk="1" hangingPunct="1"/>
              <a:t>145</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37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1F13C1-6171-40F5-8395-F3B4555698A2}" type="slidenum">
              <a:rPr lang="en-US"/>
              <a:pPr eaLnBrk="1" hangingPunct="1"/>
              <a:t>146</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38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0BEAE9-0D8A-47EA-AC95-DA4265DD1A1F}" type="slidenum">
              <a:rPr lang="en-US"/>
              <a:pPr eaLnBrk="1" hangingPunct="1"/>
              <a:t>147</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39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1AC523-6512-4B87-A76F-49A0C8D191AD}" type="slidenum">
              <a:rPr lang="en-US"/>
              <a:pPr eaLnBrk="1" hangingPunct="1"/>
              <a:t>148</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40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514F7E-8244-415F-A8E8-AE973E10DC6B}" type="slidenum">
              <a:rPr lang="en-US"/>
              <a:pPr eaLnBrk="1" hangingPunct="1"/>
              <a:t>149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34B011-A7BD-443D-9091-A12FFFE1D2E0}" type="slidenum">
              <a:rPr lang="en-US"/>
              <a:pPr eaLnBrk="1" hangingPunct="1"/>
              <a:t>15</a:t>
            </a:fld>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42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10F923-747C-4B9B-B7FA-B40A6EDC605C}" type="slidenum">
              <a:rPr lang="en-US"/>
              <a:pPr eaLnBrk="1" hangingPunct="1"/>
              <a:t>150</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43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813E96-2DCA-433D-93F1-69CE057E583B}" type="slidenum">
              <a:rPr lang="en-US"/>
              <a:pPr eaLnBrk="1" hangingPunct="1"/>
              <a:t>151</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44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73FA02-8FAB-40D4-A2A0-64005EF42229}" type="slidenum">
              <a:rPr lang="en-US"/>
              <a:pPr eaLnBrk="1" hangingPunct="1"/>
              <a:t>152</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45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865DA7-62AF-4D73-A89E-E692EEE440E6}" type="slidenum">
              <a:rPr lang="en-US"/>
              <a:pPr eaLnBrk="1" hangingPunct="1"/>
              <a:t>153</a:t>
            </a:fld>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46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2D967C-C0D5-4511-8052-8E970FAD0F02}" type="slidenum">
              <a:rPr lang="en-US"/>
              <a:pPr eaLnBrk="1" hangingPunct="1"/>
              <a:t>154</a:t>
            </a:fld>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47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42FD14-39EE-44BC-9CFA-A24D71E3ECCA}" type="slidenum">
              <a:rPr lang="en-US"/>
              <a:pPr eaLnBrk="1" hangingPunct="1"/>
              <a:t>155</a:t>
            </a:fld>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48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16A701-4DD6-4F73-ADB4-3198EB3B279F}" type="slidenum">
              <a:rPr lang="en-US"/>
              <a:pPr eaLnBrk="1" hangingPunct="1"/>
              <a:t>156</a:t>
            </a:fld>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49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5AD888-3368-42A6-8945-A3CFD6E98D3E}" type="slidenum">
              <a:rPr lang="en-US"/>
              <a:pPr eaLnBrk="1" hangingPunct="1"/>
              <a:t>157</a:t>
            </a:fld>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50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CEAC12-06BB-40D4-9294-0E57831B7E9E}" type="slidenum">
              <a:rPr lang="en-US"/>
              <a:pPr eaLnBrk="1" hangingPunct="1"/>
              <a:t>158</a:t>
            </a:fld>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51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1F598A-8D62-46F7-B590-62AE161160FB}" type="slidenum">
              <a:rPr lang="en-US"/>
              <a:pPr eaLnBrk="1" hangingPunct="1"/>
              <a:t>159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F6FCD0-7AD4-4758-AF90-EE6E5FDBA7A2}" type="slidenum">
              <a:rPr lang="en-US"/>
              <a:pPr eaLnBrk="1" hangingPunct="1"/>
              <a:t>16</a:t>
            </a:fld>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52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AFB092-A8F6-4A0B-8158-5FE9B69015CA}" type="slidenum">
              <a:rPr lang="en-US"/>
              <a:pPr eaLnBrk="1" hangingPunct="1"/>
              <a:t>160</a:t>
            </a:fld>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53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8FE3F7-B895-4360-93DC-96DFE995618C}" type="slidenum">
              <a:rPr lang="en-US"/>
              <a:pPr eaLnBrk="1" hangingPunct="1"/>
              <a:t>161</a:t>
            </a:fld>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54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A24461-FF5D-4143-9F28-AD7CECFB051C}" type="slidenum">
              <a:rPr lang="en-US"/>
              <a:pPr eaLnBrk="1" hangingPunct="1"/>
              <a:t>162</a:t>
            </a:fld>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55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FF2E19-A44A-4020-A4AA-A94681DC6DD6}" type="slidenum">
              <a:rPr lang="en-US"/>
              <a:pPr eaLnBrk="1" hangingPunct="1"/>
              <a:t>163</a:t>
            </a:fld>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56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5B6DF1-9249-4D9F-9ECC-6A4457B1CE3F}" type="slidenum">
              <a:rPr lang="en-US"/>
              <a:pPr eaLnBrk="1" hangingPunct="1"/>
              <a:t>164</a:t>
            </a:fld>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57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230D94-432A-4CF1-813E-D609F2285B72}" type="slidenum">
              <a:rPr lang="en-US"/>
              <a:pPr eaLnBrk="1" hangingPunct="1"/>
              <a:t>165</a:t>
            </a:fld>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58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EB6F38-35E2-4D6A-B732-9A793911C2C4}" type="slidenum">
              <a:rPr lang="en-US"/>
              <a:pPr eaLnBrk="1" hangingPunct="1"/>
              <a:t>166</a:t>
            </a:fld>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59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54F6FB-63A0-4FEF-945D-4DBC36427265}" type="slidenum">
              <a:rPr lang="en-US"/>
              <a:pPr eaLnBrk="1" hangingPunct="1"/>
              <a:t>167</a:t>
            </a:fld>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0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60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3DB6FC-043F-4274-9EE3-1B2152533950}" type="slidenum">
              <a:rPr lang="en-US"/>
              <a:pPr eaLnBrk="1" hangingPunct="1"/>
              <a:t>168</a:t>
            </a:fld>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61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5168B-2BFE-426C-8E94-EC29F5DB889B}" type="slidenum">
              <a:rPr lang="en-US"/>
              <a:pPr eaLnBrk="1" hangingPunct="1"/>
              <a:t>169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FD2F55-563C-4A70-976A-A45BCEC61B66}" type="slidenum">
              <a:rPr lang="en-US"/>
              <a:pPr eaLnBrk="1" hangingPunct="1"/>
              <a:t>17</a:t>
            </a:fld>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2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62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784E44-0E74-4544-8B97-DC0FA565F5FE}" type="slidenum">
              <a:rPr lang="en-US"/>
              <a:pPr eaLnBrk="1" hangingPunct="1"/>
              <a:t>170</a:t>
            </a:fld>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63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C1B7DE-174D-44D6-8AC9-CFD234A87037}" type="slidenum">
              <a:rPr lang="en-US"/>
              <a:pPr eaLnBrk="1" hangingPunct="1"/>
              <a:t>171</a:t>
            </a:fld>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64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0AAC62-7E6E-4DB0-B8FF-77BDEBC3239B}" type="slidenum">
              <a:rPr lang="en-US"/>
              <a:pPr eaLnBrk="1" hangingPunct="1"/>
              <a:t>172</a:t>
            </a:fld>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65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D640B3-86FD-4E8D-9A6D-8CA2F8EFC149}" type="slidenum">
              <a:rPr lang="en-US"/>
              <a:pPr eaLnBrk="1" hangingPunct="1"/>
              <a:t>173</a:t>
            </a:fld>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6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66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BF65D6-FC70-44AC-B730-298E482E786A}" type="slidenum">
              <a:rPr lang="en-US"/>
              <a:pPr eaLnBrk="1" hangingPunct="1"/>
              <a:t>174</a:t>
            </a:fld>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7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67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E621ED-9110-481A-8360-9E80BF3B2FB8}" type="slidenum">
              <a:rPr lang="en-US"/>
              <a:pPr eaLnBrk="1" hangingPunct="1"/>
              <a:t>175</a:t>
            </a:fld>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1817DB-383D-4A83-B076-B2403F052E25}" type="slidenum">
              <a:rPr lang="en-US"/>
              <a:pPr eaLnBrk="1" hangingPunct="1"/>
              <a:t>176</a:t>
            </a:fld>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9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69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8F2EE0-4B86-4C15-A219-A0F1BE95D0ED}" type="slidenum">
              <a:rPr lang="en-US"/>
              <a:pPr eaLnBrk="1" hangingPunct="1"/>
              <a:t>177</a:t>
            </a:fld>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0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70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7031C8-72BA-4F37-9037-2E520DCE339A}" type="slidenum">
              <a:rPr lang="en-US"/>
              <a:pPr eaLnBrk="1" hangingPunct="1"/>
              <a:t>178</a:t>
            </a:fld>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1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71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B0E620-2FFB-4B29-8ED0-C8EBD0405E71}" type="slidenum">
              <a:rPr lang="en-US"/>
              <a:pPr eaLnBrk="1" hangingPunct="1"/>
              <a:t>179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CBE89D-3F05-48B1-9750-556225309190}" type="slidenum">
              <a:rPr lang="en-US"/>
              <a:pPr eaLnBrk="1" hangingPunct="1"/>
              <a:t>18</a:t>
            </a:fld>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2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72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AB5A34-2552-491F-A057-E4AABA94EEED}" type="slidenum">
              <a:rPr lang="en-US"/>
              <a:pPr eaLnBrk="1" hangingPunct="1"/>
              <a:t>180</a:t>
            </a:fld>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3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73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2A7F53-DA75-4EC1-9B72-F9735410F6AF}" type="slidenum">
              <a:rPr lang="en-US"/>
              <a:pPr eaLnBrk="1" hangingPunct="1"/>
              <a:t>181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B0FF18-716C-46BC-8DB6-9AD77B8E1623}" type="slidenum">
              <a:rPr lang="en-US"/>
              <a:pPr eaLnBrk="1" hangingPunct="1"/>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E8E9ED-35C4-4334-91F8-36C254C60EC0}" type="slidenum">
              <a:rPr lang="en-US"/>
              <a:pPr eaLnBrk="1" hangingPunct="1"/>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1B2F10-0D86-4529-88A5-BC9774273DEB}" type="slidenum">
              <a:rPr lang="en-US"/>
              <a:pPr eaLnBrk="1" hangingPunct="1"/>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1E91D1-FCFA-4948-B5FE-11C21A6AC4CD}" type="slidenum">
              <a:rPr lang="en-US"/>
              <a:pPr eaLnBrk="1" hangingPunct="1"/>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012BA6-4531-4B70-8D80-D166FD4BA22E}" type="slidenum">
              <a:rPr lang="en-US"/>
              <a:pPr eaLnBrk="1" hangingPunct="1"/>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C97B74-F0D9-4E28-9D5B-4F5EDE4BBE7C}" type="slidenum">
              <a:rPr lang="en-US"/>
              <a:pPr eaLnBrk="1" hangingPunct="1"/>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2AE075-4A65-4128-9D1F-DFF584D94F1E}" type="slidenum">
              <a:rPr lang="en-US"/>
              <a:pPr eaLnBrk="1" hangingPunct="1"/>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292B03-F74B-46E4-A226-1007FC60101E}" type="slidenum">
              <a:rPr lang="en-US"/>
              <a:pPr eaLnBrk="1" hangingPunct="1"/>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90440F-A7C0-4977-8D3F-ACA77A6C46DF}" type="slidenum">
              <a:rPr lang="en-US"/>
              <a:pPr eaLnBrk="1" hangingPunct="1"/>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AD9F5C-47F2-46E1-9989-73E433A68D73}" type="slidenum">
              <a:rPr lang="en-US"/>
              <a:pPr eaLnBrk="1" hangingPunct="1"/>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4DB60E-0F5E-4756-A9A0-8EA6F6B87441}" type="slidenum">
              <a:rPr lang="en-US"/>
              <a:pPr eaLnBrk="1" hangingPunct="1"/>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2D700E-4FEA-4795-8E37-48AF0331C3D3}" type="slidenum">
              <a:rPr lang="en-US"/>
              <a:pPr eaLnBrk="1" hangingPunct="1"/>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C92193-04B1-47ED-9E43-4D614899E0FA}" type="slidenum">
              <a:rPr lang="en-US"/>
              <a:pPr eaLnBrk="1" hangingPunct="1"/>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9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68C16C-17CC-4B7A-9FF8-9C7E41420E29}" type="slidenum">
              <a:rPr lang="en-US"/>
              <a:pPr eaLnBrk="1" hangingPunct="1"/>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7A23C2-AB06-40E3-B6A4-0424FF25F281}" type="slidenum">
              <a:rPr lang="en-US"/>
              <a:pPr eaLnBrk="1" hangingPunct="1"/>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1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5588199-51F2-4799-A901-F7C56A652DFD}" type="slidenum">
              <a:rPr lang="en-US"/>
              <a:pPr eaLnBrk="1" hangingPunct="1"/>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138505-F13D-441B-966A-09DCA149F0A3}" type="slidenum">
              <a:rPr lang="en-US"/>
              <a:pPr eaLnBrk="1" hangingPunct="1"/>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3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4CD3C9-8C44-4C9A-8930-7EA004063ADE}" type="slidenum">
              <a:rPr lang="en-US"/>
              <a:pPr eaLnBrk="1" hangingPunct="1"/>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84FC75-6F4B-43E8-B17D-B3A7BB302FCE}" type="slidenum">
              <a:rPr lang="en-US"/>
              <a:pPr eaLnBrk="1" hangingPunct="1"/>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5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1B64D5-B2FF-41D4-A421-66189C40B198}" type="slidenum">
              <a:rPr lang="en-US"/>
              <a:pPr eaLnBrk="1" hangingPunct="1"/>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6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C67871-E20D-4B57-B317-3E88B21F9402}" type="slidenum">
              <a:rPr lang="en-US"/>
              <a:pPr eaLnBrk="1" hangingPunct="1"/>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4AF9A-7E79-4714-8AAB-0D88D9B9412D}" type="slidenum">
              <a:rPr lang="en-US"/>
              <a:pPr eaLnBrk="1" hangingPunct="1"/>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8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31CB52-3D97-4348-B927-AB64DCB0682B}" type="slidenum">
              <a:rPr lang="en-US"/>
              <a:pPr eaLnBrk="1" hangingPunct="1"/>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F1675A-BEEB-4536-903C-60B593B94CEB}" type="slidenum">
              <a:rPr lang="en-US"/>
              <a:pPr eaLnBrk="1" hangingPunct="1"/>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BEFA70-E901-41D9-9819-94B3A32EA8A5}" type="slidenum">
              <a:rPr lang="en-US"/>
              <a:pPr eaLnBrk="1" hangingPunct="1"/>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0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D203E8-F191-4AAC-AD9D-324B23E7CDC6}" type="slidenum">
              <a:rPr lang="en-US"/>
              <a:pPr eaLnBrk="1" hangingPunct="1"/>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1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D59228-3219-4F12-9D91-0B36CEE125E4}" type="slidenum">
              <a:rPr lang="en-US"/>
              <a:pPr eaLnBrk="1" hangingPunct="1"/>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7C476F-260B-4B16-BC3B-BE0AECA4D0A3}" type="slidenum">
              <a:rPr lang="en-US"/>
              <a:pPr eaLnBrk="1" hangingPunct="1"/>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3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C4DAB6-F60E-42D0-8092-D7C15628FF5E}" type="slidenum">
              <a:rPr lang="en-US"/>
              <a:pPr eaLnBrk="1" hangingPunct="1"/>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4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9BA5E8-6E09-42BD-A0F5-751CD58C1C5A}" type="slidenum">
              <a:rPr lang="en-US"/>
              <a:pPr eaLnBrk="1" hangingPunct="1"/>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5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EDDFEC-E828-487C-9DC2-27D8380FCB6A}" type="slidenum">
              <a:rPr lang="en-US"/>
              <a:pPr eaLnBrk="1" hangingPunct="1"/>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854E94-255E-4E6A-8B90-A8A73DD1D3A5}" type="slidenum">
              <a:rPr lang="en-US"/>
              <a:pPr eaLnBrk="1" hangingPunct="1"/>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7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FF4245-4C37-40A5-80EF-AA269206BBDF}" type="slidenum">
              <a:rPr lang="en-US"/>
              <a:pPr eaLnBrk="1" hangingPunct="1"/>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8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76A639-B443-44DF-A393-F3AF777A8A61}" type="slidenum">
              <a:rPr lang="en-US"/>
              <a:pPr eaLnBrk="1" hangingPunct="1"/>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5F6844-F621-43C0-9EE3-20B4E35BB0FB}" type="slidenum">
              <a:rPr lang="en-US"/>
              <a:pPr eaLnBrk="1" hangingPunct="1"/>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9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090129-8AB6-411D-AB2B-509AE3D9FCC4}" type="slidenum">
              <a:rPr lang="en-US"/>
              <a:pPr eaLnBrk="1" hangingPunct="1"/>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40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32F625-9496-4C95-8FF9-B44292AF4A64}" type="slidenum">
              <a:rPr lang="en-US"/>
              <a:pPr eaLnBrk="1" hangingPunct="1"/>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2kings 21:14</a:t>
            </a:r>
          </a:p>
        </p:txBody>
      </p:sp>
      <p:sp>
        <p:nvSpPr>
          <p:cNvPr id="241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E4328D-7081-459E-BEEB-16793630399A}" type="slidenum">
              <a:rPr lang="en-US"/>
              <a:pPr eaLnBrk="1" hangingPunct="1"/>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42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29625F-EA7C-422B-9351-83690A950398}" type="slidenum">
              <a:rPr lang="en-US"/>
              <a:pPr eaLnBrk="1" hangingPunct="1"/>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43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41D561-5744-42D9-A0E7-711530F19479}" type="slidenum">
              <a:rPr lang="en-US"/>
              <a:pPr eaLnBrk="1" hangingPunct="1"/>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44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427A9B-9F2F-4AE4-8002-5653E046973C}" type="slidenum">
              <a:rPr lang="en-US"/>
              <a:pPr eaLnBrk="1" hangingPunct="1"/>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45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624CA7-6931-4F12-9F27-2468E32EDACD}" type="slidenum">
              <a:rPr lang="en-US"/>
              <a:pPr eaLnBrk="1" hangingPunct="1"/>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46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E4561A-626A-411E-B0AA-67F13BA428A9}" type="slidenum">
              <a:rPr lang="en-US"/>
              <a:pPr eaLnBrk="1" hangingPunct="1"/>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47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A1E127-4DBB-469D-9168-B2564CC5FBB4}" type="slidenum">
              <a:rPr lang="en-US"/>
              <a:pPr eaLnBrk="1" hangingPunct="1"/>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48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2195E8-11AB-4B17-99E2-C1CCCBDDDC43}" type="slidenum">
              <a:rPr lang="en-US"/>
              <a:pPr eaLnBrk="1" hangingPunct="1"/>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E67B59-07A0-4E6F-9D6A-B6E44B939B70}" type="slidenum">
              <a:rPr lang="en-US"/>
              <a:pPr eaLnBrk="1" hangingPunct="1"/>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49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D9362D-C2A6-4C5E-A8F7-BFD44B0FE6CE}" type="slidenum">
              <a:rPr lang="en-US"/>
              <a:pPr eaLnBrk="1" hangingPunct="1"/>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0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B1B732-12CA-4571-A402-1B555D7AF3A8}" type="slidenum">
              <a:rPr lang="en-US"/>
              <a:pPr eaLnBrk="1" hangingPunct="1"/>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1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F04EA5-71D3-41AC-8D1B-6FA7BA959304}" type="slidenum">
              <a:rPr lang="en-US"/>
              <a:pPr eaLnBrk="1" hangingPunct="1"/>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2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C5F68F-F1DA-486A-B124-E7572FB7CC37}" type="slidenum">
              <a:rPr lang="en-US"/>
              <a:pPr eaLnBrk="1" hangingPunct="1"/>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3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D40210-3C47-4F90-A932-84634AE2FFC8}" type="slidenum">
              <a:rPr lang="en-US"/>
              <a:pPr eaLnBrk="1" hangingPunct="1"/>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4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62AD06-971B-4EA7-80E7-428762656A05}" type="slidenum">
              <a:rPr lang="en-US"/>
              <a:pPr eaLnBrk="1" hangingPunct="1"/>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6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B55573-7C00-4858-A8CA-70CD1782E739}" type="slidenum">
              <a:rPr lang="en-US"/>
              <a:pPr eaLnBrk="1" hangingPunct="1"/>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7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C3DE93-7EB4-42B6-9424-0E838DA16F2F}" type="slidenum">
              <a:rPr lang="en-US"/>
              <a:pPr eaLnBrk="1" hangingPunct="1"/>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8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3054A2-C8E3-4AED-9B5C-A2DFB85212FA}" type="slidenum">
              <a:rPr lang="en-US"/>
              <a:pPr eaLnBrk="1" hangingPunct="1"/>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9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485847-2ACF-4C55-9190-CB414F578908}" type="slidenum">
              <a:rPr lang="en-US"/>
              <a:pPr eaLnBrk="1" hangingPunct="1"/>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12BB35-88C0-40C7-B03E-60F55406659E}" type="slidenum">
              <a:rPr lang="en-US"/>
              <a:pPr eaLnBrk="1" hangingPunct="1"/>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0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C68753-B604-4B51-B16D-79B60FDFBE72}" type="slidenum">
              <a:rPr lang="en-US"/>
              <a:pPr eaLnBrk="1" hangingPunct="1"/>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1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3C5E09-77A5-4433-9478-3B1BDFCD9907}" type="slidenum">
              <a:rPr lang="en-US"/>
              <a:pPr eaLnBrk="1" hangingPunct="1"/>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2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803B7C-1AF5-4130-921A-84662FD46C1E}" type="slidenum">
              <a:rPr lang="en-US"/>
              <a:pPr eaLnBrk="1" hangingPunct="1"/>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3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458E66-C19F-459F-B996-33D2641B5807}" type="slidenum">
              <a:rPr lang="en-US"/>
              <a:pPr eaLnBrk="1" hangingPunct="1"/>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4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52480F-F82A-44C3-B6F3-FF8BA8F22CED}" type="slidenum">
              <a:rPr lang="en-US"/>
              <a:pPr eaLnBrk="1" hangingPunct="1"/>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5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2E58E8-6990-461A-9D35-120E8E82A23A}" type="slidenum">
              <a:rPr lang="en-US"/>
              <a:pPr eaLnBrk="1" hangingPunct="1"/>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6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7AE45B-A56A-4E11-8058-FD26EC7EE615}" type="slidenum">
              <a:rPr lang="en-US"/>
              <a:pPr eaLnBrk="1" hangingPunct="1"/>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7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4377B-8F56-4C8D-9DA0-4A8FE28898C6}" type="slidenum">
              <a:rPr lang="en-US"/>
              <a:pPr eaLnBrk="1" hangingPunct="1"/>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8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F71AEA-27BF-48B2-B6C2-5915FBE7053B}" type="slidenum">
              <a:rPr lang="en-US"/>
              <a:pPr eaLnBrk="1" hangingPunct="1"/>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9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2BB320-690E-4F5F-A415-A93FF70F5328}" type="slidenum">
              <a:rPr lang="en-US"/>
              <a:pPr eaLnBrk="1" hangingPunct="1"/>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A1A647-364B-4872-A5E6-50DF14C17E41}" type="slidenum">
              <a:rPr lang="en-US"/>
              <a:pPr eaLnBrk="1" hangingPunct="1"/>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70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948BFB-284F-44CD-9161-9DD784A6CA49}" type="slidenum">
              <a:rPr lang="en-US"/>
              <a:pPr eaLnBrk="1" hangingPunct="1"/>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71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52AC69-CF09-451D-89F8-C47AB217C1DD}" type="slidenum">
              <a:rPr lang="en-US"/>
              <a:pPr eaLnBrk="1" hangingPunct="1"/>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72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1BC9AB-60A2-40EF-BD4D-A5CBC7E36866}" type="slidenum">
              <a:rPr lang="en-US"/>
              <a:pPr eaLnBrk="1" hangingPunct="1"/>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73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225F23-ED05-4032-A280-92DAFFB163F1}" type="slidenum">
              <a:rPr lang="en-US"/>
              <a:pPr eaLnBrk="1" hangingPunct="1"/>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74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A19485-E782-42BA-B2B8-ADDAFEBFECD5}" type="slidenum">
              <a:rPr lang="en-US"/>
              <a:pPr eaLnBrk="1" hangingPunct="1"/>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75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44FC45-F75D-4BFC-9E34-C3DE76278754}" type="slidenum">
              <a:rPr lang="en-US"/>
              <a:pPr eaLnBrk="1" hangingPunct="1"/>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76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FA0B88-F245-480C-9BA3-F70280F37196}" type="slidenum">
              <a:rPr lang="en-US"/>
              <a:pPr eaLnBrk="1" hangingPunct="1"/>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77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3F95D7-6077-4316-AD94-F19510FA2F41}" type="slidenum">
              <a:rPr lang="en-US"/>
              <a:pPr eaLnBrk="1" hangingPunct="1"/>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78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908B20-6560-4C3F-866F-4D0F8E89C100}" type="slidenum">
              <a:rPr lang="en-US"/>
              <a:pPr eaLnBrk="1" hangingPunct="1"/>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83F023-F9F7-4C20-B036-DF23CEEDE9E8}" type="slidenum">
              <a:rPr lang="en-US"/>
              <a:pPr eaLnBrk="1" hangingPunct="1"/>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012938-D2BE-4D97-923C-593E2A1C321A}" type="slidenum">
              <a:rPr lang="en-US"/>
              <a:pPr eaLnBrk="1" hangingPunct="1"/>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80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BA6630-25DF-4BCC-BE0C-DA540731813F}" type="slidenum">
              <a:rPr lang="en-US"/>
              <a:pPr eaLnBrk="1" hangingPunct="1"/>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81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245D81-E008-4329-B417-5FFFBF529BA0}" type="slidenum">
              <a:rPr lang="en-US"/>
              <a:pPr eaLnBrk="1" hangingPunct="1"/>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82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3FE2D2-14C3-4639-ADF9-88261032E881}" type="slidenum">
              <a:rPr lang="en-US"/>
              <a:pPr eaLnBrk="1" hangingPunct="1"/>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83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D3024C-29E7-4256-A9EC-8C5B2F86BF12}" type="slidenum">
              <a:rPr lang="en-US"/>
              <a:pPr eaLnBrk="1" hangingPunct="1"/>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84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E32B8C-3942-4768-8D28-133635D75F39}" type="slidenum">
              <a:rPr lang="en-US"/>
              <a:pPr eaLnBrk="1" hangingPunct="1"/>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85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437840-F5D7-475F-9236-F57781250B22}" type="slidenum">
              <a:rPr lang="en-US"/>
              <a:pPr eaLnBrk="1" hangingPunct="1"/>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86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962EDB-B891-4C5C-AAA0-E8AC757ED23F}" type="slidenum">
              <a:rPr lang="en-US"/>
              <a:pPr eaLnBrk="1" hangingPunct="1"/>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87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9E9A61-49B7-4842-AADA-A04FEEF1EC29}" type="slidenum">
              <a:rPr lang="en-US"/>
              <a:pPr eaLnBrk="1" hangingPunct="1"/>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88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4A9DC0-53B1-4262-99CF-C0206AA4D47B}" type="slidenum">
              <a:rPr lang="en-US"/>
              <a:pPr eaLnBrk="1" hangingPunct="1"/>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89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A3CAB9-7418-4658-884D-F57BB42F5BE1}" type="slidenum">
              <a:rPr lang="en-US"/>
              <a:pPr eaLnBrk="1" hangingPunct="1"/>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P_SBUSC_TLE_Last_Pie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52400" y="5029200"/>
            <a:ext cx="8839200" cy="990600"/>
          </a:xfrm>
        </p:spPr>
        <p:txBody>
          <a:bodyPr/>
          <a:lstStyle>
            <a:lvl1pPr algn="ctr">
              <a:defRPr sz="3200">
                <a:solidFill>
                  <a:srgbClr val="FFFFFF"/>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52400" y="6019800"/>
            <a:ext cx="8839200" cy="533400"/>
          </a:xfrm>
        </p:spPr>
        <p:txBody>
          <a:bodyPr/>
          <a:lstStyle>
            <a:lvl1pPr marL="0" indent="0" algn="ctr">
              <a:buFontTx/>
              <a:buNone/>
              <a:defRPr sz="2400">
                <a:solidFill>
                  <a:srgbClr val="FFFFFF"/>
                </a:solidFill>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a:solidFill>
                  <a:srgbClr val="FFFFFF"/>
                </a:solidFill>
              </a:defRPr>
            </a:lvl1pPr>
          </a:lstStyle>
          <a:p>
            <a:endParaRPr 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endParaRPr 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fld id="{60B9F810-2D25-47B4-90F8-A5E91A137A7A}" type="slidenum">
              <a:rPr lang="en-US"/>
              <a:pPr/>
              <a:t>‹#›</a:t>
            </a:fld>
            <a:endParaRPr lang="en-US"/>
          </a:p>
        </p:txBody>
      </p:sp>
    </p:spTree>
    <p:extLst>
      <p:ext uri="{BB962C8B-B14F-4D97-AF65-F5344CB8AC3E}">
        <p14:creationId xmlns:p14="http://schemas.microsoft.com/office/powerpoint/2010/main" val="2683923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p>
        </p:txBody>
      </p:sp>
      <p:sp>
        <p:nvSpPr>
          <p:cNvPr id="5" name="Rectangle 8"/>
          <p:cNvSpPr>
            <a:spLocks noGrp="1" noChangeArrowheads="1"/>
          </p:cNvSpPr>
          <p:nvPr>
            <p:ph type="ftr" sz="quarter" idx="11"/>
          </p:nvPr>
        </p:nvSpPr>
        <p:spPr>
          <a:ln/>
        </p:spPr>
        <p:txBody>
          <a:bodyPr/>
          <a:lstStyle>
            <a:lvl1pPr>
              <a:defRPr/>
            </a:lvl1pPr>
          </a:lstStyle>
          <a:p>
            <a:endParaRPr lang="en-US"/>
          </a:p>
        </p:txBody>
      </p:sp>
      <p:sp>
        <p:nvSpPr>
          <p:cNvPr id="6" name="Rectangle 9"/>
          <p:cNvSpPr>
            <a:spLocks noGrp="1" noChangeArrowheads="1"/>
          </p:cNvSpPr>
          <p:nvPr>
            <p:ph type="sldNum" sz="quarter" idx="12"/>
          </p:nvPr>
        </p:nvSpPr>
        <p:spPr>
          <a:ln/>
        </p:spPr>
        <p:txBody>
          <a:bodyPr/>
          <a:lstStyle>
            <a:lvl1pPr>
              <a:defRPr/>
            </a:lvl1pPr>
          </a:lstStyle>
          <a:p>
            <a:fld id="{1DA09697-2600-4E10-A237-AF5A0F010998}" type="slidenum">
              <a:rPr lang="en-US"/>
              <a:pPr/>
              <a:t>‹#›</a:t>
            </a:fld>
            <a:endParaRPr lang="en-US"/>
          </a:p>
        </p:txBody>
      </p:sp>
    </p:spTree>
    <p:extLst>
      <p:ext uri="{BB962C8B-B14F-4D97-AF65-F5344CB8AC3E}">
        <p14:creationId xmlns:p14="http://schemas.microsoft.com/office/powerpoint/2010/main" val="1282672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152400"/>
            <a:ext cx="18097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152400"/>
            <a:ext cx="52768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p>
        </p:txBody>
      </p:sp>
      <p:sp>
        <p:nvSpPr>
          <p:cNvPr id="5" name="Rectangle 8"/>
          <p:cNvSpPr>
            <a:spLocks noGrp="1" noChangeArrowheads="1"/>
          </p:cNvSpPr>
          <p:nvPr>
            <p:ph type="ftr" sz="quarter" idx="11"/>
          </p:nvPr>
        </p:nvSpPr>
        <p:spPr>
          <a:ln/>
        </p:spPr>
        <p:txBody>
          <a:bodyPr/>
          <a:lstStyle>
            <a:lvl1pPr>
              <a:defRPr/>
            </a:lvl1pPr>
          </a:lstStyle>
          <a:p>
            <a:endParaRPr lang="en-US"/>
          </a:p>
        </p:txBody>
      </p:sp>
      <p:sp>
        <p:nvSpPr>
          <p:cNvPr id="6" name="Rectangle 9"/>
          <p:cNvSpPr>
            <a:spLocks noGrp="1" noChangeArrowheads="1"/>
          </p:cNvSpPr>
          <p:nvPr>
            <p:ph type="sldNum" sz="quarter" idx="12"/>
          </p:nvPr>
        </p:nvSpPr>
        <p:spPr>
          <a:ln/>
        </p:spPr>
        <p:txBody>
          <a:bodyPr/>
          <a:lstStyle>
            <a:lvl1pPr>
              <a:defRPr/>
            </a:lvl1pPr>
          </a:lstStyle>
          <a:p>
            <a:fld id="{183DD17D-F8E9-439C-9D31-BB69D9444ED6}" type="slidenum">
              <a:rPr lang="en-US"/>
              <a:pPr/>
              <a:t>‹#›</a:t>
            </a:fld>
            <a:endParaRPr lang="en-US"/>
          </a:p>
        </p:txBody>
      </p:sp>
    </p:spTree>
    <p:extLst>
      <p:ext uri="{BB962C8B-B14F-4D97-AF65-F5344CB8AC3E}">
        <p14:creationId xmlns:p14="http://schemas.microsoft.com/office/powerpoint/2010/main" val="1205733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p>
        </p:txBody>
      </p:sp>
      <p:sp>
        <p:nvSpPr>
          <p:cNvPr id="5" name="Rectangle 8"/>
          <p:cNvSpPr>
            <a:spLocks noGrp="1" noChangeArrowheads="1"/>
          </p:cNvSpPr>
          <p:nvPr>
            <p:ph type="ftr" sz="quarter" idx="11"/>
          </p:nvPr>
        </p:nvSpPr>
        <p:spPr>
          <a:ln/>
        </p:spPr>
        <p:txBody>
          <a:bodyPr/>
          <a:lstStyle>
            <a:lvl1pPr>
              <a:defRPr/>
            </a:lvl1pPr>
          </a:lstStyle>
          <a:p>
            <a:endParaRPr lang="en-US"/>
          </a:p>
        </p:txBody>
      </p:sp>
      <p:sp>
        <p:nvSpPr>
          <p:cNvPr id="6" name="Rectangle 9"/>
          <p:cNvSpPr>
            <a:spLocks noGrp="1" noChangeArrowheads="1"/>
          </p:cNvSpPr>
          <p:nvPr>
            <p:ph type="sldNum" sz="quarter" idx="12"/>
          </p:nvPr>
        </p:nvSpPr>
        <p:spPr>
          <a:ln/>
        </p:spPr>
        <p:txBody>
          <a:bodyPr/>
          <a:lstStyle>
            <a:lvl1pPr>
              <a:defRPr/>
            </a:lvl1pPr>
          </a:lstStyle>
          <a:p>
            <a:fld id="{003FD4AB-E91C-4553-ABCA-0C90F3F095A7}" type="slidenum">
              <a:rPr lang="en-US"/>
              <a:pPr/>
              <a:t>‹#›</a:t>
            </a:fld>
            <a:endParaRPr lang="en-US"/>
          </a:p>
        </p:txBody>
      </p:sp>
    </p:spTree>
    <p:extLst>
      <p:ext uri="{BB962C8B-B14F-4D97-AF65-F5344CB8AC3E}">
        <p14:creationId xmlns:p14="http://schemas.microsoft.com/office/powerpoint/2010/main" val="258496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p>
        </p:txBody>
      </p:sp>
      <p:sp>
        <p:nvSpPr>
          <p:cNvPr id="5" name="Rectangle 8"/>
          <p:cNvSpPr>
            <a:spLocks noGrp="1" noChangeArrowheads="1"/>
          </p:cNvSpPr>
          <p:nvPr>
            <p:ph type="ftr" sz="quarter" idx="11"/>
          </p:nvPr>
        </p:nvSpPr>
        <p:spPr>
          <a:ln/>
        </p:spPr>
        <p:txBody>
          <a:bodyPr/>
          <a:lstStyle>
            <a:lvl1pPr>
              <a:defRPr/>
            </a:lvl1pPr>
          </a:lstStyle>
          <a:p>
            <a:endParaRPr lang="en-US"/>
          </a:p>
        </p:txBody>
      </p:sp>
      <p:sp>
        <p:nvSpPr>
          <p:cNvPr id="6" name="Rectangle 9"/>
          <p:cNvSpPr>
            <a:spLocks noGrp="1" noChangeArrowheads="1"/>
          </p:cNvSpPr>
          <p:nvPr>
            <p:ph type="sldNum" sz="quarter" idx="12"/>
          </p:nvPr>
        </p:nvSpPr>
        <p:spPr>
          <a:ln/>
        </p:spPr>
        <p:txBody>
          <a:bodyPr/>
          <a:lstStyle>
            <a:lvl1pPr>
              <a:defRPr/>
            </a:lvl1pPr>
          </a:lstStyle>
          <a:p>
            <a:fld id="{FE866E20-4E82-48AB-8BCA-2233785B931B}" type="slidenum">
              <a:rPr lang="en-US"/>
              <a:pPr/>
              <a:t>‹#›</a:t>
            </a:fld>
            <a:endParaRPr lang="en-US"/>
          </a:p>
        </p:txBody>
      </p:sp>
    </p:spTree>
    <p:extLst>
      <p:ext uri="{BB962C8B-B14F-4D97-AF65-F5344CB8AC3E}">
        <p14:creationId xmlns:p14="http://schemas.microsoft.com/office/powerpoint/2010/main" val="2456539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6764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24500" y="16764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endParaRPr lang="en-US"/>
          </a:p>
        </p:txBody>
      </p:sp>
      <p:sp>
        <p:nvSpPr>
          <p:cNvPr id="6" name="Rectangle 8"/>
          <p:cNvSpPr>
            <a:spLocks noGrp="1" noChangeArrowheads="1"/>
          </p:cNvSpPr>
          <p:nvPr>
            <p:ph type="ftr" sz="quarter" idx="11"/>
          </p:nvPr>
        </p:nvSpPr>
        <p:spPr>
          <a:ln/>
        </p:spPr>
        <p:txBody>
          <a:bodyPr/>
          <a:lstStyle>
            <a:lvl1pPr>
              <a:defRPr/>
            </a:lvl1pPr>
          </a:lstStyle>
          <a:p>
            <a:endParaRPr lang="en-US"/>
          </a:p>
        </p:txBody>
      </p:sp>
      <p:sp>
        <p:nvSpPr>
          <p:cNvPr id="7" name="Rectangle 9"/>
          <p:cNvSpPr>
            <a:spLocks noGrp="1" noChangeArrowheads="1"/>
          </p:cNvSpPr>
          <p:nvPr>
            <p:ph type="sldNum" sz="quarter" idx="12"/>
          </p:nvPr>
        </p:nvSpPr>
        <p:spPr>
          <a:ln/>
        </p:spPr>
        <p:txBody>
          <a:bodyPr/>
          <a:lstStyle>
            <a:lvl1pPr>
              <a:defRPr/>
            </a:lvl1pPr>
          </a:lstStyle>
          <a:p>
            <a:fld id="{E538B5AD-835F-4BC2-A0AE-91697F1918FD}" type="slidenum">
              <a:rPr lang="en-US"/>
              <a:pPr/>
              <a:t>‹#›</a:t>
            </a:fld>
            <a:endParaRPr lang="en-US"/>
          </a:p>
        </p:txBody>
      </p:sp>
    </p:spTree>
    <p:extLst>
      <p:ext uri="{BB962C8B-B14F-4D97-AF65-F5344CB8AC3E}">
        <p14:creationId xmlns:p14="http://schemas.microsoft.com/office/powerpoint/2010/main" val="1744987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endParaRPr lang="en-US"/>
          </a:p>
        </p:txBody>
      </p:sp>
      <p:sp>
        <p:nvSpPr>
          <p:cNvPr id="8" name="Rectangle 8"/>
          <p:cNvSpPr>
            <a:spLocks noGrp="1" noChangeArrowheads="1"/>
          </p:cNvSpPr>
          <p:nvPr>
            <p:ph type="ftr" sz="quarter" idx="11"/>
          </p:nvPr>
        </p:nvSpPr>
        <p:spPr>
          <a:ln/>
        </p:spPr>
        <p:txBody>
          <a:bodyPr/>
          <a:lstStyle>
            <a:lvl1pPr>
              <a:defRPr/>
            </a:lvl1pPr>
          </a:lstStyle>
          <a:p>
            <a:endParaRPr lang="en-US"/>
          </a:p>
        </p:txBody>
      </p:sp>
      <p:sp>
        <p:nvSpPr>
          <p:cNvPr id="9" name="Rectangle 9"/>
          <p:cNvSpPr>
            <a:spLocks noGrp="1" noChangeArrowheads="1"/>
          </p:cNvSpPr>
          <p:nvPr>
            <p:ph type="sldNum" sz="quarter" idx="12"/>
          </p:nvPr>
        </p:nvSpPr>
        <p:spPr>
          <a:ln/>
        </p:spPr>
        <p:txBody>
          <a:bodyPr/>
          <a:lstStyle>
            <a:lvl1pPr>
              <a:defRPr/>
            </a:lvl1pPr>
          </a:lstStyle>
          <a:p>
            <a:fld id="{A7BD0FA2-90F8-4A5F-A378-F8A542292D91}" type="slidenum">
              <a:rPr lang="en-US"/>
              <a:pPr/>
              <a:t>‹#›</a:t>
            </a:fld>
            <a:endParaRPr lang="en-US"/>
          </a:p>
        </p:txBody>
      </p:sp>
    </p:spTree>
    <p:extLst>
      <p:ext uri="{BB962C8B-B14F-4D97-AF65-F5344CB8AC3E}">
        <p14:creationId xmlns:p14="http://schemas.microsoft.com/office/powerpoint/2010/main" val="1674135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endParaRPr lang="en-US"/>
          </a:p>
        </p:txBody>
      </p:sp>
      <p:sp>
        <p:nvSpPr>
          <p:cNvPr id="4" name="Rectangle 8"/>
          <p:cNvSpPr>
            <a:spLocks noGrp="1" noChangeArrowheads="1"/>
          </p:cNvSpPr>
          <p:nvPr>
            <p:ph type="ftr" sz="quarter" idx="11"/>
          </p:nvPr>
        </p:nvSpPr>
        <p:spPr>
          <a:ln/>
        </p:spPr>
        <p:txBody>
          <a:bodyPr/>
          <a:lstStyle>
            <a:lvl1pPr>
              <a:defRPr/>
            </a:lvl1pPr>
          </a:lstStyle>
          <a:p>
            <a:endParaRPr lang="en-US"/>
          </a:p>
        </p:txBody>
      </p:sp>
      <p:sp>
        <p:nvSpPr>
          <p:cNvPr id="5" name="Rectangle 9"/>
          <p:cNvSpPr>
            <a:spLocks noGrp="1" noChangeArrowheads="1"/>
          </p:cNvSpPr>
          <p:nvPr>
            <p:ph type="sldNum" sz="quarter" idx="12"/>
          </p:nvPr>
        </p:nvSpPr>
        <p:spPr>
          <a:ln/>
        </p:spPr>
        <p:txBody>
          <a:bodyPr/>
          <a:lstStyle>
            <a:lvl1pPr>
              <a:defRPr/>
            </a:lvl1pPr>
          </a:lstStyle>
          <a:p>
            <a:fld id="{E06E0AB2-41A1-4793-B6DC-D64353E6865E}" type="slidenum">
              <a:rPr lang="en-US"/>
              <a:pPr/>
              <a:t>‹#›</a:t>
            </a:fld>
            <a:endParaRPr lang="en-US"/>
          </a:p>
        </p:txBody>
      </p:sp>
    </p:spTree>
    <p:extLst>
      <p:ext uri="{BB962C8B-B14F-4D97-AF65-F5344CB8AC3E}">
        <p14:creationId xmlns:p14="http://schemas.microsoft.com/office/powerpoint/2010/main" val="409554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p>
        </p:txBody>
      </p:sp>
      <p:sp>
        <p:nvSpPr>
          <p:cNvPr id="3" name="Rectangle 8"/>
          <p:cNvSpPr>
            <a:spLocks noGrp="1" noChangeArrowheads="1"/>
          </p:cNvSpPr>
          <p:nvPr>
            <p:ph type="ftr" sz="quarter" idx="11"/>
          </p:nvPr>
        </p:nvSpPr>
        <p:spPr>
          <a:ln/>
        </p:spPr>
        <p:txBody>
          <a:bodyPr/>
          <a:lstStyle>
            <a:lvl1pPr>
              <a:defRPr/>
            </a:lvl1pPr>
          </a:lstStyle>
          <a:p>
            <a:endParaRPr lang="en-US"/>
          </a:p>
        </p:txBody>
      </p:sp>
      <p:sp>
        <p:nvSpPr>
          <p:cNvPr id="4" name="Rectangle 9"/>
          <p:cNvSpPr>
            <a:spLocks noGrp="1" noChangeArrowheads="1"/>
          </p:cNvSpPr>
          <p:nvPr>
            <p:ph type="sldNum" sz="quarter" idx="12"/>
          </p:nvPr>
        </p:nvSpPr>
        <p:spPr>
          <a:ln/>
        </p:spPr>
        <p:txBody>
          <a:bodyPr/>
          <a:lstStyle>
            <a:lvl1pPr>
              <a:defRPr/>
            </a:lvl1pPr>
          </a:lstStyle>
          <a:p>
            <a:fld id="{03BC0A40-D5B8-4151-AEB2-7AA0F21635F8}" type="slidenum">
              <a:rPr lang="en-US"/>
              <a:pPr/>
              <a:t>‹#›</a:t>
            </a:fld>
            <a:endParaRPr lang="en-US"/>
          </a:p>
        </p:txBody>
      </p:sp>
    </p:spTree>
    <p:extLst>
      <p:ext uri="{BB962C8B-B14F-4D97-AF65-F5344CB8AC3E}">
        <p14:creationId xmlns:p14="http://schemas.microsoft.com/office/powerpoint/2010/main" val="2399442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p>
        </p:txBody>
      </p:sp>
      <p:sp>
        <p:nvSpPr>
          <p:cNvPr id="6" name="Rectangle 8"/>
          <p:cNvSpPr>
            <a:spLocks noGrp="1" noChangeArrowheads="1"/>
          </p:cNvSpPr>
          <p:nvPr>
            <p:ph type="ftr" sz="quarter" idx="11"/>
          </p:nvPr>
        </p:nvSpPr>
        <p:spPr>
          <a:ln/>
        </p:spPr>
        <p:txBody>
          <a:bodyPr/>
          <a:lstStyle>
            <a:lvl1pPr>
              <a:defRPr/>
            </a:lvl1pPr>
          </a:lstStyle>
          <a:p>
            <a:endParaRPr lang="en-US"/>
          </a:p>
        </p:txBody>
      </p:sp>
      <p:sp>
        <p:nvSpPr>
          <p:cNvPr id="7" name="Rectangle 9"/>
          <p:cNvSpPr>
            <a:spLocks noGrp="1" noChangeArrowheads="1"/>
          </p:cNvSpPr>
          <p:nvPr>
            <p:ph type="sldNum" sz="quarter" idx="12"/>
          </p:nvPr>
        </p:nvSpPr>
        <p:spPr>
          <a:ln/>
        </p:spPr>
        <p:txBody>
          <a:bodyPr/>
          <a:lstStyle>
            <a:lvl1pPr>
              <a:defRPr/>
            </a:lvl1pPr>
          </a:lstStyle>
          <a:p>
            <a:fld id="{91D35E1C-88BF-4C9E-AF06-89EA04D01FC3}" type="slidenum">
              <a:rPr lang="en-US"/>
              <a:pPr/>
              <a:t>‹#›</a:t>
            </a:fld>
            <a:endParaRPr lang="en-US"/>
          </a:p>
        </p:txBody>
      </p:sp>
    </p:spTree>
    <p:extLst>
      <p:ext uri="{BB962C8B-B14F-4D97-AF65-F5344CB8AC3E}">
        <p14:creationId xmlns:p14="http://schemas.microsoft.com/office/powerpoint/2010/main" val="308847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p>
        </p:txBody>
      </p:sp>
      <p:sp>
        <p:nvSpPr>
          <p:cNvPr id="6" name="Rectangle 8"/>
          <p:cNvSpPr>
            <a:spLocks noGrp="1" noChangeArrowheads="1"/>
          </p:cNvSpPr>
          <p:nvPr>
            <p:ph type="ftr" sz="quarter" idx="11"/>
          </p:nvPr>
        </p:nvSpPr>
        <p:spPr>
          <a:ln/>
        </p:spPr>
        <p:txBody>
          <a:bodyPr/>
          <a:lstStyle>
            <a:lvl1pPr>
              <a:defRPr/>
            </a:lvl1pPr>
          </a:lstStyle>
          <a:p>
            <a:endParaRPr lang="en-US"/>
          </a:p>
        </p:txBody>
      </p:sp>
      <p:sp>
        <p:nvSpPr>
          <p:cNvPr id="7" name="Rectangle 9"/>
          <p:cNvSpPr>
            <a:spLocks noGrp="1" noChangeArrowheads="1"/>
          </p:cNvSpPr>
          <p:nvPr>
            <p:ph type="sldNum" sz="quarter" idx="12"/>
          </p:nvPr>
        </p:nvSpPr>
        <p:spPr>
          <a:ln/>
        </p:spPr>
        <p:txBody>
          <a:bodyPr/>
          <a:lstStyle>
            <a:lvl1pPr>
              <a:defRPr/>
            </a:lvl1pPr>
          </a:lstStyle>
          <a:p>
            <a:fld id="{8E31ECAF-E083-4D06-819D-0022B98F6B1B}" type="slidenum">
              <a:rPr lang="en-US"/>
              <a:pPr/>
              <a:t>‹#›</a:t>
            </a:fld>
            <a:endParaRPr lang="en-US"/>
          </a:p>
        </p:txBody>
      </p:sp>
    </p:spTree>
    <p:extLst>
      <p:ext uri="{BB962C8B-B14F-4D97-AF65-F5344CB8AC3E}">
        <p14:creationId xmlns:p14="http://schemas.microsoft.com/office/powerpoint/2010/main" val="243003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1026" name="Picture 16" descr="PPP_SBUSC_TXT_Last_Pie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752600" y="152400"/>
            <a:ext cx="716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905000" y="1676400"/>
            <a:ext cx="7086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152400" y="66294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2" name="Rectangle 8"/>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3" name="Rectangle 9"/>
          <p:cNvSpPr>
            <a:spLocks noGrp="1" noChangeArrowheads="1"/>
          </p:cNvSpPr>
          <p:nvPr>
            <p:ph type="sldNum" sz="quarter" idx="4"/>
          </p:nvPr>
        </p:nvSpPr>
        <p:spPr bwMode="auto">
          <a:xfrm>
            <a:off x="6858000" y="66294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5DEFEB8-D847-4566-B6C0-D8EB564A10D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fontAlgn="base">
        <a:spcBef>
          <a:spcPct val="0"/>
        </a:spcBef>
        <a:spcAft>
          <a:spcPct val="0"/>
        </a:spcAft>
        <a:defRPr sz="3600">
          <a:solidFill>
            <a:srgbClr val="212747"/>
          </a:solidFill>
          <a:latin typeface="+mj-lt"/>
          <a:ea typeface="+mj-ea"/>
          <a:cs typeface="+mj-cs"/>
        </a:defRPr>
      </a:lvl1pPr>
      <a:lvl2pPr algn="l" rtl="0" fontAlgn="base">
        <a:spcBef>
          <a:spcPct val="0"/>
        </a:spcBef>
        <a:spcAft>
          <a:spcPct val="0"/>
        </a:spcAft>
        <a:defRPr sz="3600">
          <a:solidFill>
            <a:srgbClr val="212747"/>
          </a:solidFill>
          <a:latin typeface="Arial" charset="0"/>
        </a:defRPr>
      </a:lvl2pPr>
      <a:lvl3pPr algn="l" rtl="0" fontAlgn="base">
        <a:spcBef>
          <a:spcPct val="0"/>
        </a:spcBef>
        <a:spcAft>
          <a:spcPct val="0"/>
        </a:spcAft>
        <a:defRPr sz="3600">
          <a:solidFill>
            <a:srgbClr val="212747"/>
          </a:solidFill>
          <a:latin typeface="Arial" charset="0"/>
        </a:defRPr>
      </a:lvl3pPr>
      <a:lvl4pPr algn="l" rtl="0" fontAlgn="base">
        <a:spcBef>
          <a:spcPct val="0"/>
        </a:spcBef>
        <a:spcAft>
          <a:spcPct val="0"/>
        </a:spcAft>
        <a:defRPr sz="3600">
          <a:solidFill>
            <a:srgbClr val="212747"/>
          </a:solidFill>
          <a:latin typeface="Arial" charset="0"/>
        </a:defRPr>
      </a:lvl4pPr>
      <a:lvl5pPr algn="l" rtl="0" fontAlgn="base">
        <a:spcBef>
          <a:spcPct val="0"/>
        </a:spcBef>
        <a:spcAft>
          <a:spcPct val="0"/>
        </a:spcAft>
        <a:defRPr sz="3600">
          <a:solidFill>
            <a:srgbClr val="212747"/>
          </a:solidFill>
          <a:latin typeface="Arial" charset="0"/>
        </a:defRPr>
      </a:lvl5pPr>
      <a:lvl6pPr marL="457200" algn="l" rtl="0" eaLnBrk="1" fontAlgn="base" hangingPunct="1">
        <a:spcBef>
          <a:spcPct val="0"/>
        </a:spcBef>
        <a:spcAft>
          <a:spcPct val="0"/>
        </a:spcAft>
        <a:defRPr sz="3600">
          <a:solidFill>
            <a:srgbClr val="212747"/>
          </a:solidFill>
          <a:latin typeface="Arial" charset="0"/>
        </a:defRPr>
      </a:lvl6pPr>
      <a:lvl7pPr marL="914400" algn="l" rtl="0" eaLnBrk="1" fontAlgn="base" hangingPunct="1">
        <a:spcBef>
          <a:spcPct val="0"/>
        </a:spcBef>
        <a:spcAft>
          <a:spcPct val="0"/>
        </a:spcAft>
        <a:defRPr sz="3600">
          <a:solidFill>
            <a:srgbClr val="212747"/>
          </a:solidFill>
          <a:latin typeface="Arial" charset="0"/>
        </a:defRPr>
      </a:lvl7pPr>
      <a:lvl8pPr marL="1371600" algn="l" rtl="0" eaLnBrk="1" fontAlgn="base" hangingPunct="1">
        <a:spcBef>
          <a:spcPct val="0"/>
        </a:spcBef>
        <a:spcAft>
          <a:spcPct val="0"/>
        </a:spcAft>
        <a:defRPr sz="3600">
          <a:solidFill>
            <a:srgbClr val="212747"/>
          </a:solidFill>
          <a:latin typeface="Arial" charset="0"/>
        </a:defRPr>
      </a:lvl8pPr>
      <a:lvl9pPr marL="1828800" algn="l" rtl="0" eaLnBrk="1" fontAlgn="base" hangingPunct="1">
        <a:spcBef>
          <a:spcPct val="0"/>
        </a:spcBef>
        <a:spcAft>
          <a:spcPct val="0"/>
        </a:spcAft>
        <a:defRPr sz="3600">
          <a:solidFill>
            <a:srgbClr val="212747"/>
          </a:solidFill>
          <a:latin typeface="Arial" charset="0"/>
        </a:defRPr>
      </a:lvl9pPr>
    </p:titleStyle>
    <p:bodyStyle>
      <a:lvl1pPr marL="342900" indent="-342900" algn="l" rtl="0" fontAlgn="base">
        <a:spcBef>
          <a:spcPct val="20000"/>
        </a:spcBef>
        <a:spcAft>
          <a:spcPct val="0"/>
        </a:spcAft>
        <a:buChar char="•"/>
        <a:defRPr sz="2800">
          <a:solidFill>
            <a:srgbClr val="212747"/>
          </a:solidFill>
          <a:latin typeface="+mn-lt"/>
          <a:ea typeface="+mn-ea"/>
          <a:cs typeface="+mn-cs"/>
        </a:defRPr>
      </a:lvl1pPr>
      <a:lvl2pPr marL="742950" indent="-285750" algn="l" rtl="0" fontAlgn="base">
        <a:spcBef>
          <a:spcPct val="20000"/>
        </a:spcBef>
        <a:spcAft>
          <a:spcPct val="0"/>
        </a:spcAft>
        <a:buChar char="–"/>
        <a:defRPr sz="2400">
          <a:solidFill>
            <a:srgbClr val="212747"/>
          </a:solidFill>
          <a:latin typeface="+mn-lt"/>
        </a:defRPr>
      </a:lvl2pPr>
      <a:lvl3pPr marL="1143000" indent="-228600" algn="l" rtl="0" fontAlgn="base">
        <a:spcBef>
          <a:spcPct val="20000"/>
        </a:spcBef>
        <a:spcAft>
          <a:spcPct val="0"/>
        </a:spcAft>
        <a:buChar char="•"/>
        <a:defRPr sz="2000">
          <a:solidFill>
            <a:srgbClr val="212747"/>
          </a:solidFill>
          <a:latin typeface="+mn-lt"/>
        </a:defRPr>
      </a:lvl3pPr>
      <a:lvl4pPr marL="1600200" indent="-228600" algn="l" rtl="0" fontAlgn="base">
        <a:spcBef>
          <a:spcPct val="20000"/>
        </a:spcBef>
        <a:spcAft>
          <a:spcPct val="0"/>
        </a:spcAft>
        <a:buChar char="–"/>
        <a:defRPr>
          <a:solidFill>
            <a:srgbClr val="212747"/>
          </a:solidFill>
          <a:latin typeface="+mn-lt"/>
        </a:defRPr>
      </a:lvl4pPr>
      <a:lvl5pPr marL="2057400" indent="-228600" algn="l" rtl="0" fontAlgn="base">
        <a:spcBef>
          <a:spcPct val="20000"/>
        </a:spcBef>
        <a:spcAft>
          <a:spcPct val="0"/>
        </a:spcAft>
        <a:buChar char="»"/>
        <a:defRPr>
          <a:solidFill>
            <a:srgbClr val="212747"/>
          </a:solidFill>
          <a:latin typeface="+mn-lt"/>
        </a:defRPr>
      </a:lvl5pPr>
      <a:lvl6pPr marL="2514600" indent="-228600" algn="l" rtl="0" eaLnBrk="1" fontAlgn="base" hangingPunct="1">
        <a:spcBef>
          <a:spcPct val="20000"/>
        </a:spcBef>
        <a:spcAft>
          <a:spcPct val="0"/>
        </a:spcAft>
        <a:buChar char="»"/>
        <a:defRPr>
          <a:solidFill>
            <a:srgbClr val="212747"/>
          </a:solidFill>
          <a:latin typeface="+mn-lt"/>
        </a:defRPr>
      </a:lvl6pPr>
      <a:lvl7pPr marL="2971800" indent="-228600" algn="l" rtl="0" eaLnBrk="1" fontAlgn="base" hangingPunct="1">
        <a:spcBef>
          <a:spcPct val="20000"/>
        </a:spcBef>
        <a:spcAft>
          <a:spcPct val="0"/>
        </a:spcAft>
        <a:buChar char="»"/>
        <a:defRPr>
          <a:solidFill>
            <a:srgbClr val="212747"/>
          </a:solidFill>
          <a:latin typeface="+mn-lt"/>
        </a:defRPr>
      </a:lvl7pPr>
      <a:lvl8pPr marL="3429000" indent="-228600" algn="l" rtl="0" eaLnBrk="1" fontAlgn="base" hangingPunct="1">
        <a:spcBef>
          <a:spcPct val="20000"/>
        </a:spcBef>
        <a:spcAft>
          <a:spcPct val="0"/>
        </a:spcAft>
        <a:buChar char="»"/>
        <a:defRPr>
          <a:solidFill>
            <a:srgbClr val="212747"/>
          </a:solidFill>
          <a:latin typeface="+mn-lt"/>
        </a:defRPr>
      </a:lvl8pPr>
      <a:lvl9pPr marL="3886200" indent="-228600" algn="l" rtl="0" eaLnBrk="1" fontAlgn="base" hangingPunct="1">
        <a:spcBef>
          <a:spcPct val="20000"/>
        </a:spcBef>
        <a:spcAft>
          <a:spcPct val="0"/>
        </a:spcAft>
        <a:buChar char="»"/>
        <a:defRPr>
          <a:solidFill>
            <a:srgbClr val="21274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hyperlink" Target="http://books.google.com/books?id=QeSrDhhXPf8C&amp;pg=PA180&amp;lpg=PA180&amp;dq=samaria+722+assyria+siege&amp;source=web&amp;ots=ZtgkF6RqtR&amp;sig=DTDV-jb0jhAfL51Iebuv7J3rfR8&amp;hl=en&amp;sa=X&amp;oi=book_result&amp;resnum=2&amp;ct=result" TargetMode="External"/><Relationship Id="rId2" Type="http://schemas.openxmlformats.org/officeDocument/2006/relationships/notesSlide" Target="../notesSlides/notesSlide181.xml"/><Relationship Id="rId1" Type="http://schemas.openxmlformats.org/officeDocument/2006/relationships/slideLayout" Target="../slideLayouts/slideLayout2.xml"/><Relationship Id="rId5" Type="http://schemas.openxmlformats.org/officeDocument/2006/relationships/hyperlink" Target="http://books.google.com/books?id=haVoe4n0ifIC&amp;pg=PA169&amp;lpg=PA169&amp;dq=samaria+722+assyria+siege&amp;source=web&amp;ots=4HjMB1RZ7n&amp;sig=hQBUha_rQpA4pzRlNeWIB2EQmkk&amp;hl=en&amp;sa=X&amp;oi=book_result&amp;resnum=5&amp;ct=result" TargetMode="External"/><Relationship Id="rId4" Type="http://schemas.openxmlformats.org/officeDocument/2006/relationships/hyperlink" Target="http://www.ucgstp.org/bible/brp/2ki17a.ht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r>
              <a:rPr lang="en-US" smtClean="0"/>
              <a:t>2520 Year Prophecy</a:t>
            </a:r>
          </a:p>
        </p:txBody>
      </p:sp>
      <p:sp>
        <p:nvSpPr>
          <p:cNvPr id="3075" name="Subtitle 2"/>
          <p:cNvSpPr>
            <a:spLocks noGrp="1"/>
          </p:cNvSpPr>
          <p:nvPr>
            <p:ph type="subTitle" idx="1"/>
          </p:nvPr>
        </p:nvSpPr>
        <p:spPr/>
        <p:txBody>
          <a:bodyPr/>
          <a:lstStyle/>
          <a:p>
            <a:r>
              <a:rPr lang="en-US" smtClean="0"/>
              <a:t>2008 Prophecy School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Miller</a:t>
            </a:r>
          </a:p>
        </p:txBody>
      </p:sp>
      <p:sp>
        <p:nvSpPr>
          <p:cNvPr id="12291" name="Content Placeholder 2"/>
          <p:cNvSpPr>
            <a:spLocks noGrp="1"/>
          </p:cNvSpPr>
          <p:nvPr>
            <p:ph idx="1"/>
          </p:nvPr>
        </p:nvSpPr>
        <p:spPr>
          <a:xfrm>
            <a:off x="1600200" y="1828800"/>
            <a:ext cx="7391400" cy="4038600"/>
          </a:xfrm>
        </p:spPr>
        <p:txBody>
          <a:bodyPr/>
          <a:lstStyle/>
          <a:p>
            <a:r>
              <a:rPr lang="en-US" sz="3200" smtClean="0"/>
              <a:t>Then I came to the 2300 days; they brought me to the same conclusion; but I had no thought of finding out when the Saviour was coming, and I could not believe it; but the light struck me so forcibly I did not know what to do.</a:t>
            </a:r>
          </a:p>
          <a:p>
            <a:endParaRPr lang="en-US" smtClean="0"/>
          </a:p>
        </p:txBody>
      </p:sp>
      <p:pic>
        <p:nvPicPr>
          <p:cNvPr id="4" name="Picture 2"/>
          <p:cNvPicPr>
            <a:picLocks noChangeAspect="1" noChangeArrowheads="1"/>
          </p:cNvPicPr>
          <p:nvPr/>
        </p:nvPicPr>
        <p:blipFill>
          <a:blip r:embed="rId3"/>
          <a:srcRect/>
          <a:stretch>
            <a:fillRect/>
          </a:stretch>
        </p:blipFill>
        <p:spPr bwMode="auto">
          <a:xfrm>
            <a:off x="7391400" y="152400"/>
            <a:ext cx="1447800" cy="192405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2"/>
          <p:cNvSpPr>
            <a:spLocks noGrp="1"/>
          </p:cNvSpPr>
          <p:nvPr>
            <p:ph idx="1"/>
          </p:nvPr>
        </p:nvSpPr>
        <p:spPr>
          <a:xfrm>
            <a:off x="2286000" y="2971800"/>
            <a:ext cx="6705600" cy="2133600"/>
          </a:xfrm>
        </p:spPr>
        <p:txBody>
          <a:bodyPr/>
          <a:lstStyle/>
          <a:p>
            <a:r>
              <a:rPr lang="en-US" sz="3200" smtClean="0"/>
              <a:t>Does this take away from the 2300 year prophecy?</a:t>
            </a:r>
          </a:p>
          <a:p>
            <a:endParaRPr lang="en-US" smtClean="0"/>
          </a:p>
        </p:txBody>
      </p:sp>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104452" name="Title 1"/>
          <p:cNvSpPr>
            <a:spLocks noGrp="1"/>
          </p:cNvSpPr>
          <p:nvPr>
            <p:ph type="title"/>
          </p:nvPr>
        </p:nvSpPr>
        <p:spPr>
          <a:xfrm>
            <a:off x="6477000" y="457200"/>
            <a:ext cx="2438400" cy="1600200"/>
          </a:xfrm>
        </p:spPr>
        <p:txBody>
          <a:bodyPr/>
          <a:lstStyle/>
          <a:p>
            <a:r>
              <a:rPr lang="en-US" smtClean="0"/>
              <a:t>Question</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37"/>
          <p:cNvSpPr>
            <a:spLocks noGrp="1"/>
          </p:cNvSpPr>
          <p:nvPr>
            <p:ph type="title" idx="4294967295"/>
          </p:nvPr>
        </p:nvSpPr>
        <p:spPr>
          <a:xfrm>
            <a:off x="3733800" y="381000"/>
            <a:ext cx="1371600" cy="838200"/>
          </a:xfrm>
        </p:spPr>
        <p:txBody>
          <a:bodyPr/>
          <a:lstStyle/>
          <a:p>
            <a:r>
              <a:rPr lang="en-US" smtClean="0"/>
              <a:t>Chart</a:t>
            </a:r>
          </a:p>
        </p:txBody>
      </p:sp>
      <p:sp>
        <p:nvSpPr>
          <p:cNvPr id="52" name="Oval 51"/>
          <p:cNvSpPr/>
          <p:nvPr/>
        </p:nvSpPr>
        <p:spPr>
          <a:xfrm>
            <a:off x="2286000" y="3276600"/>
            <a:ext cx="1676400" cy="3810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en-US" b="1" dirty="0"/>
              <a:t> BC    AD</a:t>
            </a:r>
            <a:endParaRPr lang="en-US" b="1" dirty="0"/>
          </a:p>
        </p:txBody>
      </p:sp>
      <p:sp>
        <p:nvSpPr>
          <p:cNvPr id="2" name="TextBox 1"/>
          <p:cNvSpPr txBox="1"/>
          <p:nvPr/>
        </p:nvSpPr>
        <p:spPr>
          <a:xfrm>
            <a:off x="304800" y="3516313"/>
            <a:ext cx="609600" cy="369887"/>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742</a:t>
            </a:r>
          </a:p>
        </p:txBody>
      </p:sp>
      <p:sp>
        <p:nvSpPr>
          <p:cNvPr id="5" name="TextBox 4"/>
          <p:cNvSpPr txBox="1"/>
          <p:nvPr/>
        </p:nvSpPr>
        <p:spPr>
          <a:xfrm>
            <a:off x="1371600" y="2362200"/>
            <a:ext cx="5334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smtClean="0">
                <a:latin typeface="Garamond" pitchFamily="18" charset="0"/>
              </a:rPr>
              <a:t>723</a:t>
            </a:r>
            <a:endParaRPr lang="en-US" dirty="0">
              <a:latin typeface="Garamond" pitchFamily="18" charset="0"/>
            </a:endParaRPr>
          </a:p>
        </p:txBody>
      </p:sp>
      <p:cxnSp>
        <p:nvCxnSpPr>
          <p:cNvPr id="7" name="Straight Arrow Connector 6"/>
          <p:cNvCxnSpPr/>
          <p:nvPr/>
        </p:nvCxnSpPr>
        <p:spPr>
          <a:xfrm>
            <a:off x="914400" y="3886200"/>
            <a:ext cx="1143000" cy="762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0" idx="2"/>
          </p:cNvCxnSpPr>
          <p:nvPr/>
        </p:nvCxnSpPr>
        <p:spPr>
          <a:xfrm rot="5400000" flipH="1" flipV="1">
            <a:off x="889794" y="2756694"/>
            <a:ext cx="773112" cy="7239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57400" y="4495800"/>
            <a:ext cx="5334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677</a:t>
            </a:r>
          </a:p>
        </p:txBody>
      </p:sp>
      <p:sp>
        <p:nvSpPr>
          <p:cNvPr id="20" name="TextBox 19"/>
          <p:cNvSpPr txBox="1"/>
          <p:nvPr/>
        </p:nvSpPr>
        <p:spPr>
          <a:xfrm>
            <a:off x="5943600" y="2362200"/>
            <a:ext cx="6858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1798</a:t>
            </a:r>
          </a:p>
        </p:txBody>
      </p:sp>
      <p:sp>
        <p:nvSpPr>
          <p:cNvPr id="22" name="TextBox 21"/>
          <p:cNvSpPr txBox="1"/>
          <p:nvPr/>
        </p:nvSpPr>
        <p:spPr>
          <a:xfrm>
            <a:off x="3657600" y="2362200"/>
            <a:ext cx="5334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538</a:t>
            </a:r>
          </a:p>
        </p:txBody>
      </p:sp>
      <p:cxnSp>
        <p:nvCxnSpPr>
          <p:cNvPr id="25" name="Straight Arrow Connector 24"/>
          <p:cNvCxnSpPr>
            <a:endCxn id="32" idx="1"/>
          </p:cNvCxnSpPr>
          <p:nvPr/>
        </p:nvCxnSpPr>
        <p:spPr>
          <a:xfrm>
            <a:off x="2590800" y="4679950"/>
            <a:ext cx="5181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0" idx="1"/>
          </p:cNvCxnSpPr>
          <p:nvPr/>
        </p:nvCxnSpPr>
        <p:spPr>
          <a:xfrm>
            <a:off x="1905000" y="2546350"/>
            <a:ext cx="1752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191000" y="2514600"/>
            <a:ext cx="1752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72400" y="4495800"/>
            <a:ext cx="838200" cy="369888"/>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sp>
        <p:nvSpPr>
          <p:cNvPr id="33" name="TextBox 32"/>
          <p:cNvSpPr txBox="1"/>
          <p:nvPr/>
        </p:nvSpPr>
        <p:spPr>
          <a:xfrm>
            <a:off x="7772400" y="2362200"/>
            <a:ext cx="838200" cy="369888"/>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cxnSp>
        <p:nvCxnSpPr>
          <p:cNvPr id="36" name="Straight Arrow Connector 35"/>
          <p:cNvCxnSpPr>
            <a:stCxn id="0" idx="3"/>
            <a:endCxn id="33" idx="1"/>
          </p:cNvCxnSpPr>
          <p:nvPr/>
        </p:nvCxnSpPr>
        <p:spPr>
          <a:xfrm flipV="1">
            <a:off x="6629400" y="2546350"/>
            <a:ext cx="1143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6200" y="4038600"/>
            <a:ext cx="1143000" cy="5334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Isaiah 7:8</a:t>
            </a:r>
          </a:p>
        </p:txBody>
      </p:sp>
      <p:sp>
        <p:nvSpPr>
          <p:cNvPr id="40" name="Oval 39"/>
          <p:cNvSpPr/>
          <p:nvPr/>
        </p:nvSpPr>
        <p:spPr>
          <a:xfrm>
            <a:off x="1066800" y="4953000"/>
            <a:ext cx="1066800" cy="4572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Judah</a:t>
            </a:r>
          </a:p>
        </p:txBody>
      </p:sp>
      <p:sp>
        <p:nvSpPr>
          <p:cNvPr id="41" name="Oval 40"/>
          <p:cNvSpPr/>
          <p:nvPr/>
        </p:nvSpPr>
        <p:spPr>
          <a:xfrm>
            <a:off x="228600" y="2286000"/>
            <a:ext cx="990600" cy="4572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Israel</a:t>
            </a:r>
          </a:p>
        </p:txBody>
      </p:sp>
      <p:sp>
        <p:nvSpPr>
          <p:cNvPr id="42" name="Right Brace 41"/>
          <p:cNvSpPr/>
          <p:nvPr/>
        </p:nvSpPr>
        <p:spPr>
          <a:xfrm rot="16200000">
            <a:off x="2552700" y="1562100"/>
            <a:ext cx="381000" cy="1524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43" name="Right Brace 42"/>
          <p:cNvSpPr/>
          <p:nvPr/>
        </p:nvSpPr>
        <p:spPr>
          <a:xfrm rot="16200000">
            <a:off x="4914900" y="1562100"/>
            <a:ext cx="381000" cy="1524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44" name="Right Brace 43"/>
          <p:cNvSpPr/>
          <p:nvPr/>
        </p:nvSpPr>
        <p:spPr>
          <a:xfrm rot="16200000">
            <a:off x="6972300" y="1866900"/>
            <a:ext cx="381000" cy="9144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45" name="Right Brace 44"/>
          <p:cNvSpPr/>
          <p:nvPr/>
        </p:nvSpPr>
        <p:spPr>
          <a:xfrm rot="16200000">
            <a:off x="4991100" y="2019300"/>
            <a:ext cx="381000" cy="4876800"/>
          </a:xfrm>
          <a:prstGeom prst="rightBrace">
            <a:avLst>
              <a:gd name="adj1" fmla="val 22619"/>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46" name="Rounded Rectangle 45"/>
          <p:cNvSpPr/>
          <p:nvPr/>
        </p:nvSpPr>
        <p:spPr>
          <a:xfrm>
            <a:off x="2362200" y="457200"/>
            <a:ext cx="4419600" cy="6858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 Year Prophecy</a:t>
            </a:r>
          </a:p>
        </p:txBody>
      </p:sp>
      <p:sp>
        <p:nvSpPr>
          <p:cNvPr id="47" name="Rounded Rectangle 46"/>
          <p:cNvSpPr/>
          <p:nvPr/>
        </p:nvSpPr>
        <p:spPr>
          <a:xfrm>
            <a:off x="2362200" y="1676400"/>
            <a:ext cx="7620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1260</a:t>
            </a:r>
          </a:p>
        </p:txBody>
      </p:sp>
      <p:sp>
        <p:nvSpPr>
          <p:cNvPr id="48" name="Rounded Rectangle 47"/>
          <p:cNvSpPr/>
          <p:nvPr/>
        </p:nvSpPr>
        <p:spPr>
          <a:xfrm>
            <a:off x="4724400" y="1676400"/>
            <a:ext cx="7620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1260</a:t>
            </a:r>
          </a:p>
        </p:txBody>
      </p:sp>
      <p:sp>
        <p:nvSpPr>
          <p:cNvPr id="49" name="Rounded Rectangle 48"/>
          <p:cNvSpPr/>
          <p:nvPr/>
        </p:nvSpPr>
        <p:spPr>
          <a:xfrm>
            <a:off x="6858000" y="1676400"/>
            <a:ext cx="533400" cy="381000"/>
          </a:xfrm>
          <a:prstGeom prst="roundRect">
            <a:avLst/>
          </a:prstGeom>
          <a:ln>
            <a:solidFill>
              <a:schemeClr val="tx2"/>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46</a:t>
            </a:r>
          </a:p>
        </p:txBody>
      </p:sp>
      <p:sp>
        <p:nvSpPr>
          <p:cNvPr id="50" name="Right Brace 49"/>
          <p:cNvSpPr/>
          <p:nvPr/>
        </p:nvSpPr>
        <p:spPr>
          <a:xfrm rot="16200000">
            <a:off x="3695700" y="266700"/>
            <a:ext cx="381000" cy="2286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51" name="Rounded Rectangle 50"/>
          <p:cNvSpPr/>
          <p:nvPr/>
        </p:nvSpPr>
        <p:spPr>
          <a:xfrm>
            <a:off x="4419600" y="3657600"/>
            <a:ext cx="1371600" cy="4572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a:t>
            </a:r>
          </a:p>
        </p:txBody>
      </p:sp>
      <p:cxnSp>
        <p:nvCxnSpPr>
          <p:cNvPr id="31" name="Straight Connector 30"/>
          <p:cNvCxnSpPr/>
          <p:nvPr/>
        </p:nvCxnSpPr>
        <p:spPr>
          <a:xfrm rot="5400000">
            <a:off x="2401094" y="3542506"/>
            <a:ext cx="1447800" cy="1588"/>
          </a:xfrm>
          <a:prstGeom prst="line">
            <a:avLst/>
          </a:prstGeom>
          <a:ln w="38100">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200400" y="5867400"/>
            <a:ext cx="4572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772400" y="5649913"/>
            <a:ext cx="838200" cy="369887"/>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sp>
        <p:nvSpPr>
          <p:cNvPr id="55" name="Rounded Rectangle 54"/>
          <p:cNvSpPr/>
          <p:nvPr/>
        </p:nvSpPr>
        <p:spPr>
          <a:xfrm>
            <a:off x="2590800" y="5715000"/>
            <a:ext cx="609600" cy="304800"/>
          </a:xfrm>
          <a:prstGeom prst="roundRect">
            <a:avLst/>
          </a:prstGeom>
        </p:spPr>
        <p:style>
          <a:lnRef idx="1">
            <a:schemeClr val="dk1"/>
          </a:lnRef>
          <a:fillRef idx="2">
            <a:schemeClr val="dk1"/>
          </a:fillRef>
          <a:effectRef idx="1">
            <a:schemeClr val="dk1"/>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b="1" spc="50" dirty="0">
                <a:ln w="11430"/>
                <a:solidFill>
                  <a:srgbClr val="000000"/>
                </a:solidFill>
                <a:effectLst>
                  <a:outerShdw blurRad="76200" dist="50800" dir="5400000" algn="tl" rotWithShape="0">
                    <a:srgbClr val="000000">
                      <a:alpha val="65000"/>
                    </a:srgbClr>
                  </a:outerShdw>
                </a:effectLst>
                <a:latin typeface="Garamond" pitchFamily="18" charset="0"/>
              </a:rPr>
              <a:t>457</a:t>
            </a:r>
          </a:p>
        </p:txBody>
      </p:sp>
      <p:sp>
        <p:nvSpPr>
          <p:cNvPr id="56" name="Right Brace 55"/>
          <p:cNvSpPr/>
          <p:nvPr/>
        </p:nvSpPr>
        <p:spPr>
          <a:xfrm rot="16200000">
            <a:off x="5257800" y="3429000"/>
            <a:ext cx="381000" cy="4343400"/>
          </a:xfrm>
          <a:prstGeom prst="rightBrace">
            <a:avLst>
              <a:gd name="adj1" fmla="val 22619"/>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57" name="Rounded Rectangle 56"/>
          <p:cNvSpPr/>
          <p:nvPr/>
        </p:nvSpPr>
        <p:spPr>
          <a:xfrm>
            <a:off x="4953000" y="4876800"/>
            <a:ext cx="914400" cy="3810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2300</a:t>
            </a:r>
          </a:p>
        </p:txBody>
      </p:sp>
      <p:sp>
        <p:nvSpPr>
          <p:cNvPr id="35" name="TextBox 34"/>
          <p:cNvSpPr txBox="1"/>
          <p:nvPr/>
        </p:nvSpPr>
        <p:spPr>
          <a:xfrm>
            <a:off x="1638300" y="2136591"/>
            <a:ext cx="6324600" cy="3046988"/>
          </a:xfrm>
          <a:prstGeom prst="rect">
            <a:avLst/>
          </a:prstGeom>
        </p:spPr>
        <p:style>
          <a:lnRef idx="0">
            <a:scrgbClr r="0" g="0" b="0"/>
          </a:lnRef>
          <a:fillRef idx="1002">
            <a:schemeClr val="dk2"/>
          </a:fillRef>
          <a:effectRef idx="0">
            <a:scrgbClr r="0" g="0" b="0"/>
          </a:effectRef>
          <a:fontRef idx="major"/>
        </p:style>
        <p:txBody>
          <a:bodyPr>
            <a:spAutoFit/>
          </a:bodyPr>
          <a:lstStyle/>
          <a:p>
            <a:pPr>
              <a:defRPr/>
            </a:pPr>
            <a:r>
              <a:rPr lang="en-US" sz="3200" dirty="0">
                <a:solidFill>
                  <a:schemeClr val="bg1"/>
                </a:solidFill>
                <a:effectLst>
                  <a:glow rad="63500">
                    <a:schemeClr val="accent4">
                      <a:satMod val="175000"/>
                      <a:alpha val="40000"/>
                    </a:schemeClr>
                  </a:glow>
                </a:effectLst>
                <a:latin typeface="+mn-lt"/>
              </a:rPr>
              <a:t>As you can see it does not affect the 2300 year prophecy. Instead it confirms it. Now we have two separate witnesses, that attest to the accuracy of the 2300 year prophecy.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2000" fill="hold"/>
                                        <p:tgtEl>
                                          <p:spTgt spid="34"/>
                                        </p:tgtEl>
                                        <p:attrNameLst>
                                          <p:attrName>ppt_w</p:attrName>
                                        </p:attrNameLst>
                                      </p:cBhvr>
                                      <p:tavLst>
                                        <p:tav tm="0">
                                          <p:val>
                                            <p:fltVal val="0"/>
                                          </p:val>
                                        </p:tav>
                                        <p:tav tm="100000">
                                          <p:val>
                                            <p:strVal val="#ppt_w"/>
                                          </p:val>
                                        </p:tav>
                                      </p:tavLst>
                                    </p:anim>
                                    <p:anim calcmode="lin" valueType="num">
                                      <p:cBhvr>
                                        <p:cTn id="8" dur="2000" fill="hold"/>
                                        <p:tgtEl>
                                          <p:spTgt spid="34"/>
                                        </p:tgtEl>
                                        <p:attrNameLst>
                                          <p:attrName>ppt_h</p:attrName>
                                        </p:attrNameLst>
                                      </p:cBhvr>
                                      <p:tavLst>
                                        <p:tav tm="0">
                                          <p:val>
                                            <p:fltVal val="0"/>
                                          </p:val>
                                        </p:tav>
                                        <p:tav tm="100000">
                                          <p:val>
                                            <p:strVal val="#ppt_h"/>
                                          </p:val>
                                        </p:tav>
                                      </p:tavLst>
                                    </p:anim>
                                    <p:animEffect transition="in" filter="fade">
                                      <p:cBhvr>
                                        <p:cTn id="9" dur="2000"/>
                                        <p:tgtEl>
                                          <p:spTgt spid="3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2000" fill="hold"/>
                                        <p:tgtEl>
                                          <p:spTgt spid="39"/>
                                        </p:tgtEl>
                                        <p:attrNameLst>
                                          <p:attrName>ppt_w</p:attrName>
                                        </p:attrNameLst>
                                      </p:cBhvr>
                                      <p:tavLst>
                                        <p:tav tm="0">
                                          <p:val>
                                            <p:fltVal val="0"/>
                                          </p:val>
                                        </p:tav>
                                        <p:tav tm="100000">
                                          <p:val>
                                            <p:strVal val="#ppt_w"/>
                                          </p:val>
                                        </p:tav>
                                      </p:tavLst>
                                    </p:anim>
                                    <p:anim calcmode="lin" valueType="num">
                                      <p:cBhvr>
                                        <p:cTn id="13" dur="2000" fill="hold"/>
                                        <p:tgtEl>
                                          <p:spTgt spid="39"/>
                                        </p:tgtEl>
                                        <p:attrNameLst>
                                          <p:attrName>ppt_h</p:attrName>
                                        </p:attrNameLst>
                                      </p:cBhvr>
                                      <p:tavLst>
                                        <p:tav tm="0">
                                          <p:val>
                                            <p:fltVal val="0"/>
                                          </p:val>
                                        </p:tav>
                                        <p:tav tm="100000">
                                          <p:val>
                                            <p:strVal val="#ppt_h"/>
                                          </p:val>
                                        </p:tav>
                                      </p:tavLst>
                                    </p:anim>
                                    <p:animEffect transition="in" filter="fade">
                                      <p:cBhvr>
                                        <p:cTn id="14" dur="2000"/>
                                        <p:tgtEl>
                                          <p:spTgt spid="39"/>
                                        </p:tgtEl>
                                      </p:cBhvr>
                                    </p:animEffect>
                                  </p:childTnLst>
                                </p:cTn>
                              </p:par>
                              <p:par>
                                <p:cTn id="15" presetID="53"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2000" fill="hold"/>
                                        <p:tgtEl>
                                          <p:spTgt spid="55"/>
                                        </p:tgtEl>
                                        <p:attrNameLst>
                                          <p:attrName>ppt_w</p:attrName>
                                        </p:attrNameLst>
                                      </p:cBhvr>
                                      <p:tavLst>
                                        <p:tav tm="0">
                                          <p:val>
                                            <p:fltVal val="0"/>
                                          </p:val>
                                        </p:tav>
                                        <p:tav tm="100000">
                                          <p:val>
                                            <p:strVal val="#ppt_w"/>
                                          </p:val>
                                        </p:tav>
                                      </p:tavLst>
                                    </p:anim>
                                    <p:anim calcmode="lin" valueType="num">
                                      <p:cBhvr>
                                        <p:cTn id="18" dur="2000" fill="hold"/>
                                        <p:tgtEl>
                                          <p:spTgt spid="55"/>
                                        </p:tgtEl>
                                        <p:attrNameLst>
                                          <p:attrName>ppt_h</p:attrName>
                                        </p:attrNameLst>
                                      </p:cBhvr>
                                      <p:tavLst>
                                        <p:tav tm="0">
                                          <p:val>
                                            <p:fltVal val="0"/>
                                          </p:val>
                                        </p:tav>
                                        <p:tav tm="100000">
                                          <p:val>
                                            <p:strVal val="#ppt_h"/>
                                          </p:val>
                                        </p:tav>
                                      </p:tavLst>
                                    </p:anim>
                                    <p:animEffect transition="in" filter="fade">
                                      <p:cBhvr>
                                        <p:cTn id="19" dur="2000"/>
                                        <p:tgtEl>
                                          <p:spTgt spid="55"/>
                                        </p:tgtEl>
                                      </p:cBhvr>
                                    </p:animEffect>
                                  </p:childTnLst>
                                </p:cTn>
                              </p:par>
                              <p:par>
                                <p:cTn id="20" presetID="53" presetClass="entr" presetSubtype="0"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p:cTn id="22" dur="2000" fill="hold"/>
                                        <p:tgtEl>
                                          <p:spTgt spid="56"/>
                                        </p:tgtEl>
                                        <p:attrNameLst>
                                          <p:attrName>ppt_w</p:attrName>
                                        </p:attrNameLst>
                                      </p:cBhvr>
                                      <p:tavLst>
                                        <p:tav tm="0">
                                          <p:val>
                                            <p:fltVal val="0"/>
                                          </p:val>
                                        </p:tav>
                                        <p:tav tm="100000">
                                          <p:val>
                                            <p:strVal val="#ppt_w"/>
                                          </p:val>
                                        </p:tav>
                                      </p:tavLst>
                                    </p:anim>
                                    <p:anim calcmode="lin" valueType="num">
                                      <p:cBhvr>
                                        <p:cTn id="23" dur="2000" fill="hold"/>
                                        <p:tgtEl>
                                          <p:spTgt spid="56"/>
                                        </p:tgtEl>
                                        <p:attrNameLst>
                                          <p:attrName>ppt_h</p:attrName>
                                        </p:attrNameLst>
                                      </p:cBhvr>
                                      <p:tavLst>
                                        <p:tav tm="0">
                                          <p:val>
                                            <p:fltVal val="0"/>
                                          </p:val>
                                        </p:tav>
                                        <p:tav tm="100000">
                                          <p:val>
                                            <p:strVal val="#ppt_h"/>
                                          </p:val>
                                        </p:tav>
                                      </p:tavLst>
                                    </p:anim>
                                    <p:animEffect transition="in" filter="fade">
                                      <p:cBhvr>
                                        <p:cTn id="24" dur="2000"/>
                                        <p:tgtEl>
                                          <p:spTgt spid="56"/>
                                        </p:tgtEl>
                                      </p:cBhvr>
                                    </p:animEffect>
                                  </p:childTnLst>
                                </p:cTn>
                              </p:par>
                              <p:par>
                                <p:cTn id="25" presetID="53"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2000" fill="hold"/>
                                        <p:tgtEl>
                                          <p:spTgt spid="57"/>
                                        </p:tgtEl>
                                        <p:attrNameLst>
                                          <p:attrName>ppt_w</p:attrName>
                                        </p:attrNameLst>
                                      </p:cBhvr>
                                      <p:tavLst>
                                        <p:tav tm="0">
                                          <p:val>
                                            <p:fltVal val="0"/>
                                          </p:val>
                                        </p:tav>
                                        <p:tav tm="100000">
                                          <p:val>
                                            <p:strVal val="#ppt_w"/>
                                          </p:val>
                                        </p:tav>
                                      </p:tavLst>
                                    </p:anim>
                                    <p:anim calcmode="lin" valueType="num">
                                      <p:cBhvr>
                                        <p:cTn id="28" dur="2000" fill="hold"/>
                                        <p:tgtEl>
                                          <p:spTgt spid="57"/>
                                        </p:tgtEl>
                                        <p:attrNameLst>
                                          <p:attrName>ppt_h</p:attrName>
                                        </p:attrNameLst>
                                      </p:cBhvr>
                                      <p:tavLst>
                                        <p:tav tm="0">
                                          <p:val>
                                            <p:fltVal val="0"/>
                                          </p:val>
                                        </p:tav>
                                        <p:tav tm="100000">
                                          <p:val>
                                            <p:strVal val="#ppt_h"/>
                                          </p:val>
                                        </p:tav>
                                      </p:tavLst>
                                    </p:anim>
                                    <p:animEffect transition="in" filter="fade">
                                      <p:cBhvr>
                                        <p:cTn id="29" dur="2000"/>
                                        <p:tgtEl>
                                          <p:spTgt spid="5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2000" fill="hold"/>
                                        <p:tgtEl>
                                          <p:spTgt spid="35"/>
                                        </p:tgtEl>
                                        <p:attrNameLst>
                                          <p:attrName>ppt_w</p:attrName>
                                        </p:attrNameLst>
                                      </p:cBhvr>
                                      <p:tavLst>
                                        <p:tav tm="0">
                                          <p:val>
                                            <p:fltVal val="0"/>
                                          </p:val>
                                        </p:tav>
                                        <p:tav tm="100000">
                                          <p:val>
                                            <p:strVal val="#ppt_w"/>
                                          </p:val>
                                        </p:tav>
                                      </p:tavLst>
                                    </p:anim>
                                    <p:anim calcmode="lin" valueType="num">
                                      <p:cBhvr>
                                        <p:cTn id="35" dur="2000" fill="hold"/>
                                        <p:tgtEl>
                                          <p:spTgt spid="35"/>
                                        </p:tgtEl>
                                        <p:attrNameLst>
                                          <p:attrName>ppt_h</p:attrName>
                                        </p:attrNameLst>
                                      </p:cBhvr>
                                      <p:tavLst>
                                        <p:tav tm="0">
                                          <p:val>
                                            <p:fltVal val="0"/>
                                          </p:val>
                                        </p:tav>
                                        <p:tav tm="100000">
                                          <p:val>
                                            <p:strVal val="#ppt_h"/>
                                          </p:val>
                                        </p:tav>
                                      </p:tavLst>
                                    </p:anim>
                                    <p:animEffect transition="in" filter="fade">
                                      <p:cBhvr>
                                        <p:cTn id="36"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2"/>
          <p:cNvSpPr>
            <a:spLocks noGrp="1"/>
          </p:cNvSpPr>
          <p:nvPr>
            <p:ph idx="1"/>
          </p:nvPr>
        </p:nvSpPr>
        <p:spPr>
          <a:xfrm>
            <a:off x="1600200" y="2743200"/>
            <a:ext cx="7391400" cy="2133600"/>
          </a:xfrm>
        </p:spPr>
        <p:txBody>
          <a:bodyPr/>
          <a:lstStyle/>
          <a:p>
            <a:r>
              <a:rPr lang="en-US" sz="3200" smtClean="0"/>
              <a:t>So what does this mean for us today?</a:t>
            </a:r>
          </a:p>
          <a:p>
            <a:r>
              <a:rPr lang="en-US" sz="3200" smtClean="0"/>
              <a:t> Are there any more time prophecies?</a:t>
            </a:r>
          </a:p>
          <a:p>
            <a:endParaRPr lang="en-US" smtClean="0"/>
          </a:p>
        </p:txBody>
      </p:sp>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106500" name="Title 1"/>
          <p:cNvSpPr>
            <a:spLocks noGrp="1"/>
          </p:cNvSpPr>
          <p:nvPr>
            <p:ph type="title"/>
          </p:nvPr>
        </p:nvSpPr>
        <p:spPr>
          <a:xfrm>
            <a:off x="6477000" y="457200"/>
            <a:ext cx="2438400" cy="1600200"/>
          </a:xfrm>
        </p:spPr>
        <p:txBody>
          <a:bodyPr/>
          <a:lstStyle/>
          <a:p>
            <a:r>
              <a:rPr lang="en-US" smtClean="0"/>
              <a:t>Question</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smtClean="0"/>
              <a:t>EGW</a:t>
            </a:r>
          </a:p>
        </p:txBody>
      </p:sp>
      <p:sp>
        <p:nvSpPr>
          <p:cNvPr id="107523" name="Content Placeholder 2"/>
          <p:cNvSpPr>
            <a:spLocks noGrp="1"/>
          </p:cNvSpPr>
          <p:nvPr>
            <p:ph idx="1"/>
          </p:nvPr>
        </p:nvSpPr>
        <p:spPr>
          <a:xfrm>
            <a:off x="1828800" y="1752600"/>
            <a:ext cx="7162800" cy="4800600"/>
          </a:xfrm>
        </p:spPr>
        <p:txBody>
          <a:bodyPr/>
          <a:lstStyle/>
          <a:p>
            <a:r>
              <a:rPr lang="en-US" sz="3200" smtClean="0"/>
              <a:t>The First-day Adventists have set time after time, and notwithstanding the repeated failures, they have gathered courage to set new times.  God has not led them in this. Many of them have denied the prophetic time and the fulfillment of prophecy, because the time passed in 1844, and did not bring the expected event. </a:t>
            </a:r>
            <a:endParaRPr lang="en-US" smtClean="0"/>
          </a:p>
        </p:txBody>
      </p:sp>
      <p:pic>
        <p:nvPicPr>
          <p:cNvPr id="4" name="Content Placeholder 4" descr="EGWEstatePictures_892.jpg"/>
          <p:cNvPicPr>
            <a:picLocks noChangeAspect="1"/>
          </p:cNvPicPr>
          <p:nvPr/>
        </p:nvPicPr>
        <p:blipFill>
          <a:blip r:embed="rId3"/>
          <a:stretch>
            <a:fillRect/>
          </a:stretch>
        </p:blipFill>
        <p:spPr>
          <a:xfrm>
            <a:off x="6858000" y="0"/>
            <a:ext cx="1449107" cy="1981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smtClean="0"/>
              <a:t>EGW</a:t>
            </a:r>
          </a:p>
        </p:txBody>
      </p:sp>
      <p:sp>
        <p:nvSpPr>
          <p:cNvPr id="108547" name="Content Placeholder 2"/>
          <p:cNvSpPr>
            <a:spLocks noGrp="1"/>
          </p:cNvSpPr>
          <p:nvPr>
            <p:ph idx="1"/>
          </p:nvPr>
        </p:nvSpPr>
        <p:spPr>
          <a:xfrm>
            <a:off x="1981200" y="2209800"/>
            <a:ext cx="7010400" cy="4800600"/>
          </a:xfrm>
        </p:spPr>
        <p:txBody>
          <a:bodyPr/>
          <a:lstStyle/>
          <a:p>
            <a:r>
              <a:rPr lang="en-US" sz="3200" smtClean="0"/>
              <a:t>They rejected the true prophetic time, and the enemy has brought strong delusions upon them that they should believe a lie … {1T pg}73</a:t>
            </a:r>
          </a:p>
          <a:p>
            <a:endParaRPr lang="en-US" smtClean="0"/>
          </a:p>
        </p:txBody>
      </p:sp>
      <p:pic>
        <p:nvPicPr>
          <p:cNvPr id="4" name="Content Placeholder 4" descr="EGWEstatePictures_892.jpg"/>
          <p:cNvPicPr>
            <a:picLocks noChangeAspect="1"/>
          </p:cNvPicPr>
          <p:nvPr/>
        </p:nvPicPr>
        <p:blipFill>
          <a:blip r:embed="rId3"/>
          <a:stretch>
            <a:fillRect/>
          </a:stretch>
        </p:blipFill>
        <p:spPr>
          <a:xfrm>
            <a:off x="6858000" y="0"/>
            <a:ext cx="1449107" cy="1981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516313"/>
            <a:ext cx="609600" cy="369887"/>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solidFill>
                  <a:schemeClr val="tx1"/>
                </a:solidFill>
                <a:latin typeface="Garamond" pitchFamily="18" charset="0"/>
              </a:rPr>
              <a:t>742</a:t>
            </a:r>
          </a:p>
        </p:txBody>
      </p:sp>
      <p:sp>
        <p:nvSpPr>
          <p:cNvPr id="5" name="TextBox 4"/>
          <p:cNvSpPr txBox="1"/>
          <p:nvPr/>
        </p:nvSpPr>
        <p:spPr>
          <a:xfrm>
            <a:off x="1371600" y="2362200"/>
            <a:ext cx="5334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smtClean="0">
                <a:latin typeface="Garamond" pitchFamily="18" charset="0"/>
              </a:rPr>
              <a:t>723</a:t>
            </a:r>
            <a:endParaRPr lang="en-US" dirty="0">
              <a:latin typeface="Garamond" pitchFamily="18" charset="0"/>
            </a:endParaRPr>
          </a:p>
        </p:txBody>
      </p:sp>
      <p:cxnSp>
        <p:nvCxnSpPr>
          <p:cNvPr id="7" name="Straight Arrow Connector 6"/>
          <p:cNvCxnSpPr/>
          <p:nvPr/>
        </p:nvCxnSpPr>
        <p:spPr>
          <a:xfrm>
            <a:off x="914400" y="3886200"/>
            <a:ext cx="1143000" cy="762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0" idx="2"/>
          </p:cNvCxnSpPr>
          <p:nvPr/>
        </p:nvCxnSpPr>
        <p:spPr>
          <a:xfrm rot="5400000" flipH="1" flipV="1">
            <a:off x="889794" y="2756694"/>
            <a:ext cx="773112" cy="7239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57400" y="4495800"/>
            <a:ext cx="5334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677</a:t>
            </a:r>
          </a:p>
        </p:txBody>
      </p:sp>
      <p:sp>
        <p:nvSpPr>
          <p:cNvPr id="20" name="TextBox 19"/>
          <p:cNvSpPr txBox="1"/>
          <p:nvPr/>
        </p:nvSpPr>
        <p:spPr>
          <a:xfrm>
            <a:off x="5943600" y="2362200"/>
            <a:ext cx="6858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1798</a:t>
            </a:r>
          </a:p>
        </p:txBody>
      </p:sp>
      <p:sp>
        <p:nvSpPr>
          <p:cNvPr id="22" name="TextBox 21"/>
          <p:cNvSpPr txBox="1"/>
          <p:nvPr/>
        </p:nvSpPr>
        <p:spPr>
          <a:xfrm>
            <a:off x="3657600" y="2362200"/>
            <a:ext cx="5334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538</a:t>
            </a:r>
          </a:p>
        </p:txBody>
      </p:sp>
      <p:cxnSp>
        <p:nvCxnSpPr>
          <p:cNvPr id="25" name="Straight Arrow Connector 24"/>
          <p:cNvCxnSpPr>
            <a:endCxn id="32" idx="1"/>
          </p:cNvCxnSpPr>
          <p:nvPr/>
        </p:nvCxnSpPr>
        <p:spPr>
          <a:xfrm>
            <a:off x="2590800" y="4679950"/>
            <a:ext cx="5181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0" idx="1"/>
          </p:cNvCxnSpPr>
          <p:nvPr/>
        </p:nvCxnSpPr>
        <p:spPr>
          <a:xfrm>
            <a:off x="1905000" y="2546350"/>
            <a:ext cx="1752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191000" y="2514600"/>
            <a:ext cx="1752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72400" y="4495800"/>
            <a:ext cx="838200" cy="369888"/>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sp>
        <p:nvSpPr>
          <p:cNvPr id="33" name="TextBox 32"/>
          <p:cNvSpPr txBox="1"/>
          <p:nvPr/>
        </p:nvSpPr>
        <p:spPr>
          <a:xfrm>
            <a:off x="7772400" y="2362200"/>
            <a:ext cx="838200" cy="369888"/>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cxnSp>
        <p:nvCxnSpPr>
          <p:cNvPr id="36" name="Straight Arrow Connector 35"/>
          <p:cNvCxnSpPr>
            <a:stCxn id="0" idx="3"/>
            <a:endCxn id="33" idx="1"/>
          </p:cNvCxnSpPr>
          <p:nvPr/>
        </p:nvCxnSpPr>
        <p:spPr>
          <a:xfrm flipV="1">
            <a:off x="6629400" y="2546350"/>
            <a:ext cx="1143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6200" y="4038600"/>
            <a:ext cx="1143000" cy="5334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Isaiah 7:8</a:t>
            </a:r>
          </a:p>
        </p:txBody>
      </p:sp>
      <p:sp>
        <p:nvSpPr>
          <p:cNvPr id="40" name="Oval 39"/>
          <p:cNvSpPr/>
          <p:nvPr/>
        </p:nvSpPr>
        <p:spPr>
          <a:xfrm>
            <a:off x="1066800" y="4953000"/>
            <a:ext cx="1066800" cy="4572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Judah</a:t>
            </a:r>
          </a:p>
        </p:txBody>
      </p:sp>
      <p:sp>
        <p:nvSpPr>
          <p:cNvPr id="41" name="Oval 40"/>
          <p:cNvSpPr/>
          <p:nvPr/>
        </p:nvSpPr>
        <p:spPr>
          <a:xfrm>
            <a:off x="228600" y="2286000"/>
            <a:ext cx="1066800" cy="457200"/>
          </a:xfrm>
          <a:prstGeom prst="ellipse">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Israel</a:t>
            </a:r>
          </a:p>
        </p:txBody>
      </p:sp>
      <p:sp>
        <p:nvSpPr>
          <p:cNvPr id="42" name="Right Brace 41"/>
          <p:cNvSpPr/>
          <p:nvPr/>
        </p:nvSpPr>
        <p:spPr>
          <a:xfrm rot="16200000">
            <a:off x="2552700" y="1562100"/>
            <a:ext cx="381000" cy="1524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43" name="Right Brace 42"/>
          <p:cNvSpPr/>
          <p:nvPr/>
        </p:nvSpPr>
        <p:spPr>
          <a:xfrm rot="16200000">
            <a:off x="4914900" y="1562100"/>
            <a:ext cx="381000" cy="1524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44" name="Right Brace 43"/>
          <p:cNvSpPr/>
          <p:nvPr/>
        </p:nvSpPr>
        <p:spPr>
          <a:xfrm rot="16200000">
            <a:off x="6972300" y="1866900"/>
            <a:ext cx="381000" cy="9144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45" name="Right Brace 44"/>
          <p:cNvSpPr/>
          <p:nvPr/>
        </p:nvSpPr>
        <p:spPr>
          <a:xfrm rot="16200000">
            <a:off x="4991100" y="2019300"/>
            <a:ext cx="381000" cy="4876800"/>
          </a:xfrm>
          <a:prstGeom prst="rightBrace">
            <a:avLst>
              <a:gd name="adj1" fmla="val 22619"/>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46" name="Rounded Rectangle 45"/>
          <p:cNvSpPr/>
          <p:nvPr/>
        </p:nvSpPr>
        <p:spPr>
          <a:xfrm>
            <a:off x="2362200" y="457200"/>
            <a:ext cx="4495800" cy="6858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 Year Prophecy</a:t>
            </a:r>
          </a:p>
        </p:txBody>
      </p:sp>
      <p:sp>
        <p:nvSpPr>
          <p:cNvPr id="47" name="Rounded Rectangle 46"/>
          <p:cNvSpPr/>
          <p:nvPr/>
        </p:nvSpPr>
        <p:spPr>
          <a:xfrm>
            <a:off x="2362200" y="1676400"/>
            <a:ext cx="7620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1260</a:t>
            </a:r>
          </a:p>
        </p:txBody>
      </p:sp>
      <p:sp>
        <p:nvSpPr>
          <p:cNvPr id="48" name="Rounded Rectangle 47"/>
          <p:cNvSpPr/>
          <p:nvPr/>
        </p:nvSpPr>
        <p:spPr>
          <a:xfrm>
            <a:off x="4724400" y="1676400"/>
            <a:ext cx="7620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1260</a:t>
            </a:r>
          </a:p>
        </p:txBody>
      </p:sp>
      <p:sp>
        <p:nvSpPr>
          <p:cNvPr id="49" name="Rounded Rectangle 48"/>
          <p:cNvSpPr/>
          <p:nvPr/>
        </p:nvSpPr>
        <p:spPr>
          <a:xfrm>
            <a:off x="6858000" y="1676400"/>
            <a:ext cx="533400" cy="381000"/>
          </a:xfrm>
          <a:prstGeom prst="roundRect">
            <a:avLst/>
          </a:prstGeom>
          <a:ln>
            <a:solidFill>
              <a:schemeClr val="tx2"/>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46</a:t>
            </a:r>
          </a:p>
        </p:txBody>
      </p:sp>
      <p:sp>
        <p:nvSpPr>
          <p:cNvPr id="50" name="Right Brace 49"/>
          <p:cNvSpPr/>
          <p:nvPr/>
        </p:nvSpPr>
        <p:spPr>
          <a:xfrm rot="16200000">
            <a:off x="3695700" y="266700"/>
            <a:ext cx="381000" cy="2286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51" name="Rounded Rectangle 50"/>
          <p:cNvSpPr/>
          <p:nvPr/>
        </p:nvSpPr>
        <p:spPr>
          <a:xfrm>
            <a:off x="4419600" y="3657600"/>
            <a:ext cx="1371600" cy="4572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a:t>
            </a:r>
          </a:p>
        </p:txBody>
      </p:sp>
      <p:sp>
        <p:nvSpPr>
          <p:cNvPr id="38" name="Oval 37"/>
          <p:cNvSpPr/>
          <p:nvPr/>
        </p:nvSpPr>
        <p:spPr>
          <a:xfrm>
            <a:off x="2362200" y="3200400"/>
            <a:ext cx="1524000" cy="5334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latin typeface="Garamond" pitchFamily="18" charset="0"/>
              </a:rPr>
              <a:t>BC    AD</a:t>
            </a:r>
          </a:p>
        </p:txBody>
      </p:sp>
      <p:cxnSp>
        <p:nvCxnSpPr>
          <p:cNvPr id="31" name="Straight Connector 30"/>
          <p:cNvCxnSpPr/>
          <p:nvPr/>
        </p:nvCxnSpPr>
        <p:spPr>
          <a:xfrm rot="5400000">
            <a:off x="2401094" y="3542506"/>
            <a:ext cx="1447800" cy="1588"/>
          </a:xfrm>
          <a:prstGeom prst="line">
            <a:avLst/>
          </a:prstGeom>
          <a:ln w="38100">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200400" y="5867400"/>
            <a:ext cx="4572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772400" y="5649913"/>
            <a:ext cx="838200" cy="369887"/>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sp>
        <p:nvSpPr>
          <p:cNvPr id="55" name="Rounded Rectangle 54"/>
          <p:cNvSpPr/>
          <p:nvPr/>
        </p:nvSpPr>
        <p:spPr>
          <a:xfrm>
            <a:off x="2362200" y="5715000"/>
            <a:ext cx="838200" cy="304800"/>
          </a:xfrm>
          <a:prstGeom prst="roundRect">
            <a:avLst/>
          </a:prstGeom>
        </p:spPr>
        <p:style>
          <a:lnRef idx="1">
            <a:schemeClr val="dk1"/>
          </a:lnRef>
          <a:fillRef idx="2">
            <a:schemeClr val="dk1"/>
          </a:fillRef>
          <a:effectRef idx="1">
            <a:schemeClr val="dk1"/>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ysClr val="windowText" lastClr="000000"/>
                  </a:solidFill>
                </a:ln>
                <a:solidFill>
                  <a:schemeClr val="tx1"/>
                </a:solidFill>
                <a:effectLst>
                  <a:outerShdw blurRad="76200" dist="50800" dir="5400000" algn="tl" rotWithShape="0">
                    <a:srgbClr val="000000">
                      <a:alpha val="65000"/>
                    </a:srgbClr>
                  </a:outerShdw>
                </a:effectLst>
                <a:latin typeface="Garamond" pitchFamily="18" charset="0"/>
              </a:rPr>
              <a:t>457</a:t>
            </a:r>
          </a:p>
        </p:txBody>
      </p:sp>
      <p:sp>
        <p:nvSpPr>
          <p:cNvPr id="56" name="Right Brace 55"/>
          <p:cNvSpPr/>
          <p:nvPr/>
        </p:nvSpPr>
        <p:spPr>
          <a:xfrm rot="16200000">
            <a:off x="5257800" y="3429000"/>
            <a:ext cx="381000" cy="4343400"/>
          </a:xfrm>
          <a:prstGeom prst="rightBrace">
            <a:avLst>
              <a:gd name="adj1" fmla="val 22619"/>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57" name="Rounded Rectangle 56"/>
          <p:cNvSpPr/>
          <p:nvPr/>
        </p:nvSpPr>
        <p:spPr>
          <a:xfrm>
            <a:off x="4953000" y="4876800"/>
            <a:ext cx="914400" cy="3810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2800" dirty="0">
                <a:latin typeface="Garamond" pitchFamily="18" charset="0"/>
              </a:rPr>
              <a:t>2300</a:t>
            </a:r>
          </a:p>
        </p:txBody>
      </p:sp>
      <p:pic>
        <p:nvPicPr>
          <p:cNvPr id="52" name="Picture 51" descr="184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0"/>
            <a:ext cx="533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8" presetClass="exit" presetSubtype="16" fill="hold" nodeType="withEffect">
                                  <p:stCondLst>
                                    <p:cond delay="0"/>
                                  </p:stCondLst>
                                  <p:childTnLst>
                                    <p:animEffect transition="out" filter="diamond(in)">
                                      <p:cBhvr>
                                        <p:cTn id="9" dur="2000"/>
                                        <p:tgtEl>
                                          <p:spTgt spid="5"/>
                                        </p:tgtEl>
                                      </p:cBhvr>
                                    </p:animEffect>
                                    <p:set>
                                      <p:cBhvr>
                                        <p:cTn id="10" dur="1" fill="hold">
                                          <p:stCondLst>
                                            <p:cond delay="1999"/>
                                          </p:stCondLst>
                                        </p:cTn>
                                        <p:tgtEl>
                                          <p:spTgt spid="5"/>
                                        </p:tgtEl>
                                        <p:attrNameLst>
                                          <p:attrName>style.visibility</p:attrName>
                                        </p:attrNameLst>
                                      </p:cBhvr>
                                      <p:to>
                                        <p:strVal val="hidden"/>
                                      </p:to>
                                    </p:set>
                                  </p:childTnLst>
                                </p:cTn>
                              </p:par>
                              <p:par>
                                <p:cTn id="11" presetID="8" presetClass="exit" presetSubtype="16" fill="hold" nodeType="withEffect">
                                  <p:stCondLst>
                                    <p:cond delay="0"/>
                                  </p:stCondLst>
                                  <p:childTnLst>
                                    <p:animEffect transition="out" filter="diamond(in)">
                                      <p:cBhvr>
                                        <p:cTn id="12" dur="2000"/>
                                        <p:tgtEl>
                                          <p:spTgt spid="7"/>
                                        </p:tgtEl>
                                      </p:cBhvr>
                                    </p:animEffect>
                                    <p:set>
                                      <p:cBhvr>
                                        <p:cTn id="13" dur="1" fill="hold">
                                          <p:stCondLst>
                                            <p:cond delay="1999"/>
                                          </p:stCondLst>
                                        </p:cTn>
                                        <p:tgtEl>
                                          <p:spTgt spid="7"/>
                                        </p:tgtEl>
                                        <p:attrNameLst>
                                          <p:attrName>style.visibility</p:attrName>
                                        </p:attrNameLst>
                                      </p:cBhvr>
                                      <p:to>
                                        <p:strVal val="hidden"/>
                                      </p:to>
                                    </p:set>
                                  </p:childTnLst>
                                </p:cTn>
                              </p:par>
                              <p:par>
                                <p:cTn id="14" presetID="8" presetClass="exit" presetSubtype="16" fill="hold" nodeType="withEffect">
                                  <p:stCondLst>
                                    <p:cond delay="0"/>
                                  </p:stCondLst>
                                  <p:childTnLst>
                                    <p:animEffect transition="out" filter="diamond(in)">
                                      <p:cBhvr>
                                        <p:cTn id="15" dur="2000"/>
                                        <p:tgtEl>
                                          <p:spTgt spid="11"/>
                                        </p:tgtEl>
                                      </p:cBhvr>
                                    </p:animEffect>
                                    <p:set>
                                      <p:cBhvr>
                                        <p:cTn id="16" dur="1" fill="hold">
                                          <p:stCondLst>
                                            <p:cond delay="1999"/>
                                          </p:stCondLst>
                                        </p:cTn>
                                        <p:tgtEl>
                                          <p:spTgt spid="11"/>
                                        </p:tgtEl>
                                        <p:attrNameLst>
                                          <p:attrName>style.visibility</p:attrName>
                                        </p:attrNameLst>
                                      </p:cBhvr>
                                      <p:to>
                                        <p:strVal val="hidden"/>
                                      </p:to>
                                    </p:set>
                                  </p:childTnLst>
                                </p:cTn>
                              </p:par>
                              <p:par>
                                <p:cTn id="17" presetID="8" presetClass="exit" presetSubtype="16" fill="hold" nodeType="withEffect">
                                  <p:stCondLst>
                                    <p:cond delay="0"/>
                                  </p:stCondLst>
                                  <p:childTnLst>
                                    <p:animEffect transition="out" filter="diamond(in)">
                                      <p:cBhvr>
                                        <p:cTn id="18" dur="2000"/>
                                        <p:tgtEl>
                                          <p:spTgt spid="12"/>
                                        </p:tgtEl>
                                      </p:cBhvr>
                                    </p:animEffect>
                                    <p:set>
                                      <p:cBhvr>
                                        <p:cTn id="19" dur="1" fill="hold">
                                          <p:stCondLst>
                                            <p:cond delay="1999"/>
                                          </p:stCondLst>
                                        </p:cTn>
                                        <p:tgtEl>
                                          <p:spTgt spid="12"/>
                                        </p:tgtEl>
                                        <p:attrNameLst>
                                          <p:attrName>style.visibility</p:attrName>
                                        </p:attrNameLst>
                                      </p:cBhvr>
                                      <p:to>
                                        <p:strVal val="hidden"/>
                                      </p:to>
                                    </p:set>
                                  </p:childTnLst>
                                </p:cTn>
                              </p:par>
                              <p:par>
                                <p:cTn id="20" presetID="8" presetClass="exit" presetSubtype="16" fill="hold" nodeType="withEffect">
                                  <p:stCondLst>
                                    <p:cond delay="0"/>
                                  </p:stCondLst>
                                  <p:childTnLst>
                                    <p:animEffect transition="out" filter="diamond(in)">
                                      <p:cBhvr>
                                        <p:cTn id="21" dur="2000"/>
                                        <p:tgtEl>
                                          <p:spTgt spid="20"/>
                                        </p:tgtEl>
                                      </p:cBhvr>
                                    </p:animEffect>
                                    <p:set>
                                      <p:cBhvr>
                                        <p:cTn id="22" dur="1" fill="hold">
                                          <p:stCondLst>
                                            <p:cond delay="1999"/>
                                          </p:stCondLst>
                                        </p:cTn>
                                        <p:tgtEl>
                                          <p:spTgt spid="20"/>
                                        </p:tgtEl>
                                        <p:attrNameLst>
                                          <p:attrName>style.visibility</p:attrName>
                                        </p:attrNameLst>
                                      </p:cBhvr>
                                      <p:to>
                                        <p:strVal val="hidden"/>
                                      </p:to>
                                    </p:set>
                                  </p:childTnLst>
                                </p:cTn>
                              </p:par>
                              <p:par>
                                <p:cTn id="23" presetID="8" presetClass="exit" presetSubtype="16" fill="hold" nodeType="withEffect">
                                  <p:stCondLst>
                                    <p:cond delay="0"/>
                                  </p:stCondLst>
                                  <p:childTnLst>
                                    <p:animEffect transition="out" filter="diamond(in)">
                                      <p:cBhvr>
                                        <p:cTn id="24" dur="2000"/>
                                        <p:tgtEl>
                                          <p:spTgt spid="22"/>
                                        </p:tgtEl>
                                      </p:cBhvr>
                                    </p:animEffect>
                                    <p:set>
                                      <p:cBhvr>
                                        <p:cTn id="25" dur="1" fill="hold">
                                          <p:stCondLst>
                                            <p:cond delay="1999"/>
                                          </p:stCondLst>
                                        </p:cTn>
                                        <p:tgtEl>
                                          <p:spTgt spid="22"/>
                                        </p:tgtEl>
                                        <p:attrNameLst>
                                          <p:attrName>style.visibility</p:attrName>
                                        </p:attrNameLst>
                                      </p:cBhvr>
                                      <p:to>
                                        <p:strVal val="hidden"/>
                                      </p:to>
                                    </p:set>
                                  </p:childTnLst>
                                </p:cTn>
                              </p:par>
                              <p:par>
                                <p:cTn id="26" presetID="8" presetClass="exit" presetSubtype="16" fill="hold" nodeType="withEffect">
                                  <p:stCondLst>
                                    <p:cond delay="0"/>
                                  </p:stCondLst>
                                  <p:childTnLst>
                                    <p:animEffect transition="out" filter="diamond(in)">
                                      <p:cBhvr>
                                        <p:cTn id="27" dur="2000"/>
                                        <p:tgtEl>
                                          <p:spTgt spid="25"/>
                                        </p:tgtEl>
                                      </p:cBhvr>
                                    </p:animEffect>
                                    <p:set>
                                      <p:cBhvr>
                                        <p:cTn id="28" dur="1" fill="hold">
                                          <p:stCondLst>
                                            <p:cond delay="1999"/>
                                          </p:stCondLst>
                                        </p:cTn>
                                        <p:tgtEl>
                                          <p:spTgt spid="25"/>
                                        </p:tgtEl>
                                        <p:attrNameLst>
                                          <p:attrName>style.visibility</p:attrName>
                                        </p:attrNameLst>
                                      </p:cBhvr>
                                      <p:to>
                                        <p:strVal val="hidden"/>
                                      </p:to>
                                    </p:set>
                                  </p:childTnLst>
                                </p:cTn>
                              </p:par>
                              <p:par>
                                <p:cTn id="29" presetID="8" presetClass="exit" presetSubtype="16" fill="hold" nodeType="withEffect">
                                  <p:stCondLst>
                                    <p:cond delay="0"/>
                                  </p:stCondLst>
                                  <p:childTnLst>
                                    <p:animEffect transition="out" filter="diamond(in)">
                                      <p:cBhvr>
                                        <p:cTn id="30" dur="2000"/>
                                        <p:tgtEl>
                                          <p:spTgt spid="28"/>
                                        </p:tgtEl>
                                      </p:cBhvr>
                                    </p:animEffect>
                                    <p:set>
                                      <p:cBhvr>
                                        <p:cTn id="31" dur="1" fill="hold">
                                          <p:stCondLst>
                                            <p:cond delay="1999"/>
                                          </p:stCondLst>
                                        </p:cTn>
                                        <p:tgtEl>
                                          <p:spTgt spid="28"/>
                                        </p:tgtEl>
                                        <p:attrNameLst>
                                          <p:attrName>style.visibility</p:attrName>
                                        </p:attrNameLst>
                                      </p:cBhvr>
                                      <p:to>
                                        <p:strVal val="hidden"/>
                                      </p:to>
                                    </p:set>
                                  </p:childTnLst>
                                </p:cTn>
                              </p:par>
                              <p:par>
                                <p:cTn id="32" presetID="8" presetClass="exit" presetSubtype="16" fill="hold" nodeType="withEffect">
                                  <p:stCondLst>
                                    <p:cond delay="0"/>
                                  </p:stCondLst>
                                  <p:childTnLst>
                                    <p:animEffect transition="out" filter="diamond(in)">
                                      <p:cBhvr>
                                        <p:cTn id="33" dur="2000"/>
                                        <p:tgtEl>
                                          <p:spTgt spid="30"/>
                                        </p:tgtEl>
                                      </p:cBhvr>
                                    </p:animEffect>
                                    <p:set>
                                      <p:cBhvr>
                                        <p:cTn id="34" dur="1" fill="hold">
                                          <p:stCondLst>
                                            <p:cond delay="1999"/>
                                          </p:stCondLst>
                                        </p:cTn>
                                        <p:tgtEl>
                                          <p:spTgt spid="30"/>
                                        </p:tgtEl>
                                        <p:attrNameLst>
                                          <p:attrName>style.visibility</p:attrName>
                                        </p:attrNameLst>
                                      </p:cBhvr>
                                      <p:to>
                                        <p:strVal val="hidden"/>
                                      </p:to>
                                    </p:set>
                                  </p:childTnLst>
                                </p:cTn>
                              </p:par>
                              <p:par>
                                <p:cTn id="35" presetID="8" presetClass="exit" presetSubtype="16" fill="hold" grpId="0" nodeType="withEffect">
                                  <p:stCondLst>
                                    <p:cond delay="0"/>
                                  </p:stCondLst>
                                  <p:childTnLst>
                                    <p:animEffect transition="out" filter="diamond(in)">
                                      <p:cBhvr>
                                        <p:cTn id="36" dur="2000"/>
                                        <p:tgtEl>
                                          <p:spTgt spid="32"/>
                                        </p:tgtEl>
                                      </p:cBhvr>
                                    </p:animEffect>
                                    <p:set>
                                      <p:cBhvr>
                                        <p:cTn id="37" dur="1" fill="hold">
                                          <p:stCondLst>
                                            <p:cond delay="1999"/>
                                          </p:stCondLst>
                                        </p:cTn>
                                        <p:tgtEl>
                                          <p:spTgt spid="32"/>
                                        </p:tgtEl>
                                        <p:attrNameLst>
                                          <p:attrName>style.visibility</p:attrName>
                                        </p:attrNameLst>
                                      </p:cBhvr>
                                      <p:to>
                                        <p:strVal val="hidden"/>
                                      </p:to>
                                    </p:set>
                                  </p:childTnLst>
                                </p:cTn>
                              </p:par>
                              <p:par>
                                <p:cTn id="38" presetID="8" presetClass="exit" presetSubtype="16" fill="hold" grpId="0" nodeType="withEffect">
                                  <p:stCondLst>
                                    <p:cond delay="0"/>
                                  </p:stCondLst>
                                  <p:childTnLst>
                                    <p:animEffect transition="out" filter="diamond(in)">
                                      <p:cBhvr>
                                        <p:cTn id="39" dur="2000"/>
                                        <p:tgtEl>
                                          <p:spTgt spid="33"/>
                                        </p:tgtEl>
                                      </p:cBhvr>
                                    </p:animEffect>
                                    <p:set>
                                      <p:cBhvr>
                                        <p:cTn id="40" dur="1" fill="hold">
                                          <p:stCondLst>
                                            <p:cond delay="1999"/>
                                          </p:stCondLst>
                                        </p:cTn>
                                        <p:tgtEl>
                                          <p:spTgt spid="33"/>
                                        </p:tgtEl>
                                        <p:attrNameLst>
                                          <p:attrName>style.visibility</p:attrName>
                                        </p:attrNameLst>
                                      </p:cBhvr>
                                      <p:to>
                                        <p:strVal val="hidden"/>
                                      </p:to>
                                    </p:set>
                                  </p:childTnLst>
                                </p:cTn>
                              </p:par>
                              <p:par>
                                <p:cTn id="41" presetID="8" presetClass="exit" presetSubtype="16" fill="hold" nodeType="withEffect">
                                  <p:stCondLst>
                                    <p:cond delay="0"/>
                                  </p:stCondLst>
                                  <p:childTnLst>
                                    <p:animEffect transition="out" filter="diamond(in)">
                                      <p:cBhvr>
                                        <p:cTn id="42" dur="2000"/>
                                        <p:tgtEl>
                                          <p:spTgt spid="36"/>
                                        </p:tgtEl>
                                      </p:cBhvr>
                                    </p:animEffect>
                                    <p:set>
                                      <p:cBhvr>
                                        <p:cTn id="43" dur="1" fill="hold">
                                          <p:stCondLst>
                                            <p:cond delay="1999"/>
                                          </p:stCondLst>
                                        </p:cTn>
                                        <p:tgtEl>
                                          <p:spTgt spid="36"/>
                                        </p:tgtEl>
                                        <p:attrNameLst>
                                          <p:attrName>style.visibility</p:attrName>
                                        </p:attrNameLst>
                                      </p:cBhvr>
                                      <p:to>
                                        <p:strVal val="hidden"/>
                                      </p:to>
                                    </p:set>
                                  </p:childTnLst>
                                </p:cTn>
                              </p:par>
                              <p:par>
                                <p:cTn id="44" presetID="8" presetClass="exit" presetSubtype="16" fill="hold" nodeType="withEffect">
                                  <p:stCondLst>
                                    <p:cond delay="0"/>
                                  </p:stCondLst>
                                  <p:childTnLst>
                                    <p:animEffect transition="out" filter="diamond(in)">
                                      <p:cBhvr>
                                        <p:cTn id="45" dur="2000"/>
                                        <p:tgtEl>
                                          <p:spTgt spid="37"/>
                                        </p:tgtEl>
                                      </p:cBhvr>
                                    </p:animEffect>
                                    <p:set>
                                      <p:cBhvr>
                                        <p:cTn id="46" dur="1" fill="hold">
                                          <p:stCondLst>
                                            <p:cond delay="1999"/>
                                          </p:stCondLst>
                                        </p:cTn>
                                        <p:tgtEl>
                                          <p:spTgt spid="37"/>
                                        </p:tgtEl>
                                        <p:attrNameLst>
                                          <p:attrName>style.visibility</p:attrName>
                                        </p:attrNameLst>
                                      </p:cBhvr>
                                      <p:to>
                                        <p:strVal val="hidden"/>
                                      </p:to>
                                    </p:set>
                                  </p:childTnLst>
                                </p:cTn>
                              </p:par>
                              <p:par>
                                <p:cTn id="47" presetID="8" presetClass="exit" presetSubtype="16" fill="hold" nodeType="withEffect">
                                  <p:stCondLst>
                                    <p:cond delay="0"/>
                                  </p:stCondLst>
                                  <p:childTnLst>
                                    <p:animEffect transition="out" filter="diamond(in)">
                                      <p:cBhvr>
                                        <p:cTn id="48" dur="2000"/>
                                        <p:tgtEl>
                                          <p:spTgt spid="40"/>
                                        </p:tgtEl>
                                      </p:cBhvr>
                                    </p:animEffect>
                                    <p:set>
                                      <p:cBhvr>
                                        <p:cTn id="49" dur="1" fill="hold">
                                          <p:stCondLst>
                                            <p:cond delay="1999"/>
                                          </p:stCondLst>
                                        </p:cTn>
                                        <p:tgtEl>
                                          <p:spTgt spid="40"/>
                                        </p:tgtEl>
                                        <p:attrNameLst>
                                          <p:attrName>style.visibility</p:attrName>
                                        </p:attrNameLst>
                                      </p:cBhvr>
                                      <p:to>
                                        <p:strVal val="hidden"/>
                                      </p:to>
                                    </p:set>
                                  </p:childTnLst>
                                </p:cTn>
                              </p:par>
                              <p:par>
                                <p:cTn id="50" presetID="8" presetClass="exit" presetSubtype="16" fill="hold" nodeType="withEffect">
                                  <p:stCondLst>
                                    <p:cond delay="0"/>
                                  </p:stCondLst>
                                  <p:childTnLst>
                                    <p:animEffect transition="out" filter="diamond(in)">
                                      <p:cBhvr>
                                        <p:cTn id="51" dur="2000"/>
                                        <p:tgtEl>
                                          <p:spTgt spid="41"/>
                                        </p:tgtEl>
                                      </p:cBhvr>
                                    </p:animEffect>
                                    <p:set>
                                      <p:cBhvr>
                                        <p:cTn id="52" dur="1" fill="hold">
                                          <p:stCondLst>
                                            <p:cond delay="1999"/>
                                          </p:stCondLst>
                                        </p:cTn>
                                        <p:tgtEl>
                                          <p:spTgt spid="41"/>
                                        </p:tgtEl>
                                        <p:attrNameLst>
                                          <p:attrName>style.visibility</p:attrName>
                                        </p:attrNameLst>
                                      </p:cBhvr>
                                      <p:to>
                                        <p:strVal val="hidden"/>
                                      </p:to>
                                    </p:set>
                                  </p:childTnLst>
                                </p:cTn>
                              </p:par>
                              <p:par>
                                <p:cTn id="53" presetID="8" presetClass="exit" presetSubtype="16" fill="hold" nodeType="withEffect">
                                  <p:stCondLst>
                                    <p:cond delay="0"/>
                                  </p:stCondLst>
                                  <p:childTnLst>
                                    <p:animEffect transition="out" filter="diamond(in)">
                                      <p:cBhvr>
                                        <p:cTn id="54" dur="2000"/>
                                        <p:tgtEl>
                                          <p:spTgt spid="42"/>
                                        </p:tgtEl>
                                      </p:cBhvr>
                                    </p:animEffect>
                                    <p:set>
                                      <p:cBhvr>
                                        <p:cTn id="55" dur="1" fill="hold">
                                          <p:stCondLst>
                                            <p:cond delay="1999"/>
                                          </p:stCondLst>
                                        </p:cTn>
                                        <p:tgtEl>
                                          <p:spTgt spid="42"/>
                                        </p:tgtEl>
                                        <p:attrNameLst>
                                          <p:attrName>style.visibility</p:attrName>
                                        </p:attrNameLst>
                                      </p:cBhvr>
                                      <p:to>
                                        <p:strVal val="hidden"/>
                                      </p:to>
                                    </p:set>
                                  </p:childTnLst>
                                </p:cTn>
                              </p:par>
                              <p:par>
                                <p:cTn id="56" presetID="8" presetClass="exit" presetSubtype="16" fill="hold" nodeType="withEffect">
                                  <p:stCondLst>
                                    <p:cond delay="0"/>
                                  </p:stCondLst>
                                  <p:childTnLst>
                                    <p:animEffect transition="out" filter="diamond(in)">
                                      <p:cBhvr>
                                        <p:cTn id="57" dur="2000"/>
                                        <p:tgtEl>
                                          <p:spTgt spid="43"/>
                                        </p:tgtEl>
                                      </p:cBhvr>
                                    </p:animEffect>
                                    <p:set>
                                      <p:cBhvr>
                                        <p:cTn id="58" dur="1" fill="hold">
                                          <p:stCondLst>
                                            <p:cond delay="1999"/>
                                          </p:stCondLst>
                                        </p:cTn>
                                        <p:tgtEl>
                                          <p:spTgt spid="43"/>
                                        </p:tgtEl>
                                        <p:attrNameLst>
                                          <p:attrName>style.visibility</p:attrName>
                                        </p:attrNameLst>
                                      </p:cBhvr>
                                      <p:to>
                                        <p:strVal val="hidden"/>
                                      </p:to>
                                    </p:set>
                                  </p:childTnLst>
                                </p:cTn>
                              </p:par>
                              <p:par>
                                <p:cTn id="59" presetID="8" presetClass="exit" presetSubtype="16" fill="hold" nodeType="withEffect">
                                  <p:stCondLst>
                                    <p:cond delay="0"/>
                                  </p:stCondLst>
                                  <p:childTnLst>
                                    <p:animEffect transition="out" filter="diamond(in)">
                                      <p:cBhvr>
                                        <p:cTn id="60" dur="2000"/>
                                        <p:tgtEl>
                                          <p:spTgt spid="44"/>
                                        </p:tgtEl>
                                      </p:cBhvr>
                                    </p:animEffect>
                                    <p:set>
                                      <p:cBhvr>
                                        <p:cTn id="61" dur="1" fill="hold">
                                          <p:stCondLst>
                                            <p:cond delay="1999"/>
                                          </p:stCondLst>
                                        </p:cTn>
                                        <p:tgtEl>
                                          <p:spTgt spid="44"/>
                                        </p:tgtEl>
                                        <p:attrNameLst>
                                          <p:attrName>style.visibility</p:attrName>
                                        </p:attrNameLst>
                                      </p:cBhvr>
                                      <p:to>
                                        <p:strVal val="hidden"/>
                                      </p:to>
                                    </p:set>
                                  </p:childTnLst>
                                </p:cTn>
                              </p:par>
                              <p:par>
                                <p:cTn id="62" presetID="8" presetClass="exit" presetSubtype="16" fill="hold" nodeType="withEffect">
                                  <p:stCondLst>
                                    <p:cond delay="0"/>
                                  </p:stCondLst>
                                  <p:childTnLst>
                                    <p:animEffect transition="out" filter="diamond(in)">
                                      <p:cBhvr>
                                        <p:cTn id="63" dur="2000"/>
                                        <p:tgtEl>
                                          <p:spTgt spid="45"/>
                                        </p:tgtEl>
                                      </p:cBhvr>
                                    </p:animEffect>
                                    <p:set>
                                      <p:cBhvr>
                                        <p:cTn id="64" dur="1" fill="hold">
                                          <p:stCondLst>
                                            <p:cond delay="1999"/>
                                          </p:stCondLst>
                                        </p:cTn>
                                        <p:tgtEl>
                                          <p:spTgt spid="45"/>
                                        </p:tgtEl>
                                        <p:attrNameLst>
                                          <p:attrName>style.visibility</p:attrName>
                                        </p:attrNameLst>
                                      </p:cBhvr>
                                      <p:to>
                                        <p:strVal val="hidden"/>
                                      </p:to>
                                    </p:set>
                                  </p:childTnLst>
                                </p:cTn>
                              </p:par>
                              <p:par>
                                <p:cTn id="65" presetID="8" presetClass="exit" presetSubtype="16" fill="hold" nodeType="withEffect">
                                  <p:stCondLst>
                                    <p:cond delay="0"/>
                                  </p:stCondLst>
                                  <p:childTnLst>
                                    <p:animEffect transition="out" filter="diamond(in)">
                                      <p:cBhvr>
                                        <p:cTn id="66" dur="2000"/>
                                        <p:tgtEl>
                                          <p:spTgt spid="46"/>
                                        </p:tgtEl>
                                      </p:cBhvr>
                                    </p:animEffect>
                                    <p:set>
                                      <p:cBhvr>
                                        <p:cTn id="67" dur="1" fill="hold">
                                          <p:stCondLst>
                                            <p:cond delay="1999"/>
                                          </p:stCondLst>
                                        </p:cTn>
                                        <p:tgtEl>
                                          <p:spTgt spid="46"/>
                                        </p:tgtEl>
                                        <p:attrNameLst>
                                          <p:attrName>style.visibility</p:attrName>
                                        </p:attrNameLst>
                                      </p:cBhvr>
                                      <p:to>
                                        <p:strVal val="hidden"/>
                                      </p:to>
                                    </p:set>
                                  </p:childTnLst>
                                </p:cTn>
                              </p:par>
                              <p:par>
                                <p:cTn id="68" presetID="8" presetClass="exit" presetSubtype="16" fill="hold" nodeType="withEffect">
                                  <p:stCondLst>
                                    <p:cond delay="0"/>
                                  </p:stCondLst>
                                  <p:childTnLst>
                                    <p:animEffect transition="out" filter="diamond(in)">
                                      <p:cBhvr>
                                        <p:cTn id="69" dur="2000"/>
                                        <p:tgtEl>
                                          <p:spTgt spid="47"/>
                                        </p:tgtEl>
                                      </p:cBhvr>
                                    </p:animEffect>
                                    <p:set>
                                      <p:cBhvr>
                                        <p:cTn id="70" dur="1" fill="hold">
                                          <p:stCondLst>
                                            <p:cond delay="1999"/>
                                          </p:stCondLst>
                                        </p:cTn>
                                        <p:tgtEl>
                                          <p:spTgt spid="47"/>
                                        </p:tgtEl>
                                        <p:attrNameLst>
                                          <p:attrName>style.visibility</p:attrName>
                                        </p:attrNameLst>
                                      </p:cBhvr>
                                      <p:to>
                                        <p:strVal val="hidden"/>
                                      </p:to>
                                    </p:set>
                                  </p:childTnLst>
                                </p:cTn>
                              </p:par>
                              <p:par>
                                <p:cTn id="71" presetID="8" presetClass="exit" presetSubtype="16" fill="hold" nodeType="withEffect">
                                  <p:stCondLst>
                                    <p:cond delay="0"/>
                                  </p:stCondLst>
                                  <p:childTnLst>
                                    <p:animEffect transition="out" filter="diamond(in)">
                                      <p:cBhvr>
                                        <p:cTn id="72" dur="2000"/>
                                        <p:tgtEl>
                                          <p:spTgt spid="48"/>
                                        </p:tgtEl>
                                      </p:cBhvr>
                                    </p:animEffect>
                                    <p:set>
                                      <p:cBhvr>
                                        <p:cTn id="73" dur="1" fill="hold">
                                          <p:stCondLst>
                                            <p:cond delay="1999"/>
                                          </p:stCondLst>
                                        </p:cTn>
                                        <p:tgtEl>
                                          <p:spTgt spid="48"/>
                                        </p:tgtEl>
                                        <p:attrNameLst>
                                          <p:attrName>style.visibility</p:attrName>
                                        </p:attrNameLst>
                                      </p:cBhvr>
                                      <p:to>
                                        <p:strVal val="hidden"/>
                                      </p:to>
                                    </p:set>
                                  </p:childTnLst>
                                </p:cTn>
                              </p:par>
                              <p:par>
                                <p:cTn id="74" presetID="8" presetClass="exit" presetSubtype="16" fill="hold" nodeType="withEffect">
                                  <p:stCondLst>
                                    <p:cond delay="0"/>
                                  </p:stCondLst>
                                  <p:childTnLst>
                                    <p:animEffect transition="out" filter="diamond(in)">
                                      <p:cBhvr>
                                        <p:cTn id="75" dur="2000"/>
                                        <p:tgtEl>
                                          <p:spTgt spid="49"/>
                                        </p:tgtEl>
                                      </p:cBhvr>
                                    </p:animEffect>
                                    <p:set>
                                      <p:cBhvr>
                                        <p:cTn id="76" dur="1" fill="hold">
                                          <p:stCondLst>
                                            <p:cond delay="1999"/>
                                          </p:stCondLst>
                                        </p:cTn>
                                        <p:tgtEl>
                                          <p:spTgt spid="49"/>
                                        </p:tgtEl>
                                        <p:attrNameLst>
                                          <p:attrName>style.visibility</p:attrName>
                                        </p:attrNameLst>
                                      </p:cBhvr>
                                      <p:to>
                                        <p:strVal val="hidden"/>
                                      </p:to>
                                    </p:set>
                                  </p:childTnLst>
                                </p:cTn>
                              </p:par>
                              <p:par>
                                <p:cTn id="77" presetID="8" presetClass="exit" presetSubtype="16" fill="hold" nodeType="withEffect">
                                  <p:stCondLst>
                                    <p:cond delay="0"/>
                                  </p:stCondLst>
                                  <p:childTnLst>
                                    <p:animEffect transition="out" filter="diamond(in)">
                                      <p:cBhvr>
                                        <p:cTn id="78" dur="2000"/>
                                        <p:tgtEl>
                                          <p:spTgt spid="50"/>
                                        </p:tgtEl>
                                      </p:cBhvr>
                                    </p:animEffect>
                                    <p:set>
                                      <p:cBhvr>
                                        <p:cTn id="79" dur="1" fill="hold">
                                          <p:stCondLst>
                                            <p:cond delay="1999"/>
                                          </p:stCondLst>
                                        </p:cTn>
                                        <p:tgtEl>
                                          <p:spTgt spid="50"/>
                                        </p:tgtEl>
                                        <p:attrNameLst>
                                          <p:attrName>style.visibility</p:attrName>
                                        </p:attrNameLst>
                                      </p:cBhvr>
                                      <p:to>
                                        <p:strVal val="hidden"/>
                                      </p:to>
                                    </p:set>
                                  </p:childTnLst>
                                </p:cTn>
                              </p:par>
                              <p:par>
                                <p:cTn id="80" presetID="8" presetClass="exit" presetSubtype="16" fill="hold" nodeType="withEffect">
                                  <p:stCondLst>
                                    <p:cond delay="0"/>
                                  </p:stCondLst>
                                  <p:childTnLst>
                                    <p:animEffect transition="out" filter="diamond(in)">
                                      <p:cBhvr>
                                        <p:cTn id="81" dur="2000"/>
                                        <p:tgtEl>
                                          <p:spTgt spid="51"/>
                                        </p:tgtEl>
                                      </p:cBhvr>
                                    </p:animEffect>
                                    <p:set>
                                      <p:cBhvr>
                                        <p:cTn id="82" dur="1" fill="hold">
                                          <p:stCondLst>
                                            <p:cond delay="1999"/>
                                          </p:stCondLst>
                                        </p:cTn>
                                        <p:tgtEl>
                                          <p:spTgt spid="51"/>
                                        </p:tgtEl>
                                        <p:attrNameLst>
                                          <p:attrName>style.visibility</p:attrName>
                                        </p:attrNameLst>
                                      </p:cBhvr>
                                      <p:to>
                                        <p:strVal val="hidden"/>
                                      </p:to>
                                    </p:set>
                                  </p:childTnLst>
                                </p:cTn>
                              </p:par>
                              <p:par>
                                <p:cTn id="83" presetID="8" presetClass="exit" presetSubtype="16" fill="hold" nodeType="withEffect">
                                  <p:stCondLst>
                                    <p:cond delay="0"/>
                                  </p:stCondLst>
                                  <p:childTnLst>
                                    <p:animEffect transition="out" filter="diamond(in)">
                                      <p:cBhvr>
                                        <p:cTn id="84" dur="2000"/>
                                        <p:tgtEl>
                                          <p:spTgt spid="38"/>
                                        </p:tgtEl>
                                      </p:cBhvr>
                                    </p:animEffect>
                                    <p:set>
                                      <p:cBhvr>
                                        <p:cTn id="85" dur="1" fill="hold">
                                          <p:stCondLst>
                                            <p:cond delay="1999"/>
                                          </p:stCondLst>
                                        </p:cTn>
                                        <p:tgtEl>
                                          <p:spTgt spid="38"/>
                                        </p:tgtEl>
                                        <p:attrNameLst>
                                          <p:attrName>style.visibility</p:attrName>
                                        </p:attrNameLst>
                                      </p:cBhvr>
                                      <p:to>
                                        <p:strVal val="hidden"/>
                                      </p:to>
                                    </p:set>
                                  </p:childTnLst>
                                </p:cTn>
                              </p:par>
                              <p:par>
                                <p:cTn id="86" presetID="8" presetClass="exit" presetSubtype="16" fill="hold" nodeType="withEffect">
                                  <p:stCondLst>
                                    <p:cond delay="0"/>
                                  </p:stCondLst>
                                  <p:childTnLst>
                                    <p:animEffect transition="out" filter="diamond(in)">
                                      <p:cBhvr>
                                        <p:cTn id="87" dur="2000"/>
                                        <p:tgtEl>
                                          <p:spTgt spid="31"/>
                                        </p:tgtEl>
                                      </p:cBhvr>
                                    </p:animEffect>
                                    <p:set>
                                      <p:cBhvr>
                                        <p:cTn id="88" dur="1" fill="hold">
                                          <p:stCondLst>
                                            <p:cond delay="1999"/>
                                          </p:stCondLst>
                                        </p:cTn>
                                        <p:tgtEl>
                                          <p:spTgt spid="31"/>
                                        </p:tgtEl>
                                        <p:attrNameLst>
                                          <p:attrName>style.visibility</p:attrName>
                                        </p:attrNameLst>
                                      </p:cBhvr>
                                      <p:to>
                                        <p:strVal val="hidden"/>
                                      </p:to>
                                    </p:set>
                                  </p:childTnLst>
                                </p:cTn>
                              </p:par>
                              <p:par>
                                <p:cTn id="89" presetID="8" presetClass="exit" presetSubtype="16" fill="hold" nodeType="withEffect">
                                  <p:stCondLst>
                                    <p:cond delay="0"/>
                                  </p:stCondLst>
                                  <p:childTnLst>
                                    <p:animEffect transition="out" filter="diamond(in)">
                                      <p:cBhvr>
                                        <p:cTn id="90" dur="2000"/>
                                        <p:tgtEl>
                                          <p:spTgt spid="34"/>
                                        </p:tgtEl>
                                      </p:cBhvr>
                                    </p:animEffect>
                                    <p:set>
                                      <p:cBhvr>
                                        <p:cTn id="91" dur="1" fill="hold">
                                          <p:stCondLst>
                                            <p:cond delay="1999"/>
                                          </p:stCondLst>
                                        </p:cTn>
                                        <p:tgtEl>
                                          <p:spTgt spid="34"/>
                                        </p:tgtEl>
                                        <p:attrNameLst>
                                          <p:attrName>style.visibility</p:attrName>
                                        </p:attrNameLst>
                                      </p:cBhvr>
                                      <p:to>
                                        <p:strVal val="hidden"/>
                                      </p:to>
                                    </p:set>
                                  </p:childTnLst>
                                </p:cTn>
                              </p:par>
                              <p:par>
                                <p:cTn id="92" presetID="8" presetClass="exit" presetSubtype="16" fill="hold" grpId="0" nodeType="withEffect">
                                  <p:stCondLst>
                                    <p:cond delay="0"/>
                                  </p:stCondLst>
                                  <p:childTnLst>
                                    <p:animEffect transition="out" filter="diamond(in)">
                                      <p:cBhvr>
                                        <p:cTn id="93" dur="2000"/>
                                        <p:tgtEl>
                                          <p:spTgt spid="39"/>
                                        </p:tgtEl>
                                      </p:cBhvr>
                                    </p:animEffect>
                                    <p:set>
                                      <p:cBhvr>
                                        <p:cTn id="94" dur="1" fill="hold">
                                          <p:stCondLst>
                                            <p:cond delay="1999"/>
                                          </p:stCondLst>
                                        </p:cTn>
                                        <p:tgtEl>
                                          <p:spTgt spid="39"/>
                                        </p:tgtEl>
                                        <p:attrNameLst>
                                          <p:attrName>style.visibility</p:attrName>
                                        </p:attrNameLst>
                                      </p:cBhvr>
                                      <p:to>
                                        <p:strVal val="hidden"/>
                                      </p:to>
                                    </p:set>
                                  </p:childTnLst>
                                </p:cTn>
                              </p:par>
                              <p:par>
                                <p:cTn id="95" presetID="8" presetClass="exit" presetSubtype="16" fill="hold" nodeType="withEffect">
                                  <p:stCondLst>
                                    <p:cond delay="0"/>
                                  </p:stCondLst>
                                  <p:childTnLst>
                                    <p:animEffect transition="out" filter="diamond(in)">
                                      <p:cBhvr>
                                        <p:cTn id="96" dur="2000"/>
                                        <p:tgtEl>
                                          <p:spTgt spid="55"/>
                                        </p:tgtEl>
                                      </p:cBhvr>
                                    </p:animEffect>
                                    <p:set>
                                      <p:cBhvr>
                                        <p:cTn id="97" dur="1" fill="hold">
                                          <p:stCondLst>
                                            <p:cond delay="1999"/>
                                          </p:stCondLst>
                                        </p:cTn>
                                        <p:tgtEl>
                                          <p:spTgt spid="55"/>
                                        </p:tgtEl>
                                        <p:attrNameLst>
                                          <p:attrName>style.visibility</p:attrName>
                                        </p:attrNameLst>
                                      </p:cBhvr>
                                      <p:to>
                                        <p:strVal val="hidden"/>
                                      </p:to>
                                    </p:set>
                                  </p:childTnLst>
                                </p:cTn>
                              </p:par>
                              <p:par>
                                <p:cTn id="98" presetID="8" presetClass="exit" presetSubtype="16" fill="hold" nodeType="withEffect">
                                  <p:stCondLst>
                                    <p:cond delay="0"/>
                                  </p:stCondLst>
                                  <p:childTnLst>
                                    <p:animEffect transition="out" filter="diamond(in)">
                                      <p:cBhvr>
                                        <p:cTn id="99" dur="2000"/>
                                        <p:tgtEl>
                                          <p:spTgt spid="56"/>
                                        </p:tgtEl>
                                      </p:cBhvr>
                                    </p:animEffect>
                                    <p:set>
                                      <p:cBhvr>
                                        <p:cTn id="100" dur="1" fill="hold">
                                          <p:stCondLst>
                                            <p:cond delay="1999"/>
                                          </p:stCondLst>
                                        </p:cTn>
                                        <p:tgtEl>
                                          <p:spTgt spid="56"/>
                                        </p:tgtEl>
                                        <p:attrNameLst>
                                          <p:attrName>style.visibility</p:attrName>
                                        </p:attrNameLst>
                                      </p:cBhvr>
                                      <p:to>
                                        <p:strVal val="hidden"/>
                                      </p:to>
                                    </p:set>
                                  </p:childTnLst>
                                </p:cTn>
                              </p:par>
                              <p:par>
                                <p:cTn id="101" presetID="8" presetClass="exit" presetSubtype="16" fill="hold" nodeType="withEffect">
                                  <p:stCondLst>
                                    <p:cond delay="0"/>
                                  </p:stCondLst>
                                  <p:childTnLst>
                                    <p:animEffect transition="out" filter="diamond(in)">
                                      <p:cBhvr>
                                        <p:cTn id="102" dur="2000"/>
                                        <p:tgtEl>
                                          <p:spTgt spid="57"/>
                                        </p:tgtEl>
                                      </p:cBhvr>
                                    </p:animEffect>
                                    <p:set>
                                      <p:cBhvr>
                                        <p:cTn id="103" dur="1" fill="hold">
                                          <p:stCondLst>
                                            <p:cond delay="1999"/>
                                          </p:stCondLst>
                                        </p:cTn>
                                        <p:tgtEl>
                                          <p:spTgt spid="57"/>
                                        </p:tgtEl>
                                        <p:attrNameLst>
                                          <p:attrName>style.visibility</p:attrName>
                                        </p:attrNameLst>
                                      </p:cBhvr>
                                      <p:to>
                                        <p:strVal val="hidden"/>
                                      </p:to>
                                    </p:set>
                                  </p:childTnLst>
                                </p:cTn>
                              </p:par>
                            </p:childTnLst>
                          </p:cTn>
                        </p:par>
                        <p:par>
                          <p:cTn id="104" fill="hold" nodeType="afterGroup">
                            <p:stCondLst>
                              <p:cond delay="2000"/>
                            </p:stCondLst>
                            <p:childTnLst>
                              <p:par>
                                <p:cTn id="105" presetID="53" presetClass="entr" presetSubtype="0" fill="hold" nodeType="after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3000" fill="hold"/>
                                        <p:tgtEl>
                                          <p:spTgt spid="52"/>
                                        </p:tgtEl>
                                        <p:attrNameLst>
                                          <p:attrName>ppt_w</p:attrName>
                                        </p:attrNameLst>
                                      </p:cBhvr>
                                      <p:tavLst>
                                        <p:tav tm="0">
                                          <p:val>
                                            <p:fltVal val="0"/>
                                          </p:val>
                                        </p:tav>
                                        <p:tav tm="100000">
                                          <p:val>
                                            <p:strVal val="#ppt_w"/>
                                          </p:val>
                                        </p:tav>
                                      </p:tavLst>
                                    </p:anim>
                                    <p:anim calcmode="lin" valueType="num">
                                      <p:cBhvr>
                                        <p:cTn id="108" dur="3000" fill="hold"/>
                                        <p:tgtEl>
                                          <p:spTgt spid="52"/>
                                        </p:tgtEl>
                                        <p:attrNameLst>
                                          <p:attrName>ppt_h</p:attrName>
                                        </p:attrNameLst>
                                      </p:cBhvr>
                                      <p:tavLst>
                                        <p:tav tm="0">
                                          <p:val>
                                            <p:fltVal val="0"/>
                                          </p:val>
                                        </p:tav>
                                        <p:tav tm="100000">
                                          <p:val>
                                            <p:strVal val="#ppt_h"/>
                                          </p:val>
                                        </p:tav>
                                      </p:tavLst>
                                    </p:anim>
                                    <p:animEffect transition="in" filter="fade">
                                      <p:cBhvr>
                                        <p:cTn id="109" dur="3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9"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ctrTitle"/>
          </p:nvPr>
        </p:nvSpPr>
        <p:spPr/>
        <p:txBody>
          <a:bodyPr/>
          <a:lstStyle/>
          <a:p>
            <a:r>
              <a:rPr lang="en-US" smtClean="0"/>
              <a:t>2520 Ezekiel 37</a:t>
            </a:r>
          </a:p>
        </p:txBody>
      </p:sp>
      <p:sp>
        <p:nvSpPr>
          <p:cNvPr id="110595" name="Subtitle 2"/>
          <p:cNvSpPr>
            <a:spLocks noGrp="1"/>
          </p:cNvSpPr>
          <p:nvPr>
            <p:ph type="subTitle" idx="1"/>
          </p:nvPr>
        </p:nvSpPr>
        <p:spPr/>
        <p:txBody>
          <a:bodyPr/>
          <a:lstStyle/>
          <a:p>
            <a:r>
              <a:rPr lang="en-US" smtClean="0"/>
              <a:t>2008 Prophecy School</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smtClean="0"/>
              <a:t>EGW “Dry Bones”</a:t>
            </a:r>
          </a:p>
        </p:txBody>
      </p:sp>
      <p:sp>
        <p:nvSpPr>
          <p:cNvPr id="111619" name="Content Placeholder 2"/>
          <p:cNvSpPr>
            <a:spLocks noGrp="1"/>
          </p:cNvSpPr>
          <p:nvPr>
            <p:ph idx="1"/>
          </p:nvPr>
        </p:nvSpPr>
        <p:spPr>
          <a:xfrm>
            <a:off x="990600" y="1524000"/>
            <a:ext cx="8001000" cy="4800600"/>
          </a:xfrm>
        </p:spPr>
        <p:txBody>
          <a:bodyPr/>
          <a:lstStyle/>
          <a:p>
            <a:r>
              <a:rPr lang="en-US" sz="3200" smtClean="0"/>
              <a:t>I lay down my pen and lift up my soul in prayer, that the Lord would breathe upon His backslidden people, who are as dry bones, that they may live. The end is near, stealing upon us so stealthily, so imperceptibly, so noiselessly, like the muffled tread of the thief in the night, to surprise the sleepers off guard and unready. </a:t>
            </a:r>
          </a:p>
        </p:txBody>
      </p:sp>
      <p:pic>
        <p:nvPicPr>
          <p:cNvPr id="4" name="Content Placeholder 4" descr="EGWEstatePictures_892.jpg"/>
          <p:cNvPicPr>
            <a:picLocks noChangeAspect="1"/>
          </p:cNvPicPr>
          <p:nvPr/>
        </p:nvPicPr>
        <p:blipFill>
          <a:blip r:embed="rId3">
            <a:duotone>
              <a:schemeClr val="accent6">
                <a:shade val="45000"/>
                <a:satMod val="135000"/>
              </a:schemeClr>
              <a:prstClr val="white"/>
            </a:duotone>
          </a:blip>
          <a:stretch>
            <a:fillRect/>
          </a:stretch>
        </p:blipFill>
        <p:spPr>
          <a:xfrm>
            <a:off x="7086600" y="0"/>
            <a:ext cx="1337637" cy="18288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smtClean="0"/>
              <a:t>EGW “Dry Bones”</a:t>
            </a:r>
          </a:p>
        </p:txBody>
      </p:sp>
      <p:sp>
        <p:nvSpPr>
          <p:cNvPr id="112643" name="Content Placeholder 2"/>
          <p:cNvSpPr>
            <a:spLocks noGrp="1"/>
          </p:cNvSpPr>
          <p:nvPr>
            <p:ph idx="1"/>
          </p:nvPr>
        </p:nvSpPr>
        <p:spPr/>
        <p:txBody>
          <a:bodyPr/>
          <a:lstStyle/>
          <a:p>
            <a:r>
              <a:rPr lang="en-US" sz="3200" smtClean="0"/>
              <a:t>May the Lord grant to bring His Holy Spirit upon hearts that are now at ease, that they may no longer sleep as do others, but watch and be sober.--General Conference Bulletin, 1893, pp. 132, 133.  {ChS 41.2}</a:t>
            </a:r>
          </a:p>
        </p:txBody>
      </p:sp>
      <p:pic>
        <p:nvPicPr>
          <p:cNvPr id="4" name="Content Placeholder 4" descr="EGWEstatePictures_892.jpg"/>
          <p:cNvPicPr>
            <a:picLocks noChangeAspect="1"/>
          </p:cNvPicPr>
          <p:nvPr/>
        </p:nvPicPr>
        <p:blipFill>
          <a:blip r:embed="rId3">
            <a:duotone>
              <a:schemeClr val="accent6">
                <a:shade val="45000"/>
                <a:satMod val="135000"/>
              </a:schemeClr>
              <a:prstClr val="white"/>
            </a:duotone>
          </a:blip>
          <a:stretch>
            <a:fillRect/>
          </a:stretch>
        </p:blipFill>
        <p:spPr>
          <a:xfrm>
            <a:off x="7086600" y="0"/>
            <a:ext cx="1337637" cy="18288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smtClean="0"/>
              <a:t>EGW “Dry Bones”</a:t>
            </a:r>
          </a:p>
        </p:txBody>
      </p:sp>
      <p:sp>
        <p:nvSpPr>
          <p:cNvPr id="113667" name="Content Placeholder 2"/>
          <p:cNvSpPr>
            <a:spLocks noGrp="1"/>
          </p:cNvSpPr>
          <p:nvPr>
            <p:ph idx="1"/>
          </p:nvPr>
        </p:nvSpPr>
        <p:spPr/>
        <p:txBody>
          <a:bodyPr/>
          <a:lstStyle/>
          <a:p>
            <a:r>
              <a:rPr lang="en-US" sz="3200" smtClean="0"/>
              <a:t>When the converting power of God comes upon the people they will become workers.--This class is well represented by the valley of dry bones Ezekiel saw in vision. Those who have had committed to them the treasures of truth, and yet who are dead in trespasses and sin, need to be created anew in Christ Jesus.</a:t>
            </a:r>
          </a:p>
        </p:txBody>
      </p:sp>
      <p:pic>
        <p:nvPicPr>
          <p:cNvPr id="4" name="Content Placeholder 4" descr="EGWEstatePictures_892.jpg"/>
          <p:cNvPicPr>
            <a:picLocks noChangeAspect="1"/>
          </p:cNvPicPr>
          <p:nvPr/>
        </p:nvPicPr>
        <p:blipFill>
          <a:blip r:embed="rId3">
            <a:duotone>
              <a:schemeClr val="accent6">
                <a:shade val="45000"/>
                <a:satMod val="135000"/>
              </a:schemeClr>
              <a:prstClr val="white"/>
            </a:duotone>
          </a:blip>
          <a:stretch>
            <a:fillRect/>
          </a:stretch>
        </p:blipFill>
        <p:spPr>
          <a:xfrm>
            <a:off x="7086600" y="0"/>
            <a:ext cx="1337637" cy="18288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Miller</a:t>
            </a:r>
          </a:p>
        </p:txBody>
      </p:sp>
      <p:sp>
        <p:nvSpPr>
          <p:cNvPr id="13315" name="Content Placeholder 2"/>
          <p:cNvSpPr>
            <a:spLocks noGrp="1"/>
          </p:cNvSpPr>
          <p:nvPr>
            <p:ph idx="1"/>
          </p:nvPr>
        </p:nvSpPr>
        <p:spPr>
          <a:xfrm>
            <a:off x="1828800" y="2057400"/>
            <a:ext cx="7086600" cy="4800600"/>
          </a:xfrm>
        </p:spPr>
        <p:txBody>
          <a:bodyPr/>
          <a:lstStyle/>
          <a:p>
            <a:r>
              <a:rPr lang="en-US" sz="3200" smtClean="0"/>
              <a:t>Now, I thought, I must put on spurs and breeching; I will not go faster than the Bible, and I will not fall behind it.  Whatever the Bible teaches I will hold on to it.“ US   8R&amp;H2   page 0009 paragraph 18 1856 Vol VIII</a:t>
            </a:r>
          </a:p>
        </p:txBody>
      </p:sp>
      <p:pic>
        <p:nvPicPr>
          <p:cNvPr id="4" name="Picture 2"/>
          <p:cNvPicPr>
            <a:picLocks noChangeAspect="1" noChangeArrowheads="1"/>
          </p:cNvPicPr>
          <p:nvPr/>
        </p:nvPicPr>
        <p:blipFill>
          <a:blip r:embed="rId3"/>
          <a:srcRect/>
          <a:stretch>
            <a:fillRect/>
          </a:stretch>
        </p:blipFill>
        <p:spPr bwMode="auto">
          <a:xfrm>
            <a:off x="7391400" y="152400"/>
            <a:ext cx="1447800" cy="192405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smtClean="0"/>
              <a:t>EGW “Dry Bones”</a:t>
            </a:r>
          </a:p>
        </p:txBody>
      </p:sp>
      <p:sp>
        <p:nvSpPr>
          <p:cNvPr id="3" name="Content Placeholder 2"/>
          <p:cNvSpPr>
            <a:spLocks noGrp="1"/>
          </p:cNvSpPr>
          <p:nvPr>
            <p:ph idx="1"/>
          </p:nvPr>
        </p:nvSpPr>
        <p:spPr>
          <a:xfrm>
            <a:off x="990600" y="1676400"/>
            <a:ext cx="8001000" cy="4800600"/>
          </a:xfrm>
          <a:ln>
            <a:miter lim="800000"/>
            <a:headEnd/>
            <a:tailEnd/>
          </a:ln>
        </p:spPr>
        <p:txBody>
          <a:bodyPr/>
          <a:lstStyle/>
          <a:p>
            <a:pPr>
              <a:defRPr/>
            </a:pPr>
            <a:r>
              <a:rPr lang="en-US" sz="3200" dirty="0" smtClean="0">
                <a:effectLst>
                  <a:glow rad="63500">
                    <a:schemeClr val="accent3">
                      <a:satMod val="175000"/>
                      <a:alpha val="40000"/>
                    </a:schemeClr>
                  </a:glow>
                </a:effectLst>
              </a:rPr>
              <a:t> There is so little real vitality in the church at the present time, that it takes constant labor to give men the appearance of life to the professed people of God. When the converting power of God comes upon the people, it will be made manifest by activity. They will become workers, and will esteem the reproach of Christ greater riches than the treasures of the world.--RH Jan. 17, 1893. {</a:t>
            </a:r>
            <a:r>
              <a:rPr lang="en-US" sz="3200" dirty="0" err="1" smtClean="0">
                <a:effectLst>
                  <a:glow rad="63500">
                    <a:schemeClr val="accent3">
                      <a:satMod val="175000"/>
                      <a:alpha val="40000"/>
                    </a:schemeClr>
                  </a:glow>
                </a:effectLst>
              </a:rPr>
              <a:t>PaM</a:t>
            </a:r>
            <a:r>
              <a:rPr lang="en-US" sz="3200" dirty="0" smtClean="0">
                <a:effectLst>
                  <a:glow rad="63500">
                    <a:schemeClr val="accent3">
                      <a:satMod val="175000"/>
                      <a:alpha val="40000"/>
                    </a:schemeClr>
                  </a:glow>
                </a:effectLst>
              </a:rPr>
              <a:t> 154.2}</a:t>
            </a:r>
            <a:endParaRPr lang="en-US" sz="3200" dirty="0">
              <a:effectLst>
                <a:glow rad="63500">
                  <a:schemeClr val="accent3">
                    <a:satMod val="175000"/>
                    <a:alpha val="40000"/>
                  </a:schemeClr>
                </a:glow>
              </a:effectLst>
            </a:endParaRPr>
          </a:p>
        </p:txBody>
      </p:sp>
      <p:pic>
        <p:nvPicPr>
          <p:cNvPr id="4" name="Content Placeholder 4" descr="EGWEstatePictures_892.jpg"/>
          <p:cNvPicPr>
            <a:picLocks noChangeAspect="1"/>
          </p:cNvPicPr>
          <p:nvPr/>
        </p:nvPicPr>
        <p:blipFill>
          <a:blip r:embed="rId3">
            <a:duotone>
              <a:schemeClr val="accent6">
                <a:shade val="45000"/>
                <a:satMod val="135000"/>
              </a:schemeClr>
              <a:prstClr val="white"/>
            </a:duotone>
          </a:blip>
          <a:stretch>
            <a:fillRect/>
          </a:stretch>
        </p:blipFill>
        <p:spPr>
          <a:xfrm>
            <a:off x="7086600" y="0"/>
            <a:ext cx="1337637" cy="18288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smtClean="0"/>
              <a:t>Scripture – Ezekiel 37:1-28</a:t>
            </a:r>
          </a:p>
        </p:txBody>
      </p:sp>
      <p:sp>
        <p:nvSpPr>
          <p:cNvPr id="3" name="Content Placeholder 2"/>
          <p:cNvSpPr>
            <a:spLocks noGrp="1"/>
          </p:cNvSpPr>
          <p:nvPr>
            <p:ph idx="1"/>
          </p:nvPr>
        </p:nvSpPr>
        <p:spPr>
          <a:xfrm>
            <a:off x="762000" y="1676400"/>
            <a:ext cx="8229600" cy="4800600"/>
          </a:xfrm>
          <a:ln>
            <a:miter lim="800000"/>
            <a:headEnd/>
            <a:tailEnd/>
          </a:ln>
        </p:spPr>
        <p:txBody>
          <a:bodyPr/>
          <a:lstStyle/>
          <a:p>
            <a:pPr>
              <a:defRPr/>
            </a:pPr>
            <a:r>
              <a:rPr lang="en-US" sz="3200" dirty="0" err="1">
                <a:effectLst>
                  <a:glow rad="63500">
                    <a:schemeClr val="accent3">
                      <a:satMod val="175000"/>
                      <a:alpha val="40000"/>
                    </a:schemeClr>
                  </a:glow>
                </a:effectLst>
              </a:rPr>
              <a:t>Eze</a:t>
            </a:r>
            <a:r>
              <a:rPr lang="en-US" sz="3200" dirty="0">
                <a:effectLst>
                  <a:glow rad="63500">
                    <a:schemeClr val="accent3">
                      <a:satMod val="175000"/>
                      <a:alpha val="40000"/>
                    </a:schemeClr>
                  </a:glow>
                </a:effectLst>
              </a:rPr>
              <a:t> 37:1-14  The hand of the LORD was upon me, and carried me out in the spirit of the LORD, and set me down in the midst of the valley which was full of bones,  (2)  And caused me to pass by them round about: and, behold, there were very many in the open valley; and, lo, they were very dry.  (3)  And he said unto me, Son of man, can these bones live? And I answered, O Lord GOD, thou </a:t>
            </a:r>
            <a:r>
              <a:rPr lang="en-US" sz="3200" dirty="0" err="1">
                <a:effectLst>
                  <a:glow rad="63500">
                    <a:schemeClr val="accent3">
                      <a:satMod val="175000"/>
                      <a:alpha val="40000"/>
                    </a:schemeClr>
                  </a:glow>
                </a:effectLst>
              </a:rPr>
              <a:t>knowest</a:t>
            </a:r>
            <a:r>
              <a:rPr lang="en-US" sz="3200" i="1" dirty="0">
                <a:effectLst>
                  <a:glow rad="63500">
                    <a:schemeClr val="accent3">
                      <a:satMod val="175000"/>
                      <a:alpha val="40000"/>
                    </a:schemeClr>
                  </a:glow>
                </a:effectLst>
              </a:rPr>
              <a:t>.  </a:t>
            </a:r>
            <a:endParaRPr lang="en-US" sz="3200" dirty="0">
              <a:effectLst>
                <a:glow rad="635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smtClean="0"/>
              <a:t>Scripture – Ezekiel 37:1-28</a:t>
            </a:r>
          </a:p>
        </p:txBody>
      </p:sp>
      <p:sp>
        <p:nvSpPr>
          <p:cNvPr id="3" name="Content Placeholder 2"/>
          <p:cNvSpPr>
            <a:spLocks noGrp="1"/>
          </p:cNvSpPr>
          <p:nvPr>
            <p:ph idx="1"/>
          </p:nvPr>
        </p:nvSpPr>
        <p:spPr>
          <a:xfrm>
            <a:off x="990600" y="1371600"/>
            <a:ext cx="8001000" cy="4800600"/>
          </a:xfrm>
          <a:ln>
            <a:miter lim="800000"/>
            <a:headEnd/>
            <a:tailEnd/>
          </a:ln>
        </p:spPr>
        <p:txBody>
          <a:bodyPr/>
          <a:lstStyle/>
          <a:p>
            <a:pPr>
              <a:defRPr/>
            </a:pPr>
            <a:r>
              <a:rPr lang="en-US" sz="3200" i="1" dirty="0" smtClean="0">
                <a:effectLst>
                  <a:glow rad="63500">
                    <a:schemeClr val="accent3">
                      <a:satMod val="175000"/>
                      <a:alpha val="40000"/>
                    </a:schemeClr>
                  </a:glow>
                </a:effectLst>
              </a:rPr>
              <a:t>(4</a:t>
            </a:r>
            <a:r>
              <a:rPr lang="en-US" sz="3200" dirty="0" smtClean="0">
                <a:effectLst>
                  <a:glow rad="63500">
                    <a:schemeClr val="accent3">
                      <a:satMod val="175000"/>
                      <a:alpha val="40000"/>
                    </a:schemeClr>
                  </a:glow>
                </a:effectLst>
              </a:rPr>
              <a:t>)  Again he said unto me, </a:t>
            </a:r>
            <a:r>
              <a:rPr lang="en-US" sz="3200" b="1" dirty="0" smtClean="0">
                <a:solidFill>
                  <a:srgbClr val="0070C0"/>
                </a:solidFill>
                <a:effectLst>
                  <a:glow rad="63500">
                    <a:schemeClr val="accent3">
                      <a:satMod val="175000"/>
                      <a:alpha val="40000"/>
                    </a:schemeClr>
                  </a:glow>
                  <a:outerShdw blurRad="38100" dist="38100" dir="2700000" algn="tl">
                    <a:srgbClr val="000000">
                      <a:alpha val="43137"/>
                    </a:srgbClr>
                  </a:outerShdw>
                </a:effectLst>
              </a:rPr>
              <a:t>Prophesy</a:t>
            </a:r>
            <a:r>
              <a:rPr lang="en-US" sz="3200" dirty="0" smtClean="0">
                <a:effectLst>
                  <a:glow rad="63500">
                    <a:schemeClr val="accent3">
                      <a:satMod val="175000"/>
                      <a:alpha val="40000"/>
                    </a:schemeClr>
                  </a:glow>
                </a:effectLst>
              </a:rPr>
              <a:t> upon these bones, and say unto them, O ye dry bones, hear the word of the LORD.  (5)  Thus </a:t>
            </a:r>
            <a:r>
              <a:rPr lang="en-US" sz="3200" dirty="0" err="1" smtClean="0">
                <a:effectLst>
                  <a:glow rad="63500">
                    <a:schemeClr val="accent3">
                      <a:satMod val="175000"/>
                      <a:alpha val="40000"/>
                    </a:schemeClr>
                  </a:glow>
                </a:effectLst>
              </a:rPr>
              <a:t>saith</a:t>
            </a:r>
            <a:r>
              <a:rPr lang="en-US" sz="3200" dirty="0" smtClean="0">
                <a:effectLst>
                  <a:glow rad="63500">
                    <a:schemeClr val="accent3">
                      <a:satMod val="175000"/>
                      <a:alpha val="40000"/>
                    </a:schemeClr>
                  </a:glow>
                </a:effectLst>
              </a:rPr>
              <a:t> the Lord GOD unto these bones; Behold, I will cause breath to enter into you, and ye shall live:  (6)  And I will lay sinews upon you, and will bring up flesh upon you, and cover you with skin, and put breath in you, and ye shall live; and ye shall know that I am the LORD.  </a:t>
            </a:r>
            <a:endParaRPr lang="en-US" sz="3200" dirty="0">
              <a:effectLst>
                <a:glow rad="635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1752600" y="0"/>
            <a:ext cx="7162800" cy="1371600"/>
          </a:xfrm>
        </p:spPr>
        <p:txBody>
          <a:bodyPr/>
          <a:lstStyle/>
          <a:p>
            <a:r>
              <a:rPr lang="en-US" smtClean="0"/>
              <a:t>Scripture – Ezekiel 37:1-28</a:t>
            </a:r>
          </a:p>
        </p:txBody>
      </p:sp>
      <p:sp>
        <p:nvSpPr>
          <p:cNvPr id="3" name="Content Placeholder 2"/>
          <p:cNvSpPr>
            <a:spLocks noGrp="1"/>
          </p:cNvSpPr>
          <p:nvPr>
            <p:ph idx="1"/>
          </p:nvPr>
        </p:nvSpPr>
        <p:spPr>
          <a:xfrm>
            <a:off x="838200" y="1143000"/>
            <a:ext cx="8153400" cy="4800600"/>
          </a:xfrm>
          <a:ln>
            <a:miter lim="800000"/>
            <a:headEnd/>
            <a:tailEnd/>
          </a:ln>
        </p:spPr>
        <p:txBody>
          <a:bodyPr/>
          <a:lstStyle/>
          <a:p>
            <a:pPr>
              <a:defRPr/>
            </a:pPr>
            <a:r>
              <a:rPr lang="en-US" sz="3200" dirty="0" smtClean="0">
                <a:effectLst>
                  <a:glow rad="63500">
                    <a:schemeClr val="accent3">
                      <a:satMod val="175000"/>
                      <a:alpha val="40000"/>
                    </a:schemeClr>
                  </a:glow>
                </a:effectLst>
              </a:rPr>
              <a:t>(7)  So I</a:t>
            </a:r>
            <a:r>
              <a:rPr lang="en-US" sz="3200" dirty="0" smtClean="0">
                <a:solidFill>
                  <a:srgbClr val="FFFF00"/>
                </a:solidFill>
                <a:effectLst>
                  <a:glow rad="63500">
                    <a:schemeClr val="accent3">
                      <a:satMod val="175000"/>
                      <a:alpha val="40000"/>
                    </a:schemeClr>
                  </a:glow>
                </a:effectLst>
              </a:rPr>
              <a:t> </a:t>
            </a:r>
            <a:r>
              <a:rPr lang="en-US" sz="3200" b="1" dirty="0" smtClean="0">
                <a:solidFill>
                  <a:srgbClr val="FFFF00"/>
                </a:solidFill>
                <a:effectLst>
                  <a:glow rad="63500">
                    <a:schemeClr val="accent3">
                      <a:satMod val="175000"/>
                      <a:alpha val="40000"/>
                    </a:schemeClr>
                  </a:glow>
                  <a:outerShdw blurRad="38100" dist="38100" dir="2700000" algn="tl">
                    <a:srgbClr val="000000">
                      <a:alpha val="43137"/>
                    </a:srgbClr>
                  </a:outerShdw>
                </a:effectLst>
              </a:rPr>
              <a:t>prophesied</a:t>
            </a:r>
            <a:r>
              <a:rPr lang="en-US" sz="3200" dirty="0" smtClean="0">
                <a:solidFill>
                  <a:srgbClr val="FFFF00"/>
                </a:solidFill>
                <a:effectLst>
                  <a:glow rad="63500">
                    <a:schemeClr val="accent3">
                      <a:satMod val="175000"/>
                      <a:alpha val="40000"/>
                    </a:schemeClr>
                  </a:glow>
                </a:effectLst>
              </a:rPr>
              <a:t> </a:t>
            </a:r>
            <a:r>
              <a:rPr lang="en-US" sz="3200" dirty="0" smtClean="0">
                <a:effectLst>
                  <a:glow rad="63500">
                    <a:schemeClr val="accent3">
                      <a:satMod val="175000"/>
                      <a:alpha val="40000"/>
                    </a:schemeClr>
                  </a:glow>
                </a:effectLst>
              </a:rPr>
              <a:t>as I was commanded: and as I </a:t>
            </a:r>
            <a:r>
              <a:rPr lang="en-US" sz="3200" b="1" dirty="0" smtClean="0">
                <a:solidFill>
                  <a:srgbClr val="FFFF00"/>
                </a:solidFill>
                <a:effectLst>
                  <a:glow rad="63500">
                    <a:schemeClr val="accent3">
                      <a:satMod val="175000"/>
                      <a:alpha val="40000"/>
                    </a:schemeClr>
                  </a:glow>
                  <a:outerShdw blurRad="38100" dist="38100" dir="2700000" algn="tl">
                    <a:srgbClr val="000000">
                      <a:alpha val="43137"/>
                    </a:srgbClr>
                  </a:outerShdw>
                </a:effectLst>
              </a:rPr>
              <a:t>prophesied</a:t>
            </a:r>
            <a:r>
              <a:rPr lang="en-US" sz="3200" dirty="0" smtClean="0">
                <a:effectLst>
                  <a:glow rad="63500">
                    <a:schemeClr val="accent3">
                      <a:satMod val="175000"/>
                      <a:alpha val="40000"/>
                    </a:schemeClr>
                  </a:glow>
                </a:effectLst>
              </a:rPr>
              <a:t>, there was a noise, and behold a shaking, and the bones came together, bone to his bone.  (8)  And when I beheld, lo, the sinews and the flesh came up upon them, and the skin covered them above: but there was no breath in them.  (9)  Then said he unto me, </a:t>
            </a:r>
            <a:r>
              <a:rPr lang="en-US" sz="3200" b="1" dirty="0" smtClean="0">
                <a:solidFill>
                  <a:srgbClr val="0070C0"/>
                </a:solidFill>
                <a:effectLst>
                  <a:glow rad="63500">
                    <a:schemeClr val="accent3">
                      <a:satMod val="175000"/>
                      <a:alpha val="40000"/>
                    </a:schemeClr>
                  </a:glow>
                  <a:outerShdw blurRad="38100" dist="38100" dir="2700000" algn="tl">
                    <a:srgbClr val="000000">
                      <a:alpha val="43137"/>
                    </a:srgbClr>
                  </a:outerShdw>
                </a:effectLst>
              </a:rPr>
              <a:t>Prophesy</a:t>
            </a:r>
            <a:r>
              <a:rPr lang="en-US" sz="3200" dirty="0" smtClean="0">
                <a:effectLst>
                  <a:glow rad="63500">
                    <a:schemeClr val="accent3">
                      <a:satMod val="175000"/>
                      <a:alpha val="40000"/>
                    </a:schemeClr>
                  </a:glow>
                </a:effectLst>
              </a:rPr>
              <a:t> unto the wind, </a:t>
            </a:r>
            <a:r>
              <a:rPr lang="en-US" sz="3200" b="1" dirty="0" smtClean="0">
                <a:solidFill>
                  <a:srgbClr val="0070C0"/>
                </a:solidFill>
                <a:effectLst>
                  <a:glow rad="63500">
                    <a:schemeClr val="accent3">
                      <a:satMod val="175000"/>
                      <a:alpha val="40000"/>
                    </a:schemeClr>
                  </a:glow>
                  <a:outerShdw blurRad="38100" dist="38100" dir="2700000" algn="tl">
                    <a:srgbClr val="000000">
                      <a:alpha val="43137"/>
                    </a:srgbClr>
                  </a:outerShdw>
                </a:effectLst>
              </a:rPr>
              <a:t>prophesy</a:t>
            </a:r>
            <a:r>
              <a:rPr lang="en-US" sz="3200" dirty="0" smtClean="0">
                <a:effectLst>
                  <a:glow rad="63500">
                    <a:schemeClr val="accent3">
                      <a:satMod val="175000"/>
                      <a:alpha val="40000"/>
                    </a:schemeClr>
                  </a:glow>
                </a:effectLst>
              </a:rPr>
              <a:t>, son of man, and say to the wind, Thus </a:t>
            </a:r>
            <a:r>
              <a:rPr lang="en-US" sz="3200" dirty="0" err="1" smtClean="0">
                <a:effectLst>
                  <a:glow rad="63500">
                    <a:schemeClr val="accent3">
                      <a:satMod val="175000"/>
                      <a:alpha val="40000"/>
                    </a:schemeClr>
                  </a:glow>
                </a:effectLst>
              </a:rPr>
              <a:t>saith</a:t>
            </a:r>
            <a:r>
              <a:rPr lang="en-US" sz="3200" dirty="0" smtClean="0">
                <a:effectLst>
                  <a:glow rad="63500">
                    <a:schemeClr val="accent3">
                      <a:satMod val="175000"/>
                      <a:alpha val="40000"/>
                    </a:schemeClr>
                  </a:glow>
                </a:effectLst>
              </a:rPr>
              <a:t> the Lord GOD; </a:t>
            </a:r>
            <a:endParaRPr lang="en-US" sz="3200" dirty="0">
              <a:effectLst>
                <a:glow rad="635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1752600" y="-76200"/>
            <a:ext cx="7162800" cy="1371600"/>
          </a:xfrm>
        </p:spPr>
        <p:txBody>
          <a:bodyPr/>
          <a:lstStyle/>
          <a:p>
            <a:r>
              <a:rPr lang="en-US" smtClean="0"/>
              <a:t>Scripture – Ezekiel 37:1-28</a:t>
            </a:r>
          </a:p>
        </p:txBody>
      </p:sp>
      <p:sp>
        <p:nvSpPr>
          <p:cNvPr id="3" name="Content Placeholder 2"/>
          <p:cNvSpPr>
            <a:spLocks noGrp="1"/>
          </p:cNvSpPr>
          <p:nvPr>
            <p:ph idx="1"/>
          </p:nvPr>
        </p:nvSpPr>
        <p:spPr>
          <a:xfrm>
            <a:off x="990600" y="1066800"/>
            <a:ext cx="8001000" cy="4800600"/>
          </a:xfrm>
          <a:ln>
            <a:miter lim="800000"/>
            <a:headEnd/>
            <a:tailEnd/>
          </a:ln>
        </p:spPr>
        <p:txBody>
          <a:bodyPr/>
          <a:lstStyle/>
          <a:p>
            <a:pPr>
              <a:defRPr/>
            </a:pPr>
            <a:r>
              <a:rPr lang="en-US" sz="3200" dirty="0" smtClean="0">
                <a:effectLst>
                  <a:glow rad="63500">
                    <a:schemeClr val="accent3">
                      <a:satMod val="175000"/>
                      <a:alpha val="40000"/>
                    </a:schemeClr>
                  </a:glow>
                </a:effectLst>
              </a:rPr>
              <a:t>Come from the four winds, O breath, and breathe upon these slain, that they may live.  (10)  So I </a:t>
            </a:r>
            <a:r>
              <a:rPr lang="en-US" sz="3200" b="1" dirty="0" smtClean="0">
                <a:solidFill>
                  <a:srgbClr val="FFFF00"/>
                </a:solidFill>
                <a:effectLst>
                  <a:glow rad="63500">
                    <a:schemeClr val="accent3">
                      <a:satMod val="175000"/>
                      <a:alpha val="40000"/>
                    </a:schemeClr>
                  </a:glow>
                  <a:outerShdw blurRad="38100" dist="38100" dir="2700000" algn="tl">
                    <a:srgbClr val="000000">
                      <a:alpha val="43137"/>
                    </a:srgbClr>
                  </a:outerShdw>
                </a:effectLst>
              </a:rPr>
              <a:t>prophesied</a:t>
            </a:r>
            <a:r>
              <a:rPr lang="en-US" sz="3200" dirty="0" smtClean="0">
                <a:solidFill>
                  <a:srgbClr val="C00000"/>
                </a:solidFill>
                <a:effectLst>
                  <a:glow rad="63500">
                    <a:schemeClr val="accent3">
                      <a:satMod val="175000"/>
                      <a:alpha val="40000"/>
                    </a:schemeClr>
                  </a:glow>
                  <a:outerShdw blurRad="38100" dist="38100" dir="2700000" algn="tl">
                    <a:srgbClr val="000000">
                      <a:alpha val="43137"/>
                    </a:srgbClr>
                  </a:outerShdw>
                </a:effectLst>
              </a:rPr>
              <a:t> </a:t>
            </a:r>
            <a:r>
              <a:rPr lang="en-US" sz="3200" dirty="0" smtClean="0">
                <a:effectLst>
                  <a:glow rad="63500">
                    <a:schemeClr val="accent3">
                      <a:satMod val="175000"/>
                      <a:alpha val="40000"/>
                    </a:schemeClr>
                  </a:glow>
                </a:effectLst>
              </a:rPr>
              <a:t>as he commanded me, and the breath came into them, and they lived, and stood up upon their feet, an exceeding great army.  (11)  Then he said unto me, Son of man, these bones are the whole house of Israel: behold, they say, Our bones are dried, and our hope is lost: we are cut off for our parts. </a:t>
            </a:r>
            <a:endParaRPr lang="en-US" sz="3200" dirty="0">
              <a:effectLst>
                <a:glow rad="635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smtClean="0"/>
              <a:t>Scripture – Ezekiel 37:1-28</a:t>
            </a:r>
          </a:p>
        </p:txBody>
      </p:sp>
      <p:sp>
        <p:nvSpPr>
          <p:cNvPr id="3" name="Content Placeholder 2"/>
          <p:cNvSpPr>
            <a:spLocks noGrp="1"/>
          </p:cNvSpPr>
          <p:nvPr>
            <p:ph idx="1"/>
          </p:nvPr>
        </p:nvSpPr>
        <p:spPr>
          <a:xfrm>
            <a:off x="1143000" y="1676400"/>
            <a:ext cx="7848600" cy="4800600"/>
          </a:xfrm>
          <a:ln>
            <a:miter lim="800000"/>
            <a:headEnd/>
            <a:tailEnd/>
          </a:ln>
        </p:spPr>
        <p:txBody>
          <a:bodyPr/>
          <a:lstStyle/>
          <a:p>
            <a:pPr>
              <a:defRPr/>
            </a:pPr>
            <a:r>
              <a:rPr lang="en-US" sz="3200" dirty="0" smtClean="0">
                <a:effectLst>
                  <a:glow rad="63500">
                    <a:schemeClr val="accent3">
                      <a:satMod val="175000"/>
                      <a:alpha val="40000"/>
                    </a:schemeClr>
                  </a:glow>
                </a:effectLst>
              </a:rPr>
              <a:t> (12)  Therefore </a:t>
            </a:r>
            <a:r>
              <a:rPr lang="en-US" sz="3200" b="1" dirty="0" smtClean="0">
                <a:solidFill>
                  <a:srgbClr val="0070C0"/>
                </a:solidFill>
                <a:effectLst>
                  <a:glow rad="63500">
                    <a:schemeClr val="accent3">
                      <a:satMod val="175000"/>
                      <a:alpha val="40000"/>
                    </a:schemeClr>
                  </a:glow>
                  <a:outerShdw blurRad="38100" dist="38100" dir="2700000" algn="tl">
                    <a:srgbClr val="000000">
                      <a:alpha val="43137"/>
                    </a:srgbClr>
                  </a:outerShdw>
                </a:effectLst>
              </a:rPr>
              <a:t>prophesy</a:t>
            </a:r>
            <a:r>
              <a:rPr lang="en-US" sz="3200" dirty="0" smtClean="0">
                <a:effectLst>
                  <a:glow rad="63500">
                    <a:schemeClr val="accent3">
                      <a:satMod val="175000"/>
                      <a:alpha val="40000"/>
                    </a:schemeClr>
                  </a:glow>
                </a:effectLst>
              </a:rPr>
              <a:t> and say unto them, Thus </a:t>
            </a:r>
            <a:r>
              <a:rPr lang="en-US" sz="3200" dirty="0" err="1" smtClean="0">
                <a:effectLst>
                  <a:glow rad="63500">
                    <a:schemeClr val="accent3">
                      <a:satMod val="175000"/>
                      <a:alpha val="40000"/>
                    </a:schemeClr>
                  </a:glow>
                </a:effectLst>
              </a:rPr>
              <a:t>saith</a:t>
            </a:r>
            <a:r>
              <a:rPr lang="en-US" sz="3200" dirty="0" smtClean="0">
                <a:effectLst>
                  <a:glow rad="63500">
                    <a:schemeClr val="accent3">
                      <a:satMod val="175000"/>
                      <a:alpha val="40000"/>
                    </a:schemeClr>
                  </a:glow>
                </a:effectLst>
              </a:rPr>
              <a:t> the Lord GOD; Behold, O my people, I will open your graves, and cause you to come up out of your graves, and bring you into the land of Israel.  (13)  And ye shall know that I am the LORD, when I have opened your graves, O my people, and brought you up out of your graves,  </a:t>
            </a:r>
          </a:p>
          <a:p>
            <a:pPr>
              <a:defRPr/>
            </a:pPr>
            <a:endParaRPr lang="en-US" sz="3200" dirty="0">
              <a:effectLst>
                <a:glow rad="635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smtClean="0"/>
              <a:t>Scripture – Ezekiel 37:1-28</a:t>
            </a:r>
          </a:p>
        </p:txBody>
      </p:sp>
      <p:sp>
        <p:nvSpPr>
          <p:cNvPr id="3" name="Content Placeholder 2"/>
          <p:cNvSpPr>
            <a:spLocks noGrp="1"/>
          </p:cNvSpPr>
          <p:nvPr>
            <p:ph idx="1"/>
          </p:nvPr>
        </p:nvSpPr>
        <p:spPr>
          <a:xfrm>
            <a:off x="1219200" y="1676400"/>
            <a:ext cx="7772400" cy="4800600"/>
          </a:xfrm>
          <a:ln>
            <a:miter lim="800000"/>
            <a:headEnd/>
            <a:tailEnd/>
          </a:ln>
        </p:spPr>
        <p:txBody>
          <a:bodyPr/>
          <a:lstStyle/>
          <a:p>
            <a:pPr>
              <a:defRPr/>
            </a:pPr>
            <a:r>
              <a:rPr lang="en-US" sz="3200" dirty="0" smtClean="0">
                <a:effectLst>
                  <a:glow rad="63500">
                    <a:schemeClr val="accent3">
                      <a:satMod val="175000"/>
                      <a:alpha val="40000"/>
                    </a:schemeClr>
                  </a:glow>
                </a:effectLst>
              </a:rPr>
              <a:t>(14)  And shall put my spirit in you, and ye shall live, and I shall place you in your own land: then shall ye know that I the LORD have spoken it, and performed it, </a:t>
            </a:r>
            <a:r>
              <a:rPr lang="en-US" sz="3200" dirty="0" err="1" smtClean="0">
                <a:effectLst>
                  <a:glow rad="63500">
                    <a:schemeClr val="accent3">
                      <a:satMod val="175000"/>
                      <a:alpha val="40000"/>
                    </a:schemeClr>
                  </a:glow>
                </a:effectLst>
              </a:rPr>
              <a:t>saith</a:t>
            </a:r>
            <a:r>
              <a:rPr lang="en-US" sz="3200" dirty="0" smtClean="0">
                <a:effectLst>
                  <a:glow rad="63500">
                    <a:schemeClr val="accent3">
                      <a:satMod val="175000"/>
                      <a:alpha val="40000"/>
                    </a:schemeClr>
                  </a:glow>
                </a:effectLst>
              </a:rPr>
              <a:t> the LORD.</a:t>
            </a:r>
          </a:p>
          <a:p>
            <a:pPr>
              <a:defRPr/>
            </a:pP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1295400" y="152400"/>
            <a:ext cx="7162800" cy="990600"/>
          </a:xfrm>
        </p:spPr>
        <p:txBody>
          <a:bodyPr/>
          <a:lstStyle/>
          <a:p>
            <a:pPr algn="ctr"/>
            <a:r>
              <a:rPr lang="en-US" smtClean="0"/>
              <a:t>Scripture Comparison</a:t>
            </a:r>
          </a:p>
        </p:txBody>
      </p:sp>
      <p:sp>
        <p:nvSpPr>
          <p:cNvPr id="3" name="Content Placeholder 2"/>
          <p:cNvSpPr>
            <a:spLocks noGrp="1"/>
          </p:cNvSpPr>
          <p:nvPr>
            <p:ph idx="1"/>
          </p:nvPr>
        </p:nvSpPr>
        <p:spPr>
          <a:xfrm>
            <a:off x="1295400" y="1143000"/>
            <a:ext cx="7772400" cy="5334000"/>
          </a:xfrm>
          <a:ln>
            <a:miter lim="800000"/>
            <a:headEnd/>
            <a:tailEnd/>
          </a:ln>
        </p:spPr>
        <p:txBody>
          <a:bodyPr/>
          <a:lstStyle/>
          <a:p>
            <a:pPr>
              <a:defRPr/>
            </a:pPr>
            <a:r>
              <a:rPr lang="en-US" sz="3200" dirty="0" smtClean="0"/>
              <a:t>Then said he unto me,</a:t>
            </a:r>
            <a:r>
              <a:rPr lang="en-US" sz="3200" dirty="0" smtClean="0">
                <a:solidFill>
                  <a:srgbClr val="872182"/>
                </a:solidFill>
              </a:rPr>
              <a:t> </a:t>
            </a:r>
            <a:r>
              <a:rPr lang="en-US" sz="3200" b="1" dirty="0" smtClean="0">
                <a:solidFill>
                  <a:srgbClr val="FFFF00"/>
                </a:solidFill>
                <a:effectLst>
                  <a:glow rad="63500">
                    <a:schemeClr val="accent4">
                      <a:satMod val="175000"/>
                      <a:alpha val="40000"/>
                    </a:schemeClr>
                  </a:glow>
                </a:effectLst>
              </a:rPr>
              <a:t>Prophesy</a:t>
            </a:r>
            <a:r>
              <a:rPr lang="en-US" sz="3200" dirty="0" smtClean="0">
                <a:solidFill>
                  <a:srgbClr val="872182"/>
                </a:solidFill>
                <a:effectLst>
                  <a:glow rad="63500">
                    <a:schemeClr val="accent4">
                      <a:satMod val="175000"/>
                      <a:alpha val="40000"/>
                    </a:schemeClr>
                  </a:glow>
                </a:effectLst>
              </a:rPr>
              <a:t> </a:t>
            </a:r>
            <a:r>
              <a:rPr lang="en-US" sz="3200" dirty="0" smtClean="0"/>
              <a:t>unto the </a:t>
            </a:r>
            <a:r>
              <a:rPr lang="en-US" sz="3200" b="1" i="1" dirty="0" smtClean="0">
                <a:effectLst>
                  <a:glow rad="101600">
                    <a:srgbClr val="FFFF00">
                      <a:alpha val="60000"/>
                    </a:srgbClr>
                  </a:glow>
                </a:effectLst>
              </a:rPr>
              <a:t>wind</a:t>
            </a:r>
            <a:r>
              <a:rPr lang="en-US" sz="3200" dirty="0" smtClean="0">
                <a:effectLst>
                  <a:glow rad="101600">
                    <a:srgbClr val="FFFF00">
                      <a:alpha val="60000"/>
                    </a:srgbClr>
                  </a:glow>
                </a:effectLst>
              </a:rPr>
              <a:t>,</a:t>
            </a:r>
            <a:r>
              <a:rPr lang="en-US" sz="3200" dirty="0" smtClean="0"/>
              <a:t> </a:t>
            </a:r>
            <a:r>
              <a:rPr lang="en-US" sz="3200" b="1" dirty="0" smtClean="0">
                <a:solidFill>
                  <a:srgbClr val="FFFF00"/>
                </a:solidFill>
                <a:effectLst>
                  <a:glow rad="63500">
                    <a:schemeClr val="accent4">
                      <a:satMod val="175000"/>
                      <a:alpha val="40000"/>
                    </a:schemeClr>
                  </a:glow>
                </a:effectLst>
              </a:rPr>
              <a:t>prophesy</a:t>
            </a:r>
            <a:r>
              <a:rPr lang="en-US" sz="3200" dirty="0" smtClean="0"/>
              <a:t>, son of man, and say to the </a:t>
            </a:r>
            <a:r>
              <a:rPr lang="en-US" sz="3200" b="1" i="1" dirty="0" smtClean="0">
                <a:effectLst>
                  <a:glow rad="101600">
                    <a:srgbClr val="FFFF00">
                      <a:alpha val="60000"/>
                    </a:srgbClr>
                  </a:glow>
                </a:effectLst>
              </a:rPr>
              <a:t>wind</a:t>
            </a:r>
            <a:r>
              <a:rPr lang="en-US" sz="3200" dirty="0" smtClean="0"/>
              <a:t>, Thus </a:t>
            </a:r>
            <a:r>
              <a:rPr lang="en-US" sz="3200" dirty="0" err="1" smtClean="0"/>
              <a:t>saith</a:t>
            </a:r>
            <a:r>
              <a:rPr lang="en-US" sz="3200" dirty="0" smtClean="0"/>
              <a:t> the Lord GOD; Come from the four winds, O </a:t>
            </a:r>
            <a:r>
              <a:rPr lang="en-US" sz="3200" b="1" i="1" dirty="0" smtClean="0">
                <a:solidFill>
                  <a:srgbClr val="FFC000"/>
                </a:solidFill>
                <a:effectLst>
                  <a:glow rad="63500">
                    <a:schemeClr val="accent4">
                      <a:satMod val="175000"/>
                      <a:alpha val="40000"/>
                    </a:schemeClr>
                  </a:glow>
                </a:effectLst>
              </a:rPr>
              <a:t>breath</a:t>
            </a:r>
            <a:r>
              <a:rPr lang="en-US" sz="3200" dirty="0" smtClean="0"/>
              <a:t>, and </a:t>
            </a:r>
            <a:r>
              <a:rPr lang="en-US" sz="3200" b="1" i="1" dirty="0" smtClean="0">
                <a:solidFill>
                  <a:srgbClr val="FFC000"/>
                </a:solidFill>
                <a:effectLst>
                  <a:glow rad="63500">
                    <a:schemeClr val="accent4">
                      <a:satMod val="175000"/>
                      <a:alpha val="40000"/>
                    </a:schemeClr>
                  </a:glow>
                </a:effectLst>
              </a:rPr>
              <a:t>breathe</a:t>
            </a:r>
            <a:r>
              <a:rPr lang="en-US" sz="3200" dirty="0" smtClean="0"/>
              <a:t> upon these slain, that they may live.  (</a:t>
            </a:r>
            <a:r>
              <a:rPr lang="en-US" sz="3200" dirty="0" err="1" smtClean="0"/>
              <a:t>Eze</a:t>
            </a:r>
            <a:r>
              <a:rPr lang="en-US" sz="3200" dirty="0" smtClean="0"/>
              <a:t> 37:9)</a:t>
            </a:r>
          </a:p>
          <a:p>
            <a:pPr>
              <a:defRPr/>
            </a:pPr>
            <a:r>
              <a:rPr lang="en-US" sz="3200" dirty="0" smtClean="0"/>
              <a:t>And the earth was without form, and void; and darkness </a:t>
            </a:r>
            <a:r>
              <a:rPr lang="en-US" sz="3200" i="1" dirty="0" smtClean="0"/>
              <a:t>was upon the face of the deep. And the </a:t>
            </a:r>
            <a:r>
              <a:rPr lang="en-US" sz="3200" b="1" i="1" dirty="0" smtClean="0">
                <a:effectLst>
                  <a:glow rad="101600">
                    <a:srgbClr val="FFFF00">
                      <a:alpha val="60000"/>
                    </a:srgbClr>
                  </a:glow>
                </a:effectLst>
              </a:rPr>
              <a:t>Spirit </a:t>
            </a:r>
            <a:r>
              <a:rPr lang="en-US" sz="3200" i="1" dirty="0" smtClean="0"/>
              <a:t>of God moved upon the face of the waters.  (Gen 1:2)</a:t>
            </a:r>
          </a:p>
          <a:p>
            <a:pPr>
              <a:buFontTx/>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edg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1295400" y="152400"/>
            <a:ext cx="7162800" cy="990600"/>
          </a:xfrm>
        </p:spPr>
        <p:txBody>
          <a:bodyPr/>
          <a:lstStyle/>
          <a:p>
            <a:pPr algn="ctr"/>
            <a:r>
              <a:rPr lang="en-US" smtClean="0"/>
              <a:t>Scripture Comparison</a:t>
            </a:r>
          </a:p>
        </p:txBody>
      </p:sp>
      <p:sp>
        <p:nvSpPr>
          <p:cNvPr id="3" name="Content Placeholder 2"/>
          <p:cNvSpPr>
            <a:spLocks noGrp="1"/>
          </p:cNvSpPr>
          <p:nvPr>
            <p:ph idx="1"/>
          </p:nvPr>
        </p:nvSpPr>
        <p:spPr>
          <a:xfrm>
            <a:off x="1905000" y="1143000"/>
            <a:ext cx="6705600" cy="5334000"/>
          </a:xfrm>
          <a:ln>
            <a:miter lim="800000"/>
            <a:headEnd/>
            <a:tailEnd/>
          </a:ln>
        </p:spPr>
        <p:txBody>
          <a:bodyPr/>
          <a:lstStyle/>
          <a:p>
            <a:pPr>
              <a:defRPr/>
            </a:pPr>
            <a:r>
              <a:rPr lang="en-US" sz="3200" dirty="0" smtClean="0"/>
              <a:t>And the LORD God formed man </a:t>
            </a:r>
            <a:r>
              <a:rPr lang="en-US" sz="3200" i="1" dirty="0" smtClean="0"/>
              <a:t>of the dust of the ground, and </a:t>
            </a:r>
            <a:r>
              <a:rPr lang="en-US" sz="3200" b="1" i="1" dirty="0" smtClean="0">
                <a:solidFill>
                  <a:srgbClr val="FFC000"/>
                </a:solidFill>
                <a:effectLst>
                  <a:glow rad="63500">
                    <a:schemeClr val="accent4">
                      <a:satMod val="175000"/>
                      <a:alpha val="40000"/>
                    </a:schemeClr>
                  </a:glow>
                </a:effectLst>
              </a:rPr>
              <a:t>breathed</a:t>
            </a:r>
            <a:r>
              <a:rPr lang="en-US" sz="3200" i="1" dirty="0" smtClean="0"/>
              <a:t> into his nostrils the breath of life; and man became a living soul.  (Gen 2:7)</a:t>
            </a:r>
          </a:p>
          <a:p>
            <a:pPr>
              <a:buFontTx/>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smtClean="0"/>
              <a:t>Summary</a:t>
            </a:r>
          </a:p>
        </p:txBody>
      </p:sp>
      <p:sp>
        <p:nvSpPr>
          <p:cNvPr id="123907" name="Content Placeholder 2"/>
          <p:cNvSpPr>
            <a:spLocks noGrp="1"/>
          </p:cNvSpPr>
          <p:nvPr>
            <p:ph idx="1"/>
          </p:nvPr>
        </p:nvSpPr>
        <p:spPr>
          <a:xfrm>
            <a:off x="1219200" y="1676400"/>
            <a:ext cx="7772400" cy="4800600"/>
          </a:xfrm>
        </p:spPr>
        <p:txBody>
          <a:bodyPr/>
          <a:lstStyle/>
          <a:p>
            <a:r>
              <a:rPr lang="en-US" sz="3200" smtClean="0"/>
              <a:t>“Prophesy” mentioned “seven times”</a:t>
            </a:r>
          </a:p>
          <a:p>
            <a:r>
              <a:rPr lang="en-US" sz="3200" smtClean="0"/>
              <a:t>Our Lord tells Ezekiel to Prophecy but he does not. Hence the command is for those who understand in the last days what their duty is now and that is to prophecy so that life will come back into the “dry bones”.</a:t>
            </a:r>
          </a:p>
          <a:p>
            <a:r>
              <a:rPr lang="en-US" sz="3200" smtClean="0"/>
              <a:t>This is confirmed by the understanding of Ezekiel 37:9 / Genesis 1:2 / 2:7.</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James White</a:t>
            </a:r>
          </a:p>
        </p:txBody>
      </p:sp>
      <p:sp>
        <p:nvSpPr>
          <p:cNvPr id="14339" name="Content Placeholder 2"/>
          <p:cNvSpPr>
            <a:spLocks noGrp="1"/>
          </p:cNvSpPr>
          <p:nvPr>
            <p:ph idx="1"/>
          </p:nvPr>
        </p:nvSpPr>
        <p:spPr>
          <a:xfrm>
            <a:off x="2057400" y="1828800"/>
            <a:ext cx="6934200" cy="4800600"/>
          </a:xfrm>
        </p:spPr>
        <p:txBody>
          <a:bodyPr/>
          <a:lstStyle/>
          <a:p>
            <a:r>
              <a:rPr lang="en-US" sz="3200" smtClean="0"/>
              <a:t>"Our minds were directed to that point of time, [1843,] from the fact that dating the several prophetic periods from those years in which the best chronologers assign the fulfillment of those events which were to mark their commencement, they all seemed to terminate that year.  </a:t>
            </a:r>
          </a:p>
        </p:txBody>
      </p:sp>
      <p:pic>
        <p:nvPicPr>
          <p:cNvPr id="4" name="Picture 3" descr="JamesSpringerWhite.png"/>
          <p:cNvPicPr>
            <a:picLocks noChangeAspect="1"/>
          </p:cNvPicPr>
          <p:nvPr/>
        </p:nvPicPr>
        <p:blipFill>
          <a:blip r:embed="rId3"/>
          <a:stretch>
            <a:fillRect/>
          </a:stretch>
        </p:blipFill>
        <p:spPr>
          <a:xfrm>
            <a:off x="7239000" y="0"/>
            <a:ext cx="1143000" cy="1752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ctrTitle"/>
          </p:nvPr>
        </p:nvSpPr>
        <p:spPr/>
        <p:txBody>
          <a:bodyPr/>
          <a:lstStyle/>
          <a:p>
            <a:r>
              <a:rPr lang="en-US" smtClean="0"/>
              <a:t>2520 Repeat &amp; Enlarge</a:t>
            </a:r>
          </a:p>
        </p:txBody>
      </p:sp>
      <p:sp>
        <p:nvSpPr>
          <p:cNvPr id="124931" name="Subtitle 2"/>
          <p:cNvSpPr>
            <a:spLocks noGrp="1"/>
          </p:cNvSpPr>
          <p:nvPr>
            <p:ph type="subTitle" idx="1"/>
          </p:nvPr>
        </p:nvSpPr>
        <p:spPr/>
        <p:txBody>
          <a:bodyPr/>
          <a:lstStyle/>
          <a:p>
            <a:r>
              <a:rPr lang="en-US" smtClean="0"/>
              <a:t>2008 Prophecy School</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Line 4"/>
          <p:cNvSpPr>
            <a:spLocks noChangeShapeType="1"/>
          </p:cNvSpPr>
          <p:nvPr/>
        </p:nvSpPr>
        <p:spPr bwMode="auto">
          <a:xfrm>
            <a:off x="2493963" y="1871663"/>
            <a:ext cx="1828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5955" name="Line 5"/>
          <p:cNvSpPr>
            <a:spLocks noChangeShapeType="1"/>
          </p:cNvSpPr>
          <p:nvPr/>
        </p:nvSpPr>
        <p:spPr bwMode="auto">
          <a:xfrm>
            <a:off x="4635500" y="1871663"/>
            <a:ext cx="1828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25956" name="Group 6"/>
          <p:cNvGrpSpPr>
            <a:grpSpLocks/>
          </p:cNvGrpSpPr>
          <p:nvPr/>
        </p:nvGrpSpPr>
        <p:grpSpPr bwMode="auto">
          <a:xfrm>
            <a:off x="971550" y="1651000"/>
            <a:ext cx="939800" cy="431800"/>
            <a:chOff x="1576" y="3932"/>
            <a:chExt cx="1480" cy="680"/>
          </a:xfrm>
        </p:grpSpPr>
        <p:sp>
          <p:nvSpPr>
            <p:cNvPr id="126029" name="AutoShape 7"/>
            <p:cNvSpPr>
              <a:spLocks noChangeArrowheads="1"/>
            </p:cNvSpPr>
            <p:nvPr/>
          </p:nvSpPr>
          <p:spPr bwMode="auto">
            <a:xfrm>
              <a:off x="1629" y="3932"/>
              <a:ext cx="1427" cy="680"/>
            </a:xfrm>
            <a:prstGeom prst="rightArrowCallout">
              <a:avLst>
                <a:gd name="adj1" fmla="val 25000"/>
                <a:gd name="adj2" fmla="val 25000"/>
                <a:gd name="adj3" fmla="val 34975"/>
                <a:gd name="adj4" fmla="val 66667"/>
              </a:avLst>
            </a:prstGeom>
            <a:solidFill>
              <a:srgbClr val="C0C0C0"/>
            </a:solidFill>
            <a:ln w="9525">
              <a:solidFill>
                <a:srgbClr val="000000"/>
              </a:solidFill>
              <a:miter lim="800000"/>
              <a:headEnd/>
              <a:tailEnd/>
            </a:ln>
          </p:spPr>
          <p:txBody>
            <a:bodyPr/>
            <a:lstStyle/>
            <a:p>
              <a:endParaRPr lang="en-US"/>
            </a:p>
          </p:txBody>
        </p:sp>
        <p:sp>
          <p:nvSpPr>
            <p:cNvPr id="126030" name="Text Box 8"/>
            <p:cNvSpPr txBox="1">
              <a:spLocks noChangeArrowheads="1"/>
            </p:cNvSpPr>
            <p:nvPr/>
          </p:nvSpPr>
          <p:spPr bwMode="auto">
            <a:xfrm>
              <a:off x="1576" y="4022"/>
              <a:ext cx="1189"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1200" b="1">
                  <a:latin typeface="Times New Roman" pitchFamily="18" charset="0"/>
                  <a:ea typeface="宋体" charset="-122"/>
                </a:rPr>
                <a:t>ISRAEL</a:t>
              </a:r>
              <a:endParaRPr lang="en-US"/>
            </a:p>
          </p:txBody>
        </p:sp>
      </p:grpSp>
      <p:grpSp>
        <p:nvGrpSpPr>
          <p:cNvPr id="125957" name="Group 9"/>
          <p:cNvGrpSpPr>
            <a:grpSpLocks/>
          </p:cNvGrpSpPr>
          <p:nvPr/>
        </p:nvGrpSpPr>
        <p:grpSpPr bwMode="auto">
          <a:xfrm>
            <a:off x="914400" y="3201988"/>
            <a:ext cx="7551738" cy="1217612"/>
            <a:chOff x="2204" y="5834"/>
            <a:chExt cx="11893" cy="1916"/>
          </a:xfrm>
        </p:grpSpPr>
        <p:sp>
          <p:nvSpPr>
            <p:cNvPr id="126016" name="Text Box 10"/>
            <p:cNvSpPr txBox="1">
              <a:spLocks noChangeArrowheads="1"/>
            </p:cNvSpPr>
            <p:nvPr/>
          </p:nvSpPr>
          <p:spPr bwMode="auto">
            <a:xfrm>
              <a:off x="9823" y="5904"/>
              <a:ext cx="864"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200" b="1">
                  <a:solidFill>
                    <a:srgbClr val="FF0000"/>
                  </a:solidFill>
                  <a:latin typeface="Arial Narrow" pitchFamily="34" charset="0"/>
                </a:rPr>
                <a:t>2300</a:t>
              </a:r>
              <a:endParaRPr lang="en-US"/>
            </a:p>
          </p:txBody>
        </p:sp>
        <p:sp>
          <p:nvSpPr>
            <p:cNvPr id="126017" name="AutoShape 11"/>
            <p:cNvSpPr>
              <a:spLocks/>
            </p:cNvSpPr>
            <p:nvPr/>
          </p:nvSpPr>
          <p:spPr bwMode="auto">
            <a:xfrm rot="5390808">
              <a:off x="9796" y="3308"/>
              <a:ext cx="693" cy="6752"/>
            </a:xfrm>
            <a:prstGeom prst="leftBrace">
              <a:avLst>
                <a:gd name="adj1" fmla="val 81509"/>
                <a:gd name="adj2" fmla="val 49394"/>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018" name="Text Box 12"/>
            <p:cNvSpPr txBox="1">
              <a:spLocks noChangeArrowheads="1"/>
            </p:cNvSpPr>
            <p:nvPr/>
          </p:nvSpPr>
          <p:spPr bwMode="auto">
            <a:xfrm>
              <a:off x="13233" y="7056"/>
              <a:ext cx="864"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200" b="1">
                  <a:latin typeface="Arial Narrow" pitchFamily="34" charset="0"/>
                </a:rPr>
                <a:t>1844</a:t>
              </a:r>
              <a:endParaRPr lang="en-US"/>
            </a:p>
          </p:txBody>
        </p:sp>
        <p:sp>
          <p:nvSpPr>
            <p:cNvPr id="126019" name="Text Box 13"/>
            <p:cNvSpPr txBox="1">
              <a:spLocks noChangeArrowheads="1"/>
            </p:cNvSpPr>
            <p:nvPr/>
          </p:nvSpPr>
          <p:spPr bwMode="auto">
            <a:xfrm>
              <a:off x="6033" y="7046"/>
              <a:ext cx="1152"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200" b="1">
                  <a:latin typeface="Arial Narrow" pitchFamily="34" charset="0"/>
                </a:rPr>
                <a:t>457 BC</a:t>
              </a:r>
              <a:endParaRPr lang="en-US"/>
            </a:p>
          </p:txBody>
        </p:sp>
        <p:sp>
          <p:nvSpPr>
            <p:cNvPr id="126020" name="Line 14"/>
            <p:cNvSpPr>
              <a:spLocks noChangeShapeType="1"/>
            </p:cNvSpPr>
            <p:nvPr/>
          </p:nvSpPr>
          <p:spPr bwMode="auto">
            <a:xfrm>
              <a:off x="6981" y="7304"/>
              <a:ext cx="633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6021" name="Text Box 15"/>
            <p:cNvSpPr txBox="1">
              <a:spLocks noChangeArrowheads="1"/>
            </p:cNvSpPr>
            <p:nvPr/>
          </p:nvSpPr>
          <p:spPr bwMode="auto">
            <a:xfrm>
              <a:off x="5040" y="7056"/>
              <a:ext cx="100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200" b="1">
                  <a:latin typeface="Arial Narrow" pitchFamily="34" charset="0"/>
                </a:rPr>
                <a:t>677 BC</a:t>
              </a:r>
              <a:endParaRPr lang="en-US"/>
            </a:p>
          </p:txBody>
        </p:sp>
        <p:sp>
          <p:nvSpPr>
            <p:cNvPr id="126022" name="Text Box 17"/>
            <p:cNvSpPr txBox="1">
              <a:spLocks noChangeArrowheads="1"/>
            </p:cNvSpPr>
            <p:nvPr/>
          </p:nvSpPr>
          <p:spPr bwMode="auto">
            <a:xfrm>
              <a:off x="9072" y="5904"/>
              <a:ext cx="100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1000"/>
                </a:spcAft>
              </a:pPr>
              <a:r>
                <a:rPr lang="en-US" sz="1200" b="1">
                  <a:latin typeface="Arial Narrow" pitchFamily="34" charset="0"/>
                </a:rPr>
                <a:t>2520</a:t>
              </a:r>
              <a:endParaRPr lang="en-US"/>
            </a:p>
          </p:txBody>
        </p:sp>
        <p:sp>
          <p:nvSpPr>
            <p:cNvPr id="126023" name="Text Box 18"/>
            <p:cNvSpPr txBox="1">
              <a:spLocks noChangeArrowheads="1"/>
            </p:cNvSpPr>
            <p:nvPr/>
          </p:nvSpPr>
          <p:spPr bwMode="auto">
            <a:xfrm>
              <a:off x="6068" y="5904"/>
              <a:ext cx="216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600" b="1">
                  <a:solidFill>
                    <a:srgbClr val="808080"/>
                  </a:solidFill>
                  <a:latin typeface="Times New Roman" pitchFamily="18" charset="0"/>
                  <a:ea typeface="宋体" charset="-122"/>
                </a:rPr>
                <a:t>BC   AD</a:t>
              </a:r>
              <a:endParaRPr lang="en-US"/>
            </a:p>
          </p:txBody>
        </p:sp>
        <p:grpSp>
          <p:nvGrpSpPr>
            <p:cNvPr id="126024" name="Group 19"/>
            <p:cNvGrpSpPr>
              <a:grpSpLocks/>
            </p:cNvGrpSpPr>
            <p:nvPr/>
          </p:nvGrpSpPr>
          <p:grpSpPr bwMode="auto">
            <a:xfrm>
              <a:off x="3576" y="6976"/>
              <a:ext cx="1476" cy="684"/>
              <a:chOff x="2856" y="6832"/>
              <a:chExt cx="1476" cy="684"/>
            </a:xfrm>
          </p:grpSpPr>
          <p:sp>
            <p:nvSpPr>
              <p:cNvPr id="126027" name="AutoShape 20"/>
              <p:cNvSpPr>
                <a:spLocks noChangeArrowheads="1"/>
              </p:cNvSpPr>
              <p:nvPr/>
            </p:nvSpPr>
            <p:spPr bwMode="auto">
              <a:xfrm>
                <a:off x="2889" y="6832"/>
                <a:ext cx="1443" cy="684"/>
              </a:xfrm>
              <a:prstGeom prst="rightArrowCallout">
                <a:avLst>
                  <a:gd name="adj1" fmla="val 25000"/>
                  <a:gd name="adj2" fmla="val 25000"/>
                  <a:gd name="adj3" fmla="val 35161"/>
                  <a:gd name="adj4" fmla="val 66667"/>
                </a:avLst>
              </a:prstGeom>
              <a:solidFill>
                <a:srgbClr val="C0C0C0"/>
              </a:solidFill>
              <a:ln w="9525">
                <a:solidFill>
                  <a:srgbClr val="000000"/>
                </a:solidFill>
                <a:miter lim="800000"/>
                <a:headEnd/>
                <a:tailEnd/>
              </a:ln>
            </p:spPr>
            <p:txBody>
              <a:bodyPr/>
              <a:lstStyle/>
              <a:p>
                <a:endParaRPr lang="en-US"/>
              </a:p>
            </p:txBody>
          </p:sp>
          <p:sp>
            <p:nvSpPr>
              <p:cNvPr id="126028" name="Text Box 21"/>
              <p:cNvSpPr txBox="1">
                <a:spLocks noChangeArrowheads="1"/>
              </p:cNvSpPr>
              <p:nvPr/>
            </p:nvSpPr>
            <p:spPr bwMode="auto">
              <a:xfrm>
                <a:off x="2856" y="6923"/>
                <a:ext cx="1202"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1200" b="1">
                    <a:latin typeface="Times New Roman" pitchFamily="18" charset="0"/>
                    <a:ea typeface="宋体" charset="-122"/>
                  </a:rPr>
                  <a:t>JUDAH</a:t>
                </a:r>
                <a:endParaRPr lang="en-US"/>
              </a:p>
            </p:txBody>
          </p:sp>
        </p:grpSp>
        <p:sp>
          <p:nvSpPr>
            <p:cNvPr id="126025" name="Text Box 22"/>
            <p:cNvSpPr txBox="1">
              <a:spLocks noChangeArrowheads="1"/>
            </p:cNvSpPr>
            <p:nvPr/>
          </p:nvSpPr>
          <p:spPr bwMode="auto">
            <a:xfrm>
              <a:off x="2204" y="5834"/>
              <a:ext cx="3268" cy="10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zh-CN" sz="800" b="1">
                  <a:solidFill>
                    <a:srgbClr val="FF0000"/>
                  </a:solidFill>
                  <a:latin typeface="Times New Roman" pitchFamily="18" charset="0"/>
                  <a:ea typeface="宋体" charset="-122"/>
                </a:rPr>
                <a:t>65 YEARS FROM PREDICITION - ISAIAH 7:8</a:t>
              </a:r>
              <a:endParaRPr lang="en-US" altLang="zh-CN" sz="800" b="1">
                <a:solidFill>
                  <a:srgbClr val="0000FF"/>
                </a:solidFill>
                <a:latin typeface="Times New Roman" pitchFamily="18" charset="0"/>
                <a:ea typeface="宋体" charset="-122"/>
              </a:endParaRPr>
            </a:p>
            <a:p>
              <a:pPr eaLnBrk="1" hangingPunct="1"/>
              <a:r>
                <a:rPr lang="en-US" altLang="zh-CN" sz="800" b="1">
                  <a:solidFill>
                    <a:srgbClr val="0000FF"/>
                  </a:solidFill>
                  <a:latin typeface="Times New Roman" pitchFamily="18" charset="0"/>
                  <a:ea typeface="宋体" charset="-122"/>
                </a:rPr>
                <a:t>JUDAH </a:t>
              </a:r>
              <a:r>
                <a:rPr lang="en-US" altLang="zh-CN" sz="800" b="1">
                  <a:solidFill>
                    <a:srgbClr val="000000"/>
                  </a:solidFill>
                  <a:latin typeface="Times New Roman" pitchFamily="18" charset="0"/>
                  <a:ea typeface="宋体" charset="-122"/>
                </a:rPr>
                <a:t>(EPHRAIM-SOUTHERN KINGDOM)</a:t>
              </a:r>
              <a:r>
                <a:rPr lang="en-US" altLang="zh-CN" sz="800" b="1">
                  <a:solidFill>
                    <a:srgbClr val="0000FF"/>
                  </a:solidFill>
                  <a:latin typeface="Times New Roman" pitchFamily="18" charset="0"/>
                  <a:ea typeface="宋体" charset="-122"/>
                </a:rPr>
                <a:t> ENTERS CAPTIVITY</a:t>
              </a:r>
            </a:p>
            <a:p>
              <a:pPr eaLnBrk="1" hangingPunct="1">
                <a:spcAft>
                  <a:spcPts val="1000"/>
                </a:spcAft>
              </a:pPr>
              <a:r>
                <a:rPr lang="en-US" sz="800">
                  <a:latin typeface="Arial Narrow" pitchFamily="34" charset="0"/>
                </a:rPr>
                <a:t>II CHRONICLES 33:11</a:t>
              </a:r>
              <a:endParaRPr lang="en-US"/>
            </a:p>
          </p:txBody>
        </p:sp>
        <p:sp>
          <p:nvSpPr>
            <p:cNvPr id="126026" name="AutoShape 16"/>
            <p:cNvSpPr>
              <a:spLocks/>
            </p:cNvSpPr>
            <p:nvPr/>
          </p:nvSpPr>
          <p:spPr bwMode="auto">
            <a:xfrm rot="5390808">
              <a:off x="9217" y="2607"/>
              <a:ext cx="575" cy="8065"/>
            </a:xfrm>
            <a:prstGeom prst="leftBrace">
              <a:avLst>
                <a:gd name="adj1" fmla="val 117339"/>
                <a:gd name="adj2" fmla="val 49394"/>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5958" name="Group 23"/>
          <p:cNvGrpSpPr>
            <a:grpSpLocks/>
          </p:cNvGrpSpPr>
          <p:nvPr/>
        </p:nvGrpSpPr>
        <p:grpSpPr bwMode="auto">
          <a:xfrm>
            <a:off x="1800225" y="4373563"/>
            <a:ext cx="6675438" cy="688975"/>
            <a:chOff x="3600" y="7920"/>
            <a:chExt cx="10512" cy="1086"/>
          </a:xfrm>
        </p:grpSpPr>
        <p:sp>
          <p:nvSpPr>
            <p:cNvPr id="125993" name="Line 24"/>
            <p:cNvSpPr>
              <a:spLocks noChangeShapeType="1"/>
            </p:cNvSpPr>
            <p:nvPr/>
          </p:nvSpPr>
          <p:spPr bwMode="auto">
            <a:xfrm>
              <a:off x="4608" y="8535"/>
              <a:ext cx="874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5994" name="Text Box 25"/>
            <p:cNvSpPr txBox="1">
              <a:spLocks noChangeArrowheads="1"/>
            </p:cNvSpPr>
            <p:nvPr/>
          </p:nvSpPr>
          <p:spPr bwMode="auto">
            <a:xfrm>
              <a:off x="3600" y="8331"/>
              <a:ext cx="115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100" b="1"/>
                <a:t>321 AD</a:t>
              </a:r>
              <a:endParaRPr lang="en-US"/>
            </a:p>
          </p:txBody>
        </p:sp>
        <p:sp>
          <p:nvSpPr>
            <p:cNvPr id="125995" name="Text Box 26"/>
            <p:cNvSpPr txBox="1">
              <a:spLocks noChangeArrowheads="1"/>
            </p:cNvSpPr>
            <p:nvPr/>
          </p:nvSpPr>
          <p:spPr bwMode="auto">
            <a:xfrm>
              <a:off x="13248" y="8312"/>
              <a:ext cx="864"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200" b="1">
                  <a:latin typeface="Arial Narrow" pitchFamily="34" charset="0"/>
                </a:rPr>
                <a:t>1844</a:t>
              </a:r>
              <a:endParaRPr lang="en-US"/>
            </a:p>
          </p:txBody>
        </p:sp>
        <p:sp>
          <p:nvSpPr>
            <p:cNvPr id="125996" name="Line 27"/>
            <p:cNvSpPr>
              <a:spLocks noChangeShapeType="1"/>
            </p:cNvSpPr>
            <p:nvPr/>
          </p:nvSpPr>
          <p:spPr bwMode="auto">
            <a:xfrm>
              <a:off x="4743" y="8247"/>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997" name="Line 28"/>
            <p:cNvSpPr>
              <a:spLocks noChangeShapeType="1"/>
            </p:cNvSpPr>
            <p:nvPr/>
          </p:nvSpPr>
          <p:spPr bwMode="auto">
            <a:xfrm>
              <a:off x="5367" y="8247"/>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998" name="Text Box 29"/>
            <p:cNvSpPr txBox="1">
              <a:spLocks noChangeArrowheads="1"/>
            </p:cNvSpPr>
            <p:nvPr/>
          </p:nvSpPr>
          <p:spPr bwMode="auto">
            <a:xfrm>
              <a:off x="4464" y="7941"/>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800" b="1"/>
                <a:t>330</a:t>
              </a:r>
              <a:endParaRPr lang="en-US"/>
            </a:p>
          </p:txBody>
        </p:sp>
        <p:sp>
          <p:nvSpPr>
            <p:cNvPr id="125999" name="Text Box 30"/>
            <p:cNvSpPr txBox="1">
              <a:spLocks noChangeArrowheads="1"/>
            </p:cNvSpPr>
            <p:nvPr/>
          </p:nvSpPr>
          <p:spPr bwMode="auto">
            <a:xfrm>
              <a:off x="5085" y="7929"/>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800" b="1"/>
                <a:t>395</a:t>
              </a:r>
              <a:endParaRPr lang="en-US"/>
            </a:p>
          </p:txBody>
        </p:sp>
        <p:sp>
          <p:nvSpPr>
            <p:cNvPr id="126000" name="Line 31"/>
            <p:cNvSpPr>
              <a:spLocks noChangeShapeType="1"/>
            </p:cNvSpPr>
            <p:nvPr/>
          </p:nvSpPr>
          <p:spPr bwMode="auto">
            <a:xfrm>
              <a:off x="5904" y="8247"/>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001" name="Line 32"/>
            <p:cNvSpPr>
              <a:spLocks noChangeShapeType="1"/>
            </p:cNvSpPr>
            <p:nvPr/>
          </p:nvSpPr>
          <p:spPr bwMode="auto">
            <a:xfrm>
              <a:off x="6336" y="8247"/>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002" name="Line 33"/>
            <p:cNvSpPr>
              <a:spLocks noChangeShapeType="1"/>
            </p:cNvSpPr>
            <p:nvPr/>
          </p:nvSpPr>
          <p:spPr bwMode="auto">
            <a:xfrm>
              <a:off x="7488" y="8247"/>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003" name="Line 34"/>
            <p:cNvSpPr>
              <a:spLocks noChangeShapeType="1"/>
            </p:cNvSpPr>
            <p:nvPr/>
          </p:nvSpPr>
          <p:spPr bwMode="auto">
            <a:xfrm>
              <a:off x="6798" y="8247"/>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004" name="Text Box 35"/>
            <p:cNvSpPr txBox="1">
              <a:spLocks noChangeArrowheads="1"/>
            </p:cNvSpPr>
            <p:nvPr/>
          </p:nvSpPr>
          <p:spPr bwMode="auto">
            <a:xfrm>
              <a:off x="5616" y="7935"/>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800" b="1"/>
                <a:t>428</a:t>
              </a:r>
              <a:endParaRPr lang="en-US"/>
            </a:p>
          </p:txBody>
        </p:sp>
        <p:sp>
          <p:nvSpPr>
            <p:cNvPr id="126005" name="Text Box 36"/>
            <p:cNvSpPr txBox="1">
              <a:spLocks noChangeArrowheads="1"/>
            </p:cNvSpPr>
            <p:nvPr/>
          </p:nvSpPr>
          <p:spPr bwMode="auto">
            <a:xfrm>
              <a:off x="6048" y="7929"/>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800" b="1"/>
                <a:t>451</a:t>
              </a:r>
              <a:endParaRPr lang="en-US"/>
            </a:p>
          </p:txBody>
        </p:sp>
        <p:sp>
          <p:nvSpPr>
            <p:cNvPr id="126006" name="Text Box 37"/>
            <p:cNvSpPr txBox="1">
              <a:spLocks noChangeArrowheads="1"/>
            </p:cNvSpPr>
            <p:nvPr/>
          </p:nvSpPr>
          <p:spPr bwMode="auto">
            <a:xfrm>
              <a:off x="6495" y="7929"/>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800" b="1"/>
                <a:t>476</a:t>
              </a:r>
              <a:endParaRPr lang="en-US"/>
            </a:p>
          </p:txBody>
        </p:sp>
        <p:sp>
          <p:nvSpPr>
            <p:cNvPr id="126007" name="Text Box 38"/>
            <p:cNvSpPr txBox="1">
              <a:spLocks noChangeArrowheads="1"/>
            </p:cNvSpPr>
            <p:nvPr/>
          </p:nvSpPr>
          <p:spPr bwMode="auto">
            <a:xfrm>
              <a:off x="7200" y="7929"/>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800" b="1"/>
                <a:t>538</a:t>
              </a:r>
              <a:endParaRPr lang="en-US"/>
            </a:p>
          </p:txBody>
        </p:sp>
        <p:sp>
          <p:nvSpPr>
            <p:cNvPr id="126008" name="Text Box 39"/>
            <p:cNvSpPr txBox="1">
              <a:spLocks noChangeArrowheads="1"/>
            </p:cNvSpPr>
            <p:nvPr/>
          </p:nvSpPr>
          <p:spPr bwMode="auto">
            <a:xfrm>
              <a:off x="9186" y="7929"/>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800" b="1"/>
                <a:t>1299</a:t>
              </a:r>
              <a:endParaRPr lang="en-US"/>
            </a:p>
          </p:txBody>
        </p:sp>
        <p:sp>
          <p:nvSpPr>
            <p:cNvPr id="126009" name="Line 40"/>
            <p:cNvSpPr>
              <a:spLocks noChangeShapeType="1"/>
            </p:cNvSpPr>
            <p:nvPr/>
          </p:nvSpPr>
          <p:spPr bwMode="auto">
            <a:xfrm>
              <a:off x="9504" y="8247"/>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010" name="Line 41"/>
            <p:cNvSpPr>
              <a:spLocks noChangeShapeType="1"/>
            </p:cNvSpPr>
            <p:nvPr/>
          </p:nvSpPr>
          <p:spPr bwMode="auto">
            <a:xfrm>
              <a:off x="10368" y="8247"/>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011" name="Text Box 42"/>
            <p:cNvSpPr txBox="1">
              <a:spLocks noChangeArrowheads="1"/>
            </p:cNvSpPr>
            <p:nvPr/>
          </p:nvSpPr>
          <p:spPr bwMode="auto">
            <a:xfrm>
              <a:off x="10035" y="7920"/>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800" b="1"/>
                <a:t>1449</a:t>
              </a:r>
              <a:endParaRPr lang="en-US"/>
            </a:p>
          </p:txBody>
        </p:sp>
        <p:sp>
          <p:nvSpPr>
            <p:cNvPr id="126012" name="Line 43"/>
            <p:cNvSpPr>
              <a:spLocks noChangeShapeType="1"/>
            </p:cNvSpPr>
            <p:nvPr/>
          </p:nvSpPr>
          <p:spPr bwMode="auto">
            <a:xfrm>
              <a:off x="12384" y="8247"/>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013" name="Line 44"/>
            <p:cNvSpPr>
              <a:spLocks noChangeShapeType="1"/>
            </p:cNvSpPr>
            <p:nvPr/>
          </p:nvSpPr>
          <p:spPr bwMode="auto">
            <a:xfrm>
              <a:off x="12960" y="8247"/>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014" name="Text Box 45"/>
            <p:cNvSpPr txBox="1">
              <a:spLocks noChangeArrowheads="1"/>
            </p:cNvSpPr>
            <p:nvPr/>
          </p:nvSpPr>
          <p:spPr bwMode="auto">
            <a:xfrm>
              <a:off x="12051" y="7929"/>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800" b="1"/>
                <a:t>1840</a:t>
              </a:r>
              <a:endParaRPr lang="en-US"/>
            </a:p>
          </p:txBody>
        </p:sp>
        <p:sp>
          <p:nvSpPr>
            <p:cNvPr id="126015" name="Text Box 46"/>
            <p:cNvSpPr txBox="1">
              <a:spLocks noChangeArrowheads="1"/>
            </p:cNvSpPr>
            <p:nvPr/>
          </p:nvSpPr>
          <p:spPr bwMode="auto">
            <a:xfrm>
              <a:off x="12642" y="7929"/>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800" b="1"/>
                <a:t>1842</a:t>
              </a:r>
              <a:endParaRPr lang="en-US"/>
            </a:p>
          </p:txBody>
        </p:sp>
      </p:grpSp>
      <p:sp>
        <p:nvSpPr>
          <p:cNvPr id="125959" name="AutoShape 48"/>
          <p:cNvSpPr>
            <a:spLocks/>
          </p:cNvSpPr>
          <p:nvPr/>
        </p:nvSpPr>
        <p:spPr bwMode="auto">
          <a:xfrm rot="5390808">
            <a:off x="3270250" y="661988"/>
            <a:ext cx="274637" cy="1646238"/>
          </a:xfrm>
          <a:prstGeom prst="leftBrace">
            <a:avLst>
              <a:gd name="adj1" fmla="val 4995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960" name="Line 49"/>
          <p:cNvSpPr>
            <a:spLocks noChangeShapeType="1"/>
          </p:cNvSpPr>
          <p:nvPr/>
        </p:nvSpPr>
        <p:spPr bwMode="auto">
          <a:xfrm>
            <a:off x="6883400" y="1871663"/>
            <a:ext cx="109696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5961" name="AutoShape 50"/>
          <p:cNvSpPr>
            <a:spLocks/>
          </p:cNvSpPr>
          <p:nvPr/>
        </p:nvSpPr>
        <p:spPr bwMode="auto">
          <a:xfrm rot="5390808">
            <a:off x="5399088" y="661988"/>
            <a:ext cx="274637" cy="1646237"/>
          </a:xfrm>
          <a:prstGeom prst="leftBrace">
            <a:avLst>
              <a:gd name="adj1" fmla="val 4995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962" name="AutoShape 51"/>
          <p:cNvSpPr>
            <a:spLocks/>
          </p:cNvSpPr>
          <p:nvPr/>
        </p:nvSpPr>
        <p:spPr bwMode="auto">
          <a:xfrm rot="5390808">
            <a:off x="7249319" y="983456"/>
            <a:ext cx="273050" cy="1004888"/>
          </a:xfrm>
          <a:prstGeom prst="leftBrace">
            <a:avLst>
              <a:gd name="adj1" fmla="val 30669"/>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963" name="AutoShape 52"/>
          <p:cNvSpPr>
            <a:spLocks/>
          </p:cNvSpPr>
          <p:nvPr/>
        </p:nvSpPr>
        <p:spPr bwMode="auto">
          <a:xfrm rot="5390808">
            <a:off x="4329906" y="-211931"/>
            <a:ext cx="263525" cy="2103438"/>
          </a:xfrm>
          <a:prstGeom prst="leftBrace">
            <a:avLst>
              <a:gd name="adj1" fmla="val 66775"/>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964" name="Line 53"/>
          <p:cNvSpPr>
            <a:spLocks noChangeShapeType="1"/>
          </p:cNvSpPr>
          <p:nvPr/>
        </p:nvSpPr>
        <p:spPr bwMode="auto">
          <a:xfrm>
            <a:off x="6646863" y="1066800"/>
            <a:ext cx="0" cy="5492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5965" name="Text Box 54"/>
          <p:cNvSpPr txBox="1">
            <a:spLocks noChangeArrowheads="1"/>
          </p:cNvSpPr>
          <p:nvPr/>
        </p:nvSpPr>
        <p:spPr bwMode="auto">
          <a:xfrm>
            <a:off x="1066800" y="152400"/>
            <a:ext cx="7469188" cy="228600"/>
          </a:xfrm>
          <a:prstGeom prst="rect">
            <a:avLst/>
          </a:prstGeom>
          <a:solidFill>
            <a:srgbClr val="C0C0C0"/>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1000"/>
              </a:spcAft>
            </a:pPr>
            <a:r>
              <a:rPr lang="en-US" sz="1000" b="1"/>
              <a:t>GOD’S CURSE (OF MOSES)   LEV 26:14, 18-</a:t>
            </a:r>
            <a:r>
              <a:rPr lang="en-US" sz="1000" b="1">
                <a:solidFill>
                  <a:srgbClr val="000000"/>
                </a:solidFill>
              </a:rPr>
              <a:t>24</a:t>
            </a:r>
            <a:r>
              <a:rPr lang="en-US" sz="800">
                <a:solidFill>
                  <a:srgbClr val="000000"/>
                </a:solidFill>
              </a:rPr>
              <a:t>        </a:t>
            </a:r>
            <a:r>
              <a:rPr lang="en-US" sz="1000" b="1">
                <a:solidFill>
                  <a:srgbClr val="000000"/>
                </a:solidFill>
              </a:rPr>
              <a:t>CURSED 7 TIMES, TIMES 12 (MONTHS) TIMES 30 DAYS =2520</a:t>
            </a:r>
            <a:endParaRPr lang="en-US" sz="1000"/>
          </a:p>
        </p:txBody>
      </p:sp>
      <p:sp>
        <p:nvSpPr>
          <p:cNvPr id="125966" name="Line 55"/>
          <p:cNvSpPr>
            <a:spLocks noChangeShapeType="1"/>
          </p:cNvSpPr>
          <p:nvPr/>
        </p:nvSpPr>
        <p:spPr bwMode="auto">
          <a:xfrm>
            <a:off x="7743825" y="1720850"/>
            <a:ext cx="0" cy="27463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967" name="Text Box 56"/>
          <p:cNvSpPr txBox="1">
            <a:spLocks noChangeArrowheads="1"/>
          </p:cNvSpPr>
          <p:nvPr/>
        </p:nvSpPr>
        <p:spPr bwMode="auto">
          <a:xfrm>
            <a:off x="5127625" y="2971800"/>
            <a:ext cx="1828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800" b="1">
                <a:latin typeface="Times New Roman" pitchFamily="18" charset="0"/>
                <a:ea typeface="宋体" charset="-122"/>
              </a:rPr>
              <a:t>1335 YEARS – DAN 12:12</a:t>
            </a:r>
          </a:p>
          <a:p>
            <a:pPr eaLnBrk="1" hangingPunct="1"/>
            <a:endParaRPr lang="en-US"/>
          </a:p>
        </p:txBody>
      </p:sp>
      <p:sp>
        <p:nvSpPr>
          <p:cNvPr id="125968" name="Rectangle 57"/>
          <p:cNvSpPr>
            <a:spLocks noChangeArrowheads="1"/>
          </p:cNvSpPr>
          <p:nvPr/>
        </p:nvSpPr>
        <p:spPr bwMode="auto">
          <a:xfrm>
            <a:off x="4191000" y="457200"/>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zh-CN" sz="1200" b="1">
                <a:latin typeface="Arial Narrow" pitchFamily="34" charset="0"/>
                <a:ea typeface="宋体" charset="-122"/>
                <a:cs typeface="Times New Roman" pitchFamily="18" charset="0"/>
              </a:rPr>
              <a:t>2520</a:t>
            </a:r>
            <a:endParaRPr lang="en-US" altLang="zh-CN">
              <a:ea typeface="宋体" charset="-122"/>
            </a:endParaRPr>
          </a:p>
        </p:txBody>
      </p:sp>
      <p:sp>
        <p:nvSpPr>
          <p:cNvPr id="125969" name="Text Box 58"/>
          <p:cNvSpPr txBox="1">
            <a:spLocks noChangeArrowheads="1"/>
          </p:cNvSpPr>
          <p:nvPr/>
        </p:nvSpPr>
        <p:spPr bwMode="auto">
          <a:xfrm>
            <a:off x="914400" y="762000"/>
            <a:ext cx="1295400" cy="844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800" b="1">
                <a:solidFill>
                  <a:srgbClr val="0000FF"/>
                </a:solidFill>
                <a:latin typeface="Times New Roman" pitchFamily="18" charset="0"/>
                <a:ea typeface="宋体" charset="-122"/>
              </a:rPr>
              <a:t>20 YEARS FROM CURSE</a:t>
            </a:r>
          </a:p>
          <a:p>
            <a:pPr eaLnBrk="1" hangingPunct="1"/>
            <a:r>
              <a:rPr lang="en-US" altLang="zh-CN" sz="800" b="1">
                <a:solidFill>
                  <a:srgbClr val="FF0000"/>
                </a:solidFill>
                <a:latin typeface="Times New Roman" pitchFamily="18" charset="0"/>
                <a:ea typeface="宋体" charset="-122"/>
              </a:rPr>
              <a:t>ISRAEL </a:t>
            </a:r>
            <a:r>
              <a:rPr lang="en-US" altLang="zh-CN" sz="800" b="1">
                <a:solidFill>
                  <a:srgbClr val="000000"/>
                </a:solidFill>
                <a:latin typeface="Times New Roman" pitchFamily="18" charset="0"/>
                <a:ea typeface="宋体" charset="-122"/>
              </a:rPr>
              <a:t>(NORTHERN KINGDOM)</a:t>
            </a:r>
            <a:r>
              <a:rPr lang="en-US" altLang="zh-CN" sz="800" b="1">
                <a:solidFill>
                  <a:srgbClr val="FF0000"/>
                </a:solidFill>
                <a:latin typeface="Times New Roman" pitchFamily="18" charset="0"/>
                <a:ea typeface="宋体" charset="-122"/>
              </a:rPr>
              <a:t> ENTERS CAPTIVITY </a:t>
            </a:r>
            <a:r>
              <a:rPr lang="en-US" altLang="zh-CN" sz="800" b="1">
                <a:solidFill>
                  <a:srgbClr val="000000"/>
                </a:solidFill>
                <a:latin typeface="Times New Roman" pitchFamily="18" charset="0"/>
                <a:ea typeface="宋体" charset="-122"/>
              </a:rPr>
              <a:t>722 BC</a:t>
            </a:r>
          </a:p>
          <a:p>
            <a:pPr eaLnBrk="1" hangingPunct="1">
              <a:spcAft>
                <a:spcPts val="1000"/>
              </a:spcAft>
            </a:pPr>
            <a:r>
              <a:rPr lang="en-US" sz="800">
                <a:latin typeface="Arial Narrow" pitchFamily="34" charset="0"/>
              </a:rPr>
              <a:t>II KINGS 17:1-6,8,13,16-18</a:t>
            </a:r>
            <a:endParaRPr lang="en-US"/>
          </a:p>
        </p:txBody>
      </p:sp>
      <p:sp>
        <p:nvSpPr>
          <p:cNvPr id="125970" name="Text Box 59"/>
          <p:cNvSpPr txBox="1">
            <a:spLocks noChangeArrowheads="1"/>
          </p:cNvSpPr>
          <p:nvPr/>
        </p:nvSpPr>
        <p:spPr bwMode="auto">
          <a:xfrm>
            <a:off x="3124200" y="990600"/>
            <a:ext cx="547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1000"/>
              </a:spcAft>
            </a:pPr>
            <a:r>
              <a:rPr lang="en-US" sz="1200" b="1">
                <a:latin typeface="Arial Narrow" pitchFamily="34" charset="0"/>
              </a:rPr>
              <a:t>1260</a:t>
            </a:r>
            <a:endParaRPr lang="en-US"/>
          </a:p>
        </p:txBody>
      </p:sp>
      <p:sp>
        <p:nvSpPr>
          <p:cNvPr id="125971" name="Text Box 60"/>
          <p:cNvSpPr txBox="1">
            <a:spLocks noChangeArrowheads="1"/>
          </p:cNvSpPr>
          <p:nvPr/>
        </p:nvSpPr>
        <p:spPr bwMode="auto">
          <a:xfrm>
            <a:off x="5257800" y="990600"/>
            <a:ext cx="547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1000"/>
              </a:spcAft>
            </a:pPr>
            <a:r>
              <a:rPr lang="en-US" sz="1200" b="1">
                <a:latin typeface="Arial Narrow" pitchFamily="34" charset="0"/>
              </a:rPr>
              <a:t>1260</a:t>
            </a:r>
            <a:endParaRPr lang="en-US"/>
          </a:p>
        </p:txBody>
      </p:sp>
      <p:sp>
        <p:nvSpPr>
          <p:cNvPr id="125972" name="Text Box 61"/>
          <p:cNvSpPr txBox="1">
            <a:spLocks noChangeArrowheads="1"/>
          </p:cNvSpPr>
          <p:nvPr/>
        </p:nvSpPr>
        <p:spPr bwMode="auto">
          <a:xfrm>
            <a:off x="1905000" y="1752600"/>
            <a:ext cx="669925" cy="250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200" b="1" dirty="0" smtClean="0">
                <a:latin typeface="Arial Narrow" pitchFamily="34" charset="0"/>
              </a:rPr>
              <a:t>723 </a:t>
            </a:r>
            <a:r>
              <a:rPr lang="en-US" sz="1200" b="1" dirty="0">
                <a:latin typeface="Arial Narrow" pitchFamily="34" charset="0"/>
              </a:rPr>
              <a:t>BC</a:t>
            </a:r>
            <a:endParaRPr lang="en-US" dirty="0"/>
          </a:p>
        </p:txBody>
      </p:sp>
      <p:sp>
        <p:nvSpPr>
          <p:cNvPr id="125973" name="Text Box 63"/>
          <p:cNvSpPr txBox="1">
            <a:spLocks noChangeArrowheads="1"/>
          </p:cNvSpPr>
          <p:nvPr/>
        </p:nvSpPr>
        <p:spPr bwMode="auto">
          <a:xfrm>
            <a:off x="4343400" y="1752600"/>
            <a:ext cx="411163"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200" b="1">
                <a:latin typeface="Arial Narrow" pitchFamily="34" charset="0"/>
              </a:rPr>
              <a:t>538</a:t>
            </a:r>
            <a:endParaRPr lang="en-US"/>
          </a:p>
        </p:txBody>
      </p:sp>
      <p:sp>
        <p:nvSpPr>
          <p:cNvPr id="125974" name="Text Box 64"/>
          <p:cNvSpPr txBox="1">
            <a:spLocks noChangeArrowheads="1"/>
          </p:cNvSpPr>
          <p:nvPr/>
        </p:nvSpPr>
        <p:spPr bwMode="auto">
          <a:xfrm>
            <a:off x="6477000" y="1752600"/>
            <a:ext cx="479425"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200" b="1">
                <a:latin typeface="Arial Narrow" pitchFamily="34" charset="0"/>
              </a:rPr>
              <a:t>1798</a:t>
            </a:r>
            <a:endParaRPr lang="en-US"/>
          </a:p>
        </p:txBody>
      </p:sp>
      <p:sp>
        <p:nvSpPr>
          <p:cNvPr id="125975" name="Text Box 65"/>
          <p:cNvSpPr txBox="1">
            <a:spLocks noChangeArrowheads="1"/>
          </p:cNvSpPr>
          <p:nvPr/>
        </p:nvSpPr>
        <p:spPr bwMode="auto">
          <a:xfrm>
            <a:off x="6324600" y="609600"/>
            <a:ext cx="2195513"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800" b="1">
                <a:solidFill>
                  <a:srgbClr val="FF0000"/>
                </a:solidFill>
                <a:latin typeface="Arial Narrow" pitchFamily="34" charset="0"/>
              </a:rPr>
              <a:t>1798</a:t>
            </a:r>
            <a:r>
              <a:rPr lang="en-US" sz="800">
                <a:latin typeface="Arial Narrow" pitchFamily="34" charset="0"/>
              </a:rPr>
              <a:t> – GENERAL BERTIER TAKES POPE PRISONER (DEADLY WOUND) DANIEL 12:11</a:t>
            </a:r>
            <a:endParaRPr lang="en-US"/>
          </a:p>
        </p:txBody>
      </p:sp>
      <p:sp>
        <p:nvSpPr>
          <p:cNvPr id="125976" name="Text Box 66"/>
          <p:cNvSpPr txBox="1">
            <a:spLocks noChangeArrowheads="1"/>
          </p:cNvSpPr>
          <p:nvPr/>
        </p:nvSpPr>
        <p:spPr bwMode="auto">
          <a:xfrm>
            <a:off x="7086600" y="990600"/>
            <a:ext cx="547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1000"/>
              </a:spcAft>
            </a:pPr>
            <a:r>
              <a:rPr lang="en-US" sz="1200" b="1">
                <a:latin typeface="Arial Narrow" pitchFamily="34" charset="0"/>
              </a:rPr>
              <a:t>46</a:t>
            </a:r>
            <a:endParaRPr lang="en-US"/>
          </a:p>
        </p:txBody>
      </p:sp>
      <p:sp>
        <p:nvSpPr>
          <p:cNvPr id="125977" name="Text Box 67"/>
          <p:cNvSpPr txBox="1">
            <a:spLocks noChangeArrowheads="1"/>
          </p:cNvSpPr>
          <p:nvPr/>
        </p:nvSpPr>
        <p:spPr bwMode="auto">
          <a:xfrm>
            <a:off x="7467600" y="1066800"/>
            <a:ext cx="1447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800" b="1">
                <a:solidFill>
                  <a:srgbClr val="FF0000"/>
                </a:solidFill>
                <a:latin typeface="Arial Narrow" pitchFamily="34" charset="0"/>
              </a:rPr>
              <a:t>John 2:20</a:t>
            </a:r>
            <a:r>
              <a:rPr lang="en-US" sz="800" b="1">
                <a:latin typeface="Arial Narrow" pitchFamily="34" charset="0"/>
              </a:rPr>
              <a:t> – </a:t>
            </a:r>
            <a:r>
              <a:rPr lang="en-US" sz="800">
                <a:latin typeface="Arial Narrow" pitchFamily="34" charset="0"/>
              </a:rPr>
              <a:t>46 YEARS TO REBUILD SPIRITUAL TEMPLE</a:t>
            </a:r>
            <a:endParaRPr lang="en-US"/>
          </a:p>
        </p:txBody>
      </p:sp>
      <p:sp>
        <p:nvSpPr>
          <p:cNvPr id="125978" name="Text Box 68"/>
          <p:cNvSpPr txBox="1">
            <a:spLocks noChangeArrowheads="1"/>
          </p:cNvSpPr>
          <p:nvPr/>
        </p:nvSpPr>
        <p:spPr bwMode="auto">
          <a:xfrm>
            <a:off x="7654925" y="1981200"/>
            <a:ext cx="1189038" cy="379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600"/>
              <a:t>AUG 11,1840  OTTOMAN EMPIRE ENDS 391 YRS, 15 DAYS REV 9:15</a:t>
            </a:r>
            <a:endParaRPr lang="en-US"/>
          </a:p>
        </p:txBody>
      </p:sp>
      <p:sp>
        <p:nvSpPr>
          <p:cNvPr id="125979" name="Text Box 69"/>
          <p:cNvSpPr txBox="1">
            <a:spLocks noChangeArrowheads="1"/>
          </p:cNvSpPr>
          <p:nvPr/>
        </p:nvSpPr>
        <p:spPr bwMode="auto">
          <a:xfrm>
            <a:off x="4724400" y="1943100"/>
            <a:ext cx="184150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800">
                <a:solidFill>
                  <a:srgbClr val="FF0000"/>
                </a:solidFill>
                <a:latin typeface="Times New Roman" pitchFamily="18" charset="0"/>
                <a:ea typeface="宋体" charset="-122"/>
              </a:rPr>
              <a:t>538 AD - </a:t>
            </a:r>
            <a:r>
              <a:rPr lang="en-US" altLang="zh-CN" sz="800">
                <a:solidFill>
                  <a:srgbClr val="000000"/>
                </a:solidFill>
                <a:latin typeface="Times New Roman" pitchFamily="18" charset="0"/>
                <a:ea typeface="宋体" charset="-122"/>
              </a:rPr>
              <a:t>PAPACY TAKES POSSESSION OF ROME  </a:t>
            </a:r>
            <a:r>
              <a:rPr lang="en-US" sz="800">
                <a:latin typeface="Arial Narrow" pitchFamily="34" charset="0"/>
              </a:rPr>
              <a:t>DANIEL 7:8</a:t>
            </a:r>
            <a:endParaRPr lang="en-US"/>
          </a:p>
        </p:txBody>
      </p:sp>
      <p:sp>
        <p:nvSpPr>
          <p:cNvPr id="125980" name="AutoShape 73"/>
          <p:cNvSpPr>
            <a:spLocks/>
          </p:cNvSpPr>
          <p:nvPr/>
        </p:nvSpPr>
        <p:spPr bwMode="auto">
          <a:xfrm rot="16209192" flipV="1">
            <a:off x="5249069" y="1488281"/>
            <a:ext cx="274638" cy="2333625"/>
          </a:xfrm>
          <a:prstGeom prst="leftBrace">
            <a:avLst>
              <a:gd name="adj1" fmla="val 70809"/>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981" name="Text Box 74"/>
          <p:cNvSpPr txBox="1">
            <a:spLocks noChangeArrowheads="1"/>
          </p:cNvSpPr>
          <p:nvPr/>
        </p:nvSpPr>
        <p:spPr bwMode="auto">
          <a:xfrm>
            <a:off x="4495800" y="2362200"/>
            <a:ext cx="1828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800" b="1">
                <a:latin typeface="Times New Roman" pitchFamily="18" charset="0"/>
                <a:ea typeface="宋体" charset="-122"/>
              </a:rPr>
              <a:t>1290 YEARS – DAN 12:11</a:t>
            </a:r>
          </a:p>
          <a:p>
            <a:pPr eaLnBrk="1" hangingPunct="1"/>
            <a:endParaRPr lang="en-US"/>
          </a:p>
        </p:txBody>
      </p:sp>
      <p:graphicFrame>
        <p:nvGraphicFramePr>
          <p:cNvPr id="105" name="Table 104"/>
          <p:cNvGraphicFramePr>
            <a:graphicFrameLocks noGrp="1"/>
          </p:cNvGraphicFramePr>
          <p:nvPr/>
        </p:nvGraphicFramePr>
        <p:xfrm>
          <a:off x="1828800" y="4860925"/>
          <a:ext cx="7010400" cy="1768475"/>
        </p:xfrm>
        <a:graphic>
          <a:graphicData uri="http://schemas.openxmlformats.org/drawingml/2006/table">
            <a:tbl>
              <a:tblPr/>
              <a:tblGrid>
                <a:gridCol w="7010400"/>
              </a:tblGrid>
              <a:tr h="176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321  ……SUNDAY LAW (CONSTANTINE)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330  …… CAPITAL MOVED FROM ROME TO CONSTANTINOPLE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395  …… ALERIC ARRIVES 1</a:t>
                      </a:r>
                      <a:r>
                        <a:rPr kumimoji="0" lang="en-US" sz="1000" b="1" i="0" u="none" strike="noStrike" cap="none" normalizeH="0" baseline="30000" dirty="0" smtClean="0">
                          <a:ln>
                            <a:noFill/>
                          </a:ln>
                          <a:solidFill>
                            <a:schemeClr val="tx1"/>
                          </a:solidFill>
                          <a:effectLst/>
                          <a:latin typeface="Arial" charset="0"/>
                        </a:rPr>
                        <a:t>ST</a:t>
                      </a:r>
                      <a:r>
                        <a:rPr kumimoji="0" lang="en-US" sz="1000" b="1" i="0" u="none" strike="noStrike" cap="none" normalizeH="0" baseline="0" dirty="0" smtClean="0">
                          <a:ln>
                            <a:noFill/>
                          </a:ln>
                          <a:solidFill>
                            <a:schemeClr val="tx1"/>
                          </a:solidFill>
                          <a:effectLst/>
                          <a:latin typeface="Arial" charset="0"/>
                        </a:rPr>
                        <a:t> TRUMPET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428  .…..  GENSERIC 2</a:t>
                      </a:r>
                      <a:r>
                        <a:rPr kumimoji="0" lang="en-US" sz="1000" b="1" i="0" u="none" strike="noStrike" cap="none" normalizeH="0" baseline="30000" dirty="0" smtClean="0">
                          <a:ln>
                            <a:noFill/>
                          </a:ln>
                          <a:solidFill>
                            <a:schemeClr val="tx1"/>
                          </a:solidFill>
                          <a:effectLst/>
                          <a:latin typeface="Arial" charset="0"/>
                        </a:rPr>
                        <a:t>ND</a:t>
                      </a:r>
                      <a:r>
                        <a:rPr kumimoji="0" lang="en-US" sz="1000" b="1" i="0" u="none" strike="noStrike" cap="none" normalizeH="0" baseline="0" dirty="0" smtClean="0">
                          <a:ln>
                            <a:noFill/>
                          </a:ln>
                          <a:solidFill>
                            <a:schemeClr val="tx1"/>
                          </a:solidFill>
                          <a:effectLst/>
                          <a:latin typeface="Arial" charset="0"/>
                        </a:rPr>
                        <a:t> TRUMPET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451  …… ATILLA THE HUN ATTACKS ROME 3</a:t>
                      </a:r>
                      <a:r>
                        <a:rPr kumimoji="0" lang="en-US" sz="1000" b="1" i="0" u="none" strike="noStrike" cap="none" normalizeH="0" baseline="30000" dirty="0" smtClean="0">
                          <a:ln>
                            <a:noFill/>
                          </a:ln>
                          <a:solidFill>
                            <a:schemeClr val="tx1"/>
                          </a:solidFill>
                          <a:effectLst/>
                          <a:latin typeface="Arial" charset="0"/>
                        </a:rPr>
                        <a:t>RD</a:t>
                      </a:r>
                      <a:r>
                        <a:rPr kumimoji="0" lang="en-US" sz="1000" b="1" i="0" u="none" strike="noStrike" cap="none" normalizeH="0" baseline="0" dirty="0" smtClean="0">
                          <a:ln>
                            <a:noFill/>
                          </a:ln>
                          <a:solidFill>
                            <a:schemeClr val="tx1"/>
                          </a:solidFill>
                          <a:effectLst/>
                          <a:latin typeface="Arial" charset="0"/>
                        </a:rPr>
                        <a:t> TRUMPET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476  .….. ODOACER BROUGHT FINAL DEMISE TO WESTERN ROME 4</a:t>
                      </a:r>
                      <a:r>
                        <a:rPr kumimoji="0" lang="en-US" sz="1000" b="1" i="0" u="none" strike="noStrike" cap="none" normalizeH="0" baseline="30000" dirty="0" smtClean="0">
                          <a:ln>
                            <a:noFill/>
                          </a:ln>
                          <a:solidFill>
                            <a:schemeClr val="tx1"/>
                          </a:solidFill>
                          <a:effectLst/>
                          <a:latin typeface="Arial" charset="0"/>
                        </a:rPr>
                        <a:t>TH</a:t>
                      </a:r>
                      <a:r>
                        <a:rPr kumimoji="0" lang="en-US" sz="1000" b="1" i="0" u="none" strike="noStrike" cap="none" normalizeH="0" baseline="0" dirty="0" smtClean="0">
                          <a:ln>
                            <a:noFill/>
                          </a:ln>
                          <a:solidFill>
                            <a:schemeClr val="tx1"/>
                          </a:solidFill>
                          <a:effectLst/>
                          <a:latin typeface="Arial" charset="0"/>
                        </a:rPr>
                        <a:t> TRUMPET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538  …… PAPACY BEGAN TO RULE THE WORLD (1</a:t>
                      </a:r>
                      <a:r>
                        <a:rPr kumimoji="0" lang="en-US" sz="1000" b="1" i="0" u="none" strike="noStrike" cap="none" normalizeH="0" baseline="30000" dirty="0" smtClean="0">
                          <a:ln>
                            <a:noFill/>
                          </a:ln>
                          <a:solidFill>
                            <a:schemeClr val="tx1"/>
                          </a:solidFill>
                          <a:effectLst/>
                          <a:latin typeface="Arial" charset="0"/>
                        </a:rPr>
                        <a:t>ST</a:t>
                      </a:r>
                      <a:r>
                        <a:rPr kumimoji="0" lang="en-US" sz="1000" b="1" i="0" u="none" strike="noStrike" cap="none" normalizeH="0" baseline="0" dirty="0" smtClean="0">
                          <a:ln>
                            <a:noFill/>
                          </a:ln>
                          <a:solidFill>
                            <a:schemeClr val="tx1"/>
                          </a:solidFill>
                          <a:effectLst/>
                          <a:latin typeface="Arial" charset="0"/>
                        </a:rPr>
                        <a:t>  WOE)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1299 …..  OTTOMAN EMPIRE BEGINS (TURKISH ISLAM)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1449 …..  FIRST WOE CONCLUDES (CONSTANTINE ASKS PERMISSION TO ASCEND THRONE) 2</a:t>
                      </a:r>
                      <a:r>
                        <a:rPr kumimoji="0" lang="en-US" sz="1000" b="1" i="0" u="none" strike="noStrike" cap="none" normalizeH="0" baseline="30000" dirty="0" smtClean="0">
                          <a:ln>
                            <a:noFill/>
                          </a:ln>
                          <a:solidFill>
                            <a:schemeClr val="tx1"/>
                          </a:solidFill>
                          <a:effectLst/>
                          <a:latin typeface="Arial" charset="0"/>
                        </a:rPr>
                        <a:t>nd</a:t>
                      </a:r>
                      <a:r>
                        <a:rPr kumimoji="0" lang="en-US" sz="1000" b="1" i="0" u="none" strike="noStrike" cap="none" normalizeH="0" baseline="0" dirty="0" smtClean="0">
                          <a:ln>
                            <a:noFill/>
                          </a:ln>
                          <a:solidFill>
                            <a:schemeClr val="tx1"/>
                          </a:solidFill>
                          <a:effectLst/>
                          <a:latin typeface="Arial" charset="0"/>
                        </a:rPr>
                        <a:t> WOE BEGINS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1840 ….. OTTOMAN EMPIRE ENDS AUGUST 11</a:t>
                      </a:r>
                      <a:r>
                        <a:rPr kumimoji="0" lang="en-US" sz="1000" b="1" i="0" u="none" strike="noStrike" cap="none" normalizeH="0" baseline="30000" dirty="0" smtClean="0">
                          <a:ln>
                            <a:noFill/>
                          </a:ln>
                          <a:solidFill>
                            <a:schemeClr val="tx1"/>
                          </a:solidFill>
                          <a:effectLst/>
                          <a:latin typeface="Arial" charset="0"/>
                        </a:rPr>
                        <a:t>TH</a:t>
                      </a:r>
                      <a:r>
                        <a:rPr kumimoji="0" lang="en-US" sz="1000" b="1" i="0" u="none" strike="noStrike" cap="none" normalizeH="0" baseline="0" dirty="0" smtClean="0">
                          <a:ln>
                            <a:noFill/>
                          </a:ln>
                          <a:solidFill>
                            <a:schemeClr val="tx1"/>
                          </a:solidFill>
                          <a:effectLst/>
                          <a:latin typeface="Arial" charset="0"/>
                        </a:rPr>
                        <a:t> 1840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1842 ….. PROTESTANT CHURCHES CLOSE DOORS TO 2520 MESSAGE                      </a:t>
                      </a:r>
                      <a:r>
                        <a:rPr kumimoji="0" lang="en-US" sz="1000" b="1" i="0" u="none" strike="noStrike" cap="none" normalizeH="0" baseline="0" dirty="0" smtClean="0">
                          <a:ln>
                            <a:noFill/>
                          </a:ln>
                          <a:solidFill>
                            <a:schemeClr val="tx1"/>
                          </a:solidFill>
                          <a:effectLst/>
                          <a:latin typeface="Lucida Handwriting" pitchFamily="66" charset="0"/>
                        </a:rPr>
                        <a:t>Chart by Stan  Wolcott</a:t>
                      </a:r>
                      <a:endParaRPr kumimoji="0" lang="en-US"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
        <p:nvSpPr>
          <p:cNvPr id="125988" name="Text Box 100"/>
          <p:cNvSpPr txBox="1">
            <a:spLocks noChangeArrowheads="1"/>
          </p:cNvSpPr>
          <p:nvPr/>
        </p:nvSpPr>
        <p:spPr bwMode="auto">
          <a:xfrm>
            <a:off x="7924800" y="1752600"/>
            <a:ext cx="5492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200" b="1">
                <a:latin typeface="Arial Narrow" pitchFamily="34" charset="0"/>
              </a:rPr>
              <a:t>1844</a:t>
            </a:r>
            <a:endParaRPr lang="en-US"/>
          </a:p>
        </p:txBody>
      </p:sp>
      <p:sp>
        <p:nvSpPr>
          <p:cNvPr id="125989" name="Text Box 63"/>
          <p:cNvSpPr txBox="1">
            <a:spLocks noChangeArrowheads="1"/>
          </p:cNvSpPr>
          <p:nvPr/>
        </p:nvSpPr>
        <p:spPr bwMode="auto">
          <a:xfrm>
            <a:off x="4038600" y="2819400"/>
            <a:ext cx="411163"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200" b="1">
                <a:latin typeface="Arial Narrow" pitchFamily="34" charset="0"/>
              </a:rPr>
              <a:t>508</a:t>
            </a:r>
            <a:endParaRPr lang="en-US"/>
          </a:p>
        </p:txBody>
      </p:sp>
      <p:sp>
        <p:nvSpPr>
          <p:cNvPr id="125990" name="Line 62"/>
          <p:cNvSpPr>
            <a:spLocks noChangeShapeType="1"/>
          </p:cNvSpPr>
          <p:nvPr/>
        </p:nvSpPr>
        <p:spPr bwMode="auto">
          <a:xfrm>
            <a:off x="4038600" y="1676400"/>
            <a:ext cx="0" cy="2286000"/>
          </a:xfrm>
          <a:prstGeom prst="line">
            <a:avLst/>
          </a:prstGeom>
          <a:noFill/>
          <a:ln w="9525">
            <a:solidFill>
              <a:srgbClr val="808080"/>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25991" name="Line 71"/>
          <p:cNvSpPr>
            <a:spLocks noChangeShapeType="1"/>
          </p:cNvSpPr>
          <p:nvPr/>
        </p:nvSpPr>
        <p:spPr bwMode="auto">
          <a:xfrm flipV="1">
            <a:off x="4191000" y="1995488"/>
            <a:ext cx="0" cy="82391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5992" name="AutoShape 70"/>
          <p:cNvSpPr>
            <a:spLocks/>
          </p:cNvSpPr>
          <p:nvPr/>
        </p:nvSpPr>
        <p:spPr bwMode="auto">
          <a:xfrm rot="16209192" flipV="1">
            <a:off x="5938044" y="964406"/>
            <a:ext cx="274638" cy="3768725"/>
          </a:xfrm>
          <a:prstGeom prst="leftBrace">
            <a:avLst>
              <a:gd name="adj1" fmla="val 114354"/>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smtClean="0"/>
              <a:t>Scripture Text</a:t>
            </a:r>
          </a:p>
        </p:txBody>
      </p:sp>
      <p:sp>
        <p:nvSpPr>
          <p:cNvPr id="126979" name="Content Placeholder 2"/>
          <p:cNvSpPr>
            <a:spLocks noGrp="1"/>
          </p:cNvSpPr>
          <p:nvPr>
            <p:ph idx="1"/>
          </p:nvPr>
        </p:nvSpPr>
        <p:spPr/>
        <p:txBody>
          <a:bodyPr/>
          <a:lstStyle/>
          <a:p>
            <a:r>
              <a:rPr lang="en-US" sz="3200" smtClean="0"/>
              <a:t>And the LORD answered me, and said, Write the vision, and make </a:t>
            </a:r>
            <a:r>
              <a:rPr lang="en-US" sz="3200" i="1" smtClean="0"/>
              <a:t>it plain upon tables, that he may run that readeth it. For the vision is yet for an appointed time, but at the end it shall speak, and not lie: though it tarry, wait for it; because it will surely come, it will not tarry.</a:t>
            </a:r>
            <a:r>
              <a:rPr lang="en-US" sz="3200" smtClean="0"/>
              <a:t>(Hab 2:2-3)</a:t>
            </a:r>
          </a:p>
          <a:p>
            <a:endParaRPr lang="en-US" smtClean="0"/>
          </a:p>
          <a:p>
            <a:endParaRPr lang="en-US"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smtClean="0"/>
              <a:t>EGW </a:t>
            </a:r>
          </a:p>
        </p:txBody>
      </p:sp>
      <p:sp>
        <p:nvSpPr>
          <p:cNvPr id="128003" name="Content Placeholder 2"/>
          <p:cNvSpPr>
            <a:spLocks noGrp="1"/>
          </p:cNvSpPr>
          <p:nvPr>
            <p:ph idx="1"/>
          </p:nvPr>
        </p:nvSpPr>
        <p:spPr/>
        <p:txBody>
          <a:bodyPr/>
          <a:lstStyle/>
          <a:p>
            <a:r>
              <a:rPr lang="en-US" sz="3200" smtClean="0"/>
              <a:t>The waiting ones rejoiced that He who knows the end from the beginning had looked down through the ages, and, foreseeing their disappointment, had given them words of courage and hope. Had it not been for such portions of Scripture, showing that they were in the right path, their faith would have failed in that trying hour. {SR 367.1}</a:t>
            </a:r>
          </a:p>
        </p:txBody>
      </p:sp>
      <p:pic>
        <p:nvPicPr>
          <p:cNvPr id="4" name="Content Placeholder 4" descr="EGWEstatePictures_892.jpg"/>
          <p:cNvPicPr>
            <a:picLocks noChangeAspect="1"/>
          </p:cNvPicPr>
          <p:nvPr/>
        </p:nvPicPr>
        <p:blipFill>
          <a:blip r:embed="rId3">
            <a:duotone>
              <a:schemeClr val="accent6">
                <a:shade val="45000"/>
                <a:satMod val="135000"/>
              </a:schemeClr>
              <a:prstClr val="white"/>
            </a:duotone>
          </a:blip>
          <a:stretch>
            <a:fillRect/>
          </a:stretch>
        </p:blipFill>
        <p:spPr>
          <a:xfrm>
            <a:off x="7086600" y="0"/>
            <a:ext cx="1337637" cy="18288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1752600" y="152400"/>
            <a:ext cx="7162800" cy="1066800"/>
          </a:xfrm>
        </p:spPr>
        <p:txBody>
          <a:bodyPr/>
          <a:lstStyle/>
          <a:p>
            <a:r>
              <a:rPr lang="en-US" smtClean="0"/>
              <a:t>Ezekiel 37:15-23</a:t>
            </a:r>
          </a:p>
        </p:txBody>
      </p:sp>
      <p:sp>
        <p:nvSpPr>
          <p:cNvPr id="3" name="Content Placeholder 2"/>
          <p:cNvSpPr>
            <a:spLocks noGrp="1"/>
          </p:cNvSpPr>
          <p:nvPr>
            <p:ph idx="1"/>
          </p:nvPr>
        </p:nvSpPr>
        <p:spPr>
          <a:xfrm>
            <a:off x="1143000" y="1219200"/>
            <a:ext cx="7848600" cy="5029200"/>
          </a:xfrm>
          <a:ln>
            <a:miter lim="800000"/>
            <a:headEnd/>
            <a:tailEnd/>
          </a:ln>
        </p:spPr>
        <p:txBody>
          <a:bodyPr/>
          <a:lstStyle/>
          <a:p>
            <a:pPr>
              <a:defRPr/>
            </a:pPr>
            <a:r>
              <a:rPr lang="en-US" sz="3200" dirty="0" smtClean="0">
                <a:effectLst>
                  <a:glow rad="63500">
                    <a:schemeClr val="accent3">
                      <a:satMod val="175000"/>
                      <a:alpha val="40000"/>
                    </a:schemeClr>
                  </a:glow>
                </a:effectLst>
              </a:rPr>
              <a:t>15 The word of the LORD came again unto me, saying,  (16)  Moreover, thou son of man, take thee one stick, and write upon it, For Judah, and for the children of Israel his companions: then take another stick, and write upon it, For Joseph, the stick of Ephraim, and for all the house of Israel his companions:  (17)  And join them one to another into one stick; and they shall become one in </a:t>
            </a:r>
            <a:r>
              <a:rPr lang="en-US" sz="3200" dirty="0" err="1" smtClean="0">
                <a:effectLst>
                  <a:glow rad="63500">
                    <a:schemeClr val="accent3">
                      <a:satMod val="175000"/>
                      <a:alpha val="40000"/>
                    </a:schemeClr>
                  </a:glow>
                </a:effectLst>
              </a:rPr>
              <a:t>thine</a:t>
            </a:r>
            <a:r>
              <a:rPr lang="en-US" sz="3200" dirty="0" smtClean="0">
                <a:effectLst>
                  <a:glow rad="63500">
                    <a:schemeClr val="accent3">
                      <a:satMod val="175000"/>
                      <a:alpha val="40000"/>
                    </a:schemeClr>
                  </a:glow>
                </a:effectLst>
              </a:rPr>
              <a:t> hand.</a:t>
            </a:r>
          </a:p>
          <a:p>
            <a:pPr>
              <a:defRPr/>
            </a:pPr>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ontent Placeholder 2"/>
          <p:cNvSpPr>
            <a:spLocks noGrp="1"/>
          </p:cNvSpPr>
          <p:nvPr>
            <p:ph idx="1"/>
          </p:nvPr>
        </p:nvSpPr>
        <p:spPr>
          <a:xfrm>
            <a:off x="1371600" y="838200"/>
            <a:ext cx="7696200" cy="4800600"/>
          </a:xfrm>
        </p:spPr>
        <p:txBody>
          <a:bodyPr/>
          <a:lstStyle/>
          <a:p>
            <a:r>
              <a:rPr lang="en-US" sz="3200" i="1" smtClean="0"/>
              <a:t>(</a:t>
            </a:r>
            <a:r>
              <a:rPr lang="en-US" sz="3200" smtClean="0"/>
              <a:t>18)  And when the children of thy people shall speak unto thee, saying, Wilt thou not shew us what thou meanest by these?  (19)  Say unto them, Thus saith the Lord GOD; Behold, I will take the stick of Joseph, which is in the hand of Ephraim, and the tribes of Israel his fellows, and will put them with him, even with the stick of Judah, and make them one stick, and they shall be one in mine hand.  </a:t>
            </a:r>
          </a:p>
          <a:p>
            <a:endParaRPr lang="en-US" smtClean="0"/>
          </a:p>
        </p:txBody>
      </p:sp>
      <p:sp>
        <p:nvSpPr>
          <p:cNvPr id="130051" name="Title 1"/>
          <p:cNvSpPr>
            <a:spLocks noGrp="1"/>
          </p:cNvSpPr>
          <p:nvPr>
            <p:ph type="title"/>
          </p:nvPr>
        </p:nvSpPr>
        <p:spPr>
          <a:xfrm>
            <a:off x="1752600" y="-76200"/>
            <a:ext cx="7162800" cy="1066800"/>
          </a:xfrm>
        </p:spPr>
        <p:txBody>
          <a:bodyPr/>
          <a:lstStyle/>
          <a:p>
            <a:r>
              <a:rPr lang="en-US" smtClean="0"/>
              <a:t>Ezekiel 37:15-23</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1905000" y="2514600"/>
            <a:ext cx="1752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590800" y="4800600"/>
            <a:ext cx="5181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4800" y="3516313"/>
            <a:ext cx="609600" cy="369887"/>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742</a:t>
            </a:r>
          </a:p>
        </p:txBody>
      </p:sp>
      <p:sp>
        <p:nvSpPr>
          <p:cNvPr id="5" name="TextBox 4"/>
          <p:cNvSpPr txBox="1"/>
          <p:nvPr/>
        </p:nvSpPr>
        <p:spPr>
          <a:xfrm>
            <a:off x="1371600" y="2362200"/>
            <a:ext cx="5334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smtClean="0">
                <a:latin typeface="Garamond" pitchFamily="18" charset="0"/>
              </a:rPr>
              <a:t>723</a:t>
            </a:r>
            <a:endParaRPr lang="en-US" dirty="0">
              <a:latin typeface="Garamond" pitchFamily="18" charset="0"/>
            </a:endParaRPr>
          </a:p>
        </p:txBody>
      </p:sp>
      <p:cxnSp>
        <p:nvCxnSpPr>
          <p:cNvPr id="6" name="Straight Arrow Connector 5"/>
          <p:cNvCxnSpPr>
            <a:endCxn id="8" idx="1"/>
          </p:cNvCxnSpPr>
          <p:nvPr/>
        </p:nvCxnSpPr>
        <p:spPr>
          <a:xfrm>
            <a:off x="914400" y="3886200"/>
            <a:ext cx="1143000" cy="9572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889794" y="2756694"/>
            <a:ext cx="773112" cy="7239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57400" y="4659313"/>
            <a:ext cx="533400" cy="369887"/>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677</a:t>
            </a:r>
          </a:p>
        </p:txBody>
      </p:sp>
      <p:sp>
        <p:nvSpPr>
          <p:cNvPr id="9" name="TextBox 8"/>
          <p:cNvSpPr txBox="1"/>
          <p:nvPr/>
        </p:nvSpPr>
        <p:spPr>
          <a:xfrm>
            <a:off x="5943600" y="2362200"/>
            <a:ext cx="6858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1798</a:t>
            </a:r>
          </a:p>
        </p:txBody>
      </p:sp>
      <p:sp>
        <p:nvSpPr>
          <p:cNvPr id="10" name="TextBox 9"/>
          <p:cNvSpPr txBox="1"/>
          <p:nvPr/>
        </p:nvSpPr>
        <p:spPr>
          <a:xfrm>
            <a:off x="3657600" y="2362200"/>
            <a:ext cx="5334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538</a:t>
            </a:r>
          </a:p>
        </p:txBody>
      </p:sp>
      <p:cxnSp>
        <p:nvCxnSpPr>
          <p:cNvPr id="13" name="Straight Arrow Connector 12"/>
          <p:cNvCxnSpPr/>
          <p:nvPr/>
        </p:nvCxnSpPr>
        <p:spPr>
          <a:xfrm>
            <a:off x="4191000" y="2514600"/>
            <a:ext cx="1752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72400" y="4583113"/>
            <a:ext cx="838200" cy="369887"/>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sp>
        <p:nvSpPr>
          <p:cNvPr id="15" name="TextBox 14"/>
          <p:cNvSpPr txBox="1"/>
          <p:nvPr/>
        </p:nvSpPr>
        <p:spPr>
          <a:xfrm>
            <a:off x="7772400" y="2362200"/>
            <a:ext cx="838200" cy="369888"/>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cxnSp>
        <p:nvCxnSpPr>
          <p:cNvPr id="16" name="Straight Arrow Connector 15"/>
          <p:cNvCxnSpPr/>
          <p:nvPr/>
        </p:nvCxnSpPr>
        <p:spPr>
          <a:xfrm flipV="1">
            <a:off x="6629400" y="2514600"/>
            <a:ext cx="1143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6200" y="4038600"/>
            <a:ext cx="1143000" cy="5334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Isaiah 7:8</a:t>
            </a:r>
          </a:p>
        </p:txBody>
      </p:sp>
      <p:sp>
        <p:nvSpPr>
          <p:cNvPr id="18" name="Oval 17"/>
          <p:cNvSpPr/>
          <p:nvPr/>
        </p:nvSpPr>
        <p:spPr>
          <a:xfrm>
            <a:off x="228600" y="2286000"/>
            <a:ext cx="990600" cy="4572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Israel</a:t>
            </a:r>
          </a:p>
        </p:txBody>
      </p:sp>
      <p:sp>
        <p:nvSpPr>
          <p:cNvPr id="19" name="Right Brace 18"/>
          <p:cNvSpPr/>
          <p:nvPr/>
        </p:nvSpPr>
        <p:spPr>
          <a:xfrm rot="16200000">
            <a:off x="2552700" y="1562100"/>
            <a:ext cx="381000" cy="1524000"/>
          </a:xfrm>
          <a:prstGeom prst="rightBrace">
            <a:avLst>
              <a:gd name="adj1" fmla="val 8333"/>
              <a:gd name="adj2" fmla="val 49286"/>
            </a:avLst>
          </a:prstGeom>
          <a:ln w="28575"/>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20" name="Right Brace 19"/>
          <p:cNvSpPr/>
          <p:nvPr/>
        </p:nvSpPr>
        <p:spPr>
          <a:xfrm rot="16200000">
            <a:off x="4914900" y="1562100"/>
            <a:ext cx="381000" cy="1524000"/>
          </a:xfrm>
          <a:prstGeom prst="rightBrace">
            <a:avLst>
              <a:gd name="adj1" fmla="val 8333"/>
              <a:gd name="adj2" fmla="val 49286"/>
            </a:avLst>
          </a:prstGeom>
          <a:ln w="28575"/>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21" name="Right Brace 20"/>
          <p:cNvSpPr/>
          <p:nvPr/>
        </p:nvSpPr>
        <p:spPr>
          <a:xfrm rot="16200000">
            <a:off x="6972300" y="1866900"/>
            <a:ext cx="381000" cy="914400"/>
          </a:xfrm>
          <a:prstGeom prst="rightBrace">
            <a:avLst>
              <a:gd name="adj1" fmla="val 8333"/>
              <a:gd name="adj2" fmla="val 49286"/>
            </a:avLst>
          </a:prstGeom>
          <a:ln w="28575"/>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22" name="Right Brace 21"/>
          <p:cNvSpPr/>
          <p:nvPr/>
        </p:nvSpPr>
        <p:spPr>
          <a:xfrm rot="16200000">
            <a:off x="4991100" y="2019300"/>
            <a:ext cx="381000" cy="4876800"/>
          </a:xfrm>
          <a:prstGeom prst="rightBrace">
            <a:avLst>
              <a:gd name="adj1" fmla="val 22619"/>
              <a:gd name="adj2" fmla="val 49286"/>
            </a:avLst>
          </a:prstGeom>
          <a:ln w="28575"/>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23" name="Rounded Rectangle 22"/>
          <p:cNvSpPr/>
          <p:nvPr/>
        </p:nvSpPr>
        <p:spPr>
          <a:xfrm>
            <a:off x="2362200" y="457200"/>
            <a:ext cx="4419600" cy="6858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 Year Prophecy</a:t>
            </a:r>
          </a:p>
        </p:txBody>
      </p:sp>
      <p:sp>
        <p:nvSpPr>
          <p:cNvPr id="24" name="Rounded Rectangle 23"/>
          <p:cNvSpPr/>
          <p:nvPr/>
        </p:nvSpPr>
        <p:spPr>
          <a:xfrm>
            <a:off x="2362200" y="1676400"/>
            <a:ext cx="7620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1260</a:t>
            </a:r>
          </a:p>
        </p:txBody>
      </p:sp>
      <p:sp>
        <p:nvSpPr>
          <p:cNvPr id="25" name="Rounded Rectangle 24"/>
          <p:cNvSpPr/>
          <p:nvPr/>
        </p:nvSpPr>
        <p:spPr>
          <a:xfrm>
            <a:off x="4724400" y="1676400"/>
            <a:ext cx="7620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1260</a:t>
            </a:r>
          </a:p>
        </p:txBody>
      </p:sp>
      <p:sp>
        <p:nvSpPr>
          <p:cNvPr id="26" name="Rounded Rectangle 25"/>
          <p:cNvSpPr/>
          <p:nvPr/>
        </p:nvSpPr>
        <p:spPr>
          <a:xfrm>
            <a:off x="6858000" y="1676400"/>
            <a:ext cx="533400" cy="381000"/>
          </a:xfrm>
          <a:prstGeom prst="roundRect">
            <a:avLst/>
          </a:prstGeom>
          <a:ln>
            <a:solidFill>
              <a:schemeClr val="tx2"/>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46</a:t>
            </a:r>
          </a:p>
        </p:txBody>
      </p:sp>
      <p:sp>
        <p:nvSpPr>
          <p:cNvPr id="27" name="Right Brace 26"/>
          <p:cNvSpPr/>
          <p:nvPr/>
        </p:nvSpPr>
        <p:spPr>
          <a:xfrm rot="16200000">
            <a:off x="3695700" y="266700"/>
            <a:ext cx="381000" cy="2286000"/>
          </a:xfrm>
          <a:prstGeom prst="rightBrace">
            <a:avLst>
              <a:gd name="adj1" fmla="val 8333"/>
              <a:gd name="adj2" fmla="val 49286"/>
            </a:avLst>
          </a:prstGeom>
          <a:ln w="28575"/>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28" name="Rounded Rectangle 27"/>
          <p:cNvSpPr/>
          <p:nvPr/>
        </p:nvSpPr>
        <p:spPr>
          <a:xfrm>
            <a:off x="4419600" y="3657600"/>
            <a:ext cx="1371600" cy="4572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a:t>
            </a:r>
          </a:p>
        </p:txBody>
      </p:sp>
      <p:sp>
        <p:nvSpPr>
          <p:cNvPr id="29" name="Oval 28"/>
          <p:cNvSpPr/>
          <p:nvPr/>
        </p:nvSpPr>
        <p:spPr>
          <a:xfrm>
            <a:off x="2286000" y="3200400"/>
            <a:ext cx="1676400" cy="3810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en-US" b="1" dirty="0"/>
              <a:t> BC    AD</a:t>
            </a:r>
            <a:endParaRPr lang="en-US" b="1" dirty="0"/>
          </a:p>
        </p:txBody>
      </p:sp>
      <p:cxnSp>
        <p:nvCxnSpPr>
          <p:cNvPr id="30" name="Straight Connector 29"/>
          <p:cNvCxnSpPr/>
          <p:nvPr/>
        </p:nvCxnSpPr>
        <p:spPr>
          <a:xfrm rot="5400000">
            <a:off x="2401094" y="3542506"/>
            <a:ext cx="1447800" cy="1588"/>
          </a:xfrm>
          <a:prstGeom prst="line">
            <a:avLst/>
          </a:prstGeom>
          <a:ln w="38100">
            <a:solidFill>
              <a:schemeClr val="tx2"/>
            </a:solidFill>
            <a:prstDash val="dashDot"/>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1447800" y="5105400"/>
            <a:ext cx="1066800" cy="4572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Judah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path" presetSubtype="0" accel="50000" decel="50000" fill="hold" grpId="0" nodeType="clickEffect">
                                  <p:stCondLst>
                                    <p:cond delay="0"/>
                                  </p:stCondLst>
                                  <p:childTnLst>
                                    <p:animMotion origin="layout" path="M 0 0  L 0.04 0.08933  C 0.049 0.108  0.054 0.136  0.054 0.16533  C 0.054 0.19867  0.049 0.22533  0.04 0.244  L 0 0.33333  E" pathEditMode="relative" ptsTypes="">
                                      <p:cBhvr>
                                        <p:cTn id="6" dur="2000" fill="hold"/>
                                        <p:tgtEl>
                                          <p:spTgt spid="29"/>
                                        </p:tgtEl>
                                        <p:attrNameLst>
                                          <p:attrName>ppt_x</p:attrName>
                                          <p:attrName>ppt_y</p:attrName>
                                        </p:attrNameLst>
                                      </p:cBhvr>
                                    </p:animMotion>
                                  </p:childTnLst>
                                </p:cTn>
                              </p:par>
                              <p:par>
                                <p:cTn id="7" presetID="58" presetClass="path" presetSubtype="0" accel="50000" decel="50000" fill="hold" nodeType="withEffect">
                                  <p:stCondLst>
                                    <p:cond delay="0"/>
                                  </p:stCondLst>
                                  <p:childTnLst>
                                    <p:animMotion origin="layout" path="M 0 0  L 0.04 0.08933  C 0.049 0.108  0.054 0.136  0.054 0.16533  C 0.054 0.19867  0.049 0.22533  0.04 0.244  L 0 0.33333  E" pathEditMode="relative" ptsTypes="">
                                      <p:cBhvr>
                                        <p:cTn id="8" dur="2000" fill="hold"/>
                                        <p:tgtEl>
                                          <p:spTgt spid="30"/>
                                        </p:tgtEl>
                                        <p:attrNameLst>
                                          <p:attrName>ppt_x</p:attrName>
                                          <p:attrName>ppt_y</p:attrName>
                                        </p:attrNameLst>
                                      </p:cBhvr>
                                    </p:animMotion>
                                  </p:childTnLst>
                                </p:cTn>
                              </p:par>
                            </p:childTnLst>
                          </p:cTn>
                        </p:par>
                        <p:par>
                          <p:cTn id="9" fill="hold" nodeType="afterGroup">
                            <p:stCondLst>
                              <p:cond delay="2000"/>
                            </p:stCondLst>
                            <p:childTnLst>
                              <p:par>
                                <p:cTn id="10" presetID="42" presetClass="path" presetSubtype="0" accel="50000" decel="50000" fill="hold" grpId="0" nodeType="afterEffect">
                                  <p:stCondLst>
                                    <p:cond delay="0"/>
                                  </p:stCondLst>
                                  <p:childTnLst>
                                    <p:animMotion origin="layout" path="M 0 0  L 0 0.33333  E" pathEditMode="relative" ptsTypes="">
                                      <p:cBhvr>
                                        <p:cTn id="11" dur="2000" fill="hold"/>
                                        <p:tgtEl>
                                          <p:spTgt spid="5"/>
                                        </p:tgtEl>
                                        <p:attrNameLst>
                                          <p:attrName>ppt_x</p:attrName>
                                          <p:attrName>ppt_y</p:attrName>
                                        </p:attrNameLst>
                                      </p:cBhvr>
                                    </p:animMotion>
                                  </p:childTnLst>
                                  <p:subTnLst>
                                    <p:audio>
                                      <p:cMediaNode vol="78000">
                                        <p:cTn display="0" masterRel="sameClick">
                                          <p:stCondLst>
                                            <p:cond evt="begin" delay="0">
                                              <p:tn val="10"/>
                                            </p:cond>
                                          </p:stCondLst>
                                          <p:endCondLst>
                                            <p:cond evt="onStopAudio" delay="0">
                                              <p:tgtEl>
                                                <p:sldTgt/>
                                              </p:tgtEl>
                                            </p:cond>
                                          </p:endCondLst>
                                        </p:cTn>
                                        <p:tgtEl>
                                          <p:sndTgt r:embed="rId3" name="arrow.wav"/>
                                        </p:tgtEl>
                                      </p:cMediaNode>
                                    </p:audio>
                                  </p:subTnLst>
                                </p:cTn>
                              </p:par>
                              <p:par>
                                <p:cTn id="12" presetID="42" presetClass="path" presetSubtype="0" accel="50000" decel="50000" fill="hold" grpId="0" nodeType="withEffect">
                                  <p:stCondLst>
                                    <p:cond delay="0"/>
                                  </p:stCondLst>
                                  <p:childTnLst>
                                    <p:animMotion origin="layout" path="M 0 0  L 0 0.33333  E" pathEditMode="relative" ptsTypes="">
                                      <p:cBhvr>
                                        <p:cTn id="13" dur="2000" fill="hold"/>
                                        <p:tgtEl>
                                          <p:spTgt spid="9"/>
                                        </p:tgtEl>
                                        <p:attrNameLst>
                                          <p:attrName>ppt_x</p:attrName>
                                          <p:attrName>ppt_y</p:attrName>
                                        </p:attrNameLst>
                                      </p:cBhvr>
                                    </p:animMotion>
                                  </p:childTnLst>
                                  <p:subTnLst>
                                    <p:audio>
                                      <p:cMediaNode vol="78000">
                                        <p:cTn display="0" masterRel="sameClick">
                                          <p:stCondLst>
                                            <p:cond evt="begin" delay="0">
                                              <p:tn val="12"/>
                                            </p:cond>
                                          </p:stCondLst>
                                          <p:endCondLst>
                                            <p:cond evt="onStopAudio" delay="0">
                                              <p:tgtEl>
                                                <p:sldTgt/>
                                              </p:tgtEl>
                                            </p:cond>
                                          </p:endCondLst>
                                        </p:cTn>
                                        <p:tgtEl>
                                          <p:sndTgt r:embed="rId3" name="arrow.wav"/>
                                        </p:tgtEl>
                                      </p:cMediaNode>
                                    </p:audio>
                                  </p:subTnLst>
                                </p:cTn>
                              </p:par>
                              <p:par>
                                <p:cTn id="14" presetID="42" presetClass="path" presetSubtype="0" accel="50000" decel="50000" fill="hold" grpId="0" nodeType="withEffect">
                                  <p:stCondLst>
                                    <p:cond delay="0"/>
                                  </p:stCondLst>
                                  <p:childTnLst>
                                    <p:animMotion origin="layout" path="M 0 0  L 0 0.33333  E" pathEditMode="relative" ptsTypes="">
                                      <p:cBhvr>
                                        <p:cTn id="15" dur="2000" fill="hold"/>
                                        <p:tgtEl>
                                          <p:spTgt spid="10"/>
                                        </p:tgtEl>
                                        <p:attrNameLst>
                                          <p:attrName>ppt_x</p:attrName>
                                          <p:attrName>ppt_y</p:attrName>
                                        </p:attrNameLst>
                                      </p:cBhvr>
                                    </p:animMotion>
                                  </p:childTnLst>
                                  <p:subTnLst>
                                    <p:audio>
                                      <p:cMediaNode vol="78000">
                                        <p:cTn display="0" masterRel="sameClick">
                                          <p:stCondLst>
                                            <p:cond evt="begin" delay="0">
                                              <p:tn val="14"/>
                                            </p:cond>
                                          </p:stCondLst>
                                          <p:endCondLst>
                                            <p:cond evt="onStopAudio" delay="0">
                                              <p:tgtEl>
                                                <p:sldTgt/>
                                              </p:tgtEl>
                                            </p:cond>
                                          </p:endCondLst>
                                        </p:cTn>
                                        <p:tgtEl>
                                          <p:sndTgt r:embed="rId3" name="arrow.wav"/>
                                        </p:tgtEl>
                                      </p:cMediaNode>
                                    </p:audio>
                                  </p:subTnLst>
                                </p:cTn>
                              </p:par>
                              <p:par>
                                <p:cTn id="16" presetID="42" presetClass="path" presetSubtype="0" accel="50000" decel="50000" fill="hold" nodeType="withEffect">
                                  <p:stCondLst>
                                    <p:cond delay="0"/>
                                  </p:stCondLst>
                                  <p:childTnLst>
                                    <p:animMotion origin="layout" path="M 0 0  L 0 0.33333  E" pathEditMode="relative" ptsTypes="">
                                      <p:cBhvr>
                                        <p:cTn id="17" dur="2000" fill="hold"/>
                                        <p:tgtEl>
                                          <p:spTgt spid="12"/>
                                        </p:tgtEl>
                                        <p:attrNameLst>
                                          <p:attrName>ppt_x</p:attrName>
                                          <p:attrName>ppt_y</p:attrName>
                                        </p:attrNameLst>
                                      </p:cBhvr>
                                    </p:animMotion>
                                  </p:childTnLst>
                                  <p:subTnLst>
                                    <p:audio>
                                      <p:cMediaNode vol="78000">
                                        <p:cTn display="0" masterRel="sameClick">
                                          <p:stCondLst>
                                            <p:cond evt="begin" delay="0">
                                              <p:tn val="16"/>
                                            </p:cond>
                                          </p:stCondLst>
                                          <p:endCondLst>
                                            <p:cond evt="onStopAudio" delay="0">
                                              <p:tgtEl>
                                                <p:sldTgt/>
                                              </p:tgtEl>
                                            </p:cond>
                                          </p:endCondLst>
                                        </p:cTn>
                                        <p:tgtEl>
                                          <p:sndTgt r:embed="rId3" name="arrow.wav"/>
                                        </p:tgtEl>
                                      </p:cMediaNode>
                                    </p:audio>
                                  </p:subTnLst>
                                </p:cTn>
                              </p:par>
                              <p:par>
                                <p:cTn id="18" presetID="42" presetClass="path" presetSubtype="0" accel="50000" decel="50000" fill="hold" nodeType="withEffect">
                                  <p:stCondLst>
                                    <p:cond delay="0"/>
                                  </p:stCondLst>
                                  <p:childTnLst>
                                    <p:animMotion origin="layout" path="M 0 0  L 0 0.33333  E" pathEditMode="relative" ptsTypes="">
                                      <p:cBhvr>
                                        <p:cTn id="19" dur="2000" fill="hold"/>
                                        <p:tgtEl>
                                          <p:spTgt spid="13"/>
                                        </p:tgtEl>
                                        <p:attrNameLst>
                                          <p:attrName>ppt_x</p:attrName>
                                          <p:attrName>ppt_y</p:attrName>
                                        </p:attrNameLst>
                                      </p:cBhvr>
                                    </p:animMotion>
                                  </p:childTnLst>
                                  <p:subTnLst>
                                    <p:audio>
                                      <p:cMediaNode vol="78000">
                                        <p:cTn display="0" masterRel="sameClick">
                                          <p:stCondLst>
                                            <p:cond evt="begin" delay="0">
                                              <p:tn val="18"/>
                                            </p:cond>
                                          </p:stCondLst>
                                          <p:endCondLst>
                                            <p:cond evt="onStopAudio" delay="0">
                                              <p:tgtEl>
                                                <p:sldTgt/>
                                              </p:tgtEl>
                                            </p:cond>
                                          </p:endCondLst>
                                        </p:cTn>
                                        <p:tgtEl>
                                          <p:sndTgt r:embed="rId3" name="arrow.wav"/>
                                        </p:tgtEl>
                                      </p:cMediaNode>
                                    </p:audio>
                                  </p:subTnLst>
                                </p:cTn>
                              </p:par>
                              <p:par>
                                <p:cTn id="20" presetID="42" presetClass="path" presetSubtype="0" accel="50000" decel="50000" fill="hold" nodeType="withEffect">
                                  <p:stCondLst>
                                    <p:cond delay="0"/>
                                  </p:stCondLst>
                                  <p:childTnLst>
                                    <p:animMotion origin="layout" path="M 0 0  L 0 0.33333  E" pathEditMode="relative" ptsTypes="">
                                      <p:cBhvr>
                                        <p:cTn id="21" dur="2000" fill="hold"/>
                                        <p:tgtEl>
                                          <p:spTgt spid="16"/>
                                        </p:tgtEl>
                                        <p:attrNameLst>
                                          <p:attrName>ppt_x</p:attrName>
                                          <p:attrName>ppt_y</p:attrName>
                                        </p:attrNameLst>
                                      </p:cBhvr>
                                    </p:animMotion>
                                  </p:childTnLst>
                                  <p:subTnLst>
                                    <p:audio>
                                      <p:cMediaNode vol="78000">
                                        <p:cTn display="0" masterRel="sameClick">
                                          <p:stCondLst>
                                            <p:cond evt="begin" delay="0">
                                              <p:tn val="20"/>
                                            </p:cond>
                                          </p:stCondLst>
                                          <p:endCondLst>
                                            <p:cond evt="onStopAudio" delay="0">
                                              <p:tgtEl>
                                                <p:sldTgt/>
                                              </p:tgtEl>
                                            </p:cond>
                                          </p:endCondLst>
                                        </p:cTn>
                                        <p:tgtEl>
                                          <p:sndTgt r:embed="rId3" name="arrow.wav"/>
                                        </p:tgtEl>
                                      </p:cMediaNode>
                                    </p:audio>
                                  </p:subTnLst>
                                </p:cTn>
                              </p:par>
                              <p:par>
                                <p:cTn id="22" presetID="42" presetClass="path" presetSubtype="0" accel="50000" decel="50000" fill="hold" grpId="0" nodeType="withEffect">
                                  <p:stCondLst>
                                    <p:cond delay="0"/>
                                  </p:stCondLst>
                                  <p:childTnLst>
                                    <p:animMotion origin="layout" path="M 0 0  L 0 0.33333  E" pathEditMode="relative" ptsTypes="">
                                      <p:cBhvr>
                                        <p:cTn id="23" dur="2000" fill="hold"/>
                                        <p:tgtEl>
                                          <p:spTgt spid="19"/>
                                        </p:tgtEl>
                                        <p:attrNameLst>
                                          <p:attrName>ppt_x</p:attrName>
                                          <p:attrName>ppt_y</p:attrName>
                                        </p:attrNameLst>
                                      </p:cBhvr>
                                    </p:animMotion>
                                  </p:childTnLst>
                                  <p:subTnLst>
                                    <p:audio>
                                      <p:cMediaNode vol="78000">
                                        <p:cTn display="0" masterRel="sameClick">
                                          <p:stCondLst>
                                            <p:cond evt="begin" delay="0">
                                              <p:tn val="22"/>
                                            </p:cond>
                                          </p:stCondLst>
                                          <p:endCondLst>
                                            <p:cond evt="onStopAudio" delay="0">
                                              <p:tgtEl>
                                                <p:sldTgt/>
                                              </p:tgtEl>
                                            </p:cond>
                                          </p:endCondLst>
                                        </p:cTn>
                                        <p:tgtEl>
                                          <p:sndTgt r:embed="rId3" name="arrow.wav"/>
                                        </p:tgtEl>
                                      </p:cMediaNode>
                                    </p:audio>
                                  </p:subTnLst>
                                </p:cTn>
                              </p:par>
                              <p:par>
                                <p:cTn id="24" presetID="42" presetClass="path" presetSubtype="0" accel="50000" decel="50000" fill="hold" grpId="0" nodeType="withEffect">
                                  <p:stCondLst>
                                    <p:cond delay="0"/>
                                  </p:stCondLst>
                                  <p:childTnLst>
                                    <p:animMotion origin="layout" path="M 0 0  L 0 0.33333  E" pathEditMode="relative" ptsTypes="">
                                      <p:cBhvr>
                                        <p:cTn id="25" dur="2000" fill="hold"/>
                                        <p:tgtEl>
                                          <p:spTgt spid="20"/>
                                        </p:tgtEl>
                                        <p:attrNameLst>
                                          <p:attrName>ppt_x</p:attrName>
                                          <p:attrName>ppt_y</p:attrName>
                                        </p:attrNameLst>
                                      </p:cBhvr>
                                    </p:animMotion>
                                  </p:childTnLst>
                                  <p:subTnLst>
                                    <p:audio>
                                      <p:cMediaNode vol="78000">
                                        <p:cTn display="0" masterRel="sameClick">
                                          <p:stCondLst>
                                            <p:cond evt="begin" delay="0">
                                              <p:tn val="24"/>
                                            </p:cond>
                                          </p:stCondLst>
                                          <p:endCondLst>
                                            <p:cond evt="onStopAudio" delay="0">
                                              <p:tgtEl>
                                                <p:sldTgt/>
                                              </p:tgtEl>
                                            </p:cond>
                                          </p:endCondLst>
                                        </p:cTn>
                                        <p:tgtEl>
                                          <p:sndTgt r:embed="rId3" name="arrow.wav"/>
                                        </p:tgtEl>
                                      </p:cMediaNode>
                                    </p:audio>
                                  </p:subTnLst>
                                </p:cTn>
                              </p:par>
                              <p:par>
                                <p:cTn id="26" presetID="42" presetClass="path" presetSubtype="0" accel="50000" decel="50000" fill="hold" grpId="0" nodeType="withEffect">
                                  <p:stCondLst>
                                    <p:cond delay="0"/>
                                  </p:stCondLst>
                                  <p:childTnLst>
                                    <p:animMotion origin="layout" path="M 0 0  L 0 0.33333  E" pathEditMode="relative" ptsTypes="">
                                      <p:cBhvr>
                                        <p:cTn id="27" dur="2000" fill="hold"/>
                                        <p:tgtEl>
                                          <p:spTgt spid="21"/>
                                        </p:tgtEl>
                                        <p:attrNameLst>
                                          <p:attrName>ppt_x</p:attrName>
                                          <p:attrName>ppt_y</p:attrName>
                                        </p:attrNameLst>
                                      </p:cBhvr>
                                    </p:animMotion>
                                  </p:childTnLst>
                                  <p:subTnLst>
                                    <p:audio>
                                      <p:cMediaNode vol="78000">
                                        <p:cTn display="0" masterRel="sameClick">
                                          <p:stCondLst>
                                            <p:cond evt="begin" delay="0">
                                              <p:tn val="26"/>
                                            </p:cond>
                                          </p:stCondLst>
                                          <p:endCondLst>
                                            <p:cond evt="onStopAudio" delay="0">
                                              <p:tgtEl>
                                                <p:sldTgt/>
                                              </p:tgtEl>
                                            </p:cond>
                                          </p:endCondLst>
                                        </p:cTn>
                                        <p:tgtEl>
                                          <p:sndTgt r:embed="rId3" name="arrow.wav"/>
                                        </p:tgtEl>
                                      </p:cMediaNode>
                                    </p:audio>
                                  </p:subTnLst>
                                </p:cTn>
                              </p:par>
                            </p:childTnLst>
                          </p:cTn>
                        </p:par>
                        <p:par>
                          <p:cTn id="28" fill="hold" nodeType="afterGroup">
                            <p:stCondLst>
                              <p:cond delay="4000"/>
                            </p:stCondLst>
                            <p:childTnLst>
                              <p:par>
                                <p:cTn id="29" presetID="64" presetClass="path" presetSubtype="0" accel="50000" decel="50000" fill="hold" grpId="0" nodeType="afterEffect">
                                  <p:stCondLst>
                                    <p:cond delay="0"/>
                                  </p:stCondLst>
                                  <p:childTnLst>
                                    <p:animMotion origin="layout" path="M -0.0125 0.05 L -0.0125 -0.12222 " pathEditMode="relative" rAng="0" ptsTypes="AA">
                                      <p:cBhvr>
                                        <p:cTn id="30" dur="2000" fill="hold"/>
                                        <p:tgtEl>
                                          <p:spTgt spid="22"/>
                                        </p:tgtEl>
                                        <p:attrNameLst>
                                          <p:attrName>ppt_x</p:attrName>
                                          <p:attrName>ppt_y</p:attrName>
                                        </p:attrNameLst>
                                      </p:cBhvr>
                                      <p:rCtr x="0" y="-8600"/>
                                    </p:animMotion>
                                  </p:childTnLst>
                                </p:cTn>
                              </p:par>
                            </p:childTnLst>
                          </p:cTn>
                        </p:par>
                        <p:par>
                          <p:cTn id="31" fill="hold" nodeType="afterGroup">
                            <p:stCondLst>
                              <p:cond delay="6000"/>
                            </p:stCondLst>
                            <p:childTnLst>
                              <p:par>
                                <p:cTn id="32" presetID="64" presetClass="path" presetSubtype="0" accel="50000" decel="50000" fill="hold" nodeType="afterEffect">
                                  <p:stCondLst>
                                    <p:cond delay="0"/>
                                  </p:stCondLst>
                                  <p:childTnLst>
                                    <p:animMotion origin="layout" path="M 3.33333E-6 2.22222E-6 L -0.00417 -0.13889 " pathEditMode="relative" rAng="0" ptsTypes="AA">
                                      <p:cBhvr>
                                        <p:cTn id="33" dur="2000" fill="hold"/>
                                        <p:tgtEl>
                                          <p:spTgt spid="28"/>
                                        </p:tgtEl>
                                        <p:attrNameLst>
                                          <p:attrName>ppt_x</p:attrName>
                                          <p:attrName>ppt_y</p:attrName>
                                        </p:attrNameLst>
                                      </p:cBhvr>
                                      <p:rCtr x="-200" y="-6900"/>
                                    </p:animMotion>
                                  </p:childTnLst>
                                </p:cTn>
                              </p:par>
                            </p:childTnLst>
                          </p:cTn>
                        </p:par>
                        <p:par>
                          <p:cTn id="34" fill="hold" nodeType="afterGroup">
                            <p:stCondLst>
                              <p:cond delay="8000"/>
                            </p:stCondLst>
                            <p:childTnLst>
                              <p:par>
                                <p:cTn id="35" presetID="42" presetClass="path" presetSubtype="0" accel="50000" decel="50000" fill="hold" grpId="0" nodeType="afterEffect">
                                  <p:stCondLst>
                                    <p:cond delay="0"/>
                                  </p:stCondLst>
                                  <p:childTnLst>
                                    <p:animMotion origin="layout" path="M 0 0  L 0 0.33333  E" pathEditMode="relative" ptsTypes="">
                                      <p:cBhvr>
                                        <p:cTn id="36" dur="2000" fill="hold"/>
                                        <p:tgtEl>
                                          <p:spTgt spid="24"/>
                                        </p:tgtEl>
                                        <p:attrNameLst>
                                          <p:attrName>ppt_x</p:attrName>
                                          <p:attrName>ppt_y</p:attrName>
                                        </p:attrNameLst>
                                      </p:cBhvr>
                                    </p:animMotion>
                                  </p:childTnLst>
                                </p:cTn>
                              </p:par>
                              <p:par>
                                <p:cTn id="37" presetID="42" presetClass="path" presetSubtype="0" accel="50000" decel="50000" fill="hold" grpId="0" nodeType="withEffect">
                                  <p:stCondLst>
                                    <p:cond delay="0"/>
                                  </p:stCondLst>
                                  <p:childTnLst>
                                    <p:animMotion origin="layout" path="M 0 0  L 0 0.33333  E" pathEditMode="relative" ptsTypes="">
                                      <p:cBhvr>
                                        <p:cTn id="38" dur="2000" fill="hold"/>
                                        <p:tgtEl>
                                          <p:spTgt spid="25"/>
                                        </p:tgtEl>
                                        <p:attrNameLst>
                                          <p:attrName>ppt_x</p:attrName>
                                          <p:attrName>ppt_y</p:attrName>
                                        </p:attrNameLst>
                                      </p:cBhvr>
                                    </p:animMotion>
                                  </p:childTnLst>
                                </p:cTn>
                              </p:par>
                              <p:par>
                                <p:cTn id="39" presetID="42" presetClass="path" presetSubtype="0" accel="50000" decel="50000" fill="hold" grpId="0" nodeType="withEffect">
                                  <p:stCondLst>
                                    <p:cond delay="0"/>
                                  </p:stCondLst>
                                  <p:childTnLst>
                                    <p:animMotion origin="layout" path="M 0 0  L 0 0.33333  E" pathEditMode="relative" ptsTypes="">
                                      <p:cBhvr>
                                        <p:cTn id="40" dur="2000" fill="hold"/>
                                        <p:tgtEl>
                                          <p:spTgt spid="26"/>
                                        </p:tgtEl>
                                        <p:attrNameLst>
                                          <p:attrName>ppt_x</p:attrName>
                                          <p:attrName>ppt_y</p:attrName>
                                        </p:attrNameLst>
                                      </p:cBhvr>
                                    </p:animMotion>
                                  </p:childTnLst>
                                </p:cTn>
                              </p:par>
                            </p:childTnLst>
                          </p:cTn>
                        </p:par>
                        <p:par>
                          <p:cTn id="41" fill="hold" nodeType="afterGroup">
                            <p:stCondLst>
                              <p:cond delay="10000"/>
                            </p:stCondLst>
                            <p:childTnLst>
                              <p:par>
                                <p:cTn id="42" presetID="42" presetClass="path" presetSubtype="0" accel="50000" decel="50000" fill="hold" grpId="0" nodeType="afterEffect">
                                  <p:stCondLst>
                                    <p:cond delay="0"/>
                                  </p:stCondLst>
                                  <p:childTnLst>
                                    <p:animMotion origin="layout" path="M 3.33333E-6 2.52544E-6 L -0.00417 0.35522 " pathEditMode="relative" rAng="0" ptsTypes="AA">
                                      <p:cBhvr>
                                        <p:cTn id="43" dur="2000" fill="hold"/>
                                        <p:tgtEl>
                                          <p:spTgt spid="18"/>
                                        </p:tgtEl>
                                        <p:attrNameLst>
                                          <p:attrName>ppt_x</p:attrName>
                                          <p:attrName>ppt_y</p:attrName>
                                        </p:attrNameLst>
                                      </p:cBhvr>
                                      <p:rCtr x="-200" y="17800"/>
                                    </p:animMotion>
                                  </p:childTnLst>
                                </p:cTn>
                              </p:par>
                            </p:childTnLst>
                          </p:cTn>
                        </p:par>
                        <p:par>
                          <p:cTn id="44" fill="hold" nodeType="afterGroup">
                            <p:stCondLst>
                              <p:cond delay="12000"/>
                            </p:stCondLst>
                            <p:childTnLst>
                              <p:par>
                                <p:cTn id="45" presetID="22" presetClass="exit" presetSubtype="4" fill="hold" nodeType="afterEffect">
                                  <p:stCondLst>
                                    <p:cond delay="0"/>
                                  </p:stCondLst>
                                  <p:childTnLst>
                                    <p:animEffect transition="out" filter="wipe(down)">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par>
                          <p:cTn id="48" fill="hold" nodeType="afterGroup">
                            <p:stCondLst>
                              <p:cond delay="12500"/>
                            </p:stCondLst>
                            <p:childTnLst>
                              <p:par>
                                <p:cTn id="49" presetID="22" presetClass="exit" presetSubtype="4" fill="hold" nodeType="afterEffect">
                                  <p:stCondLst>
                                    <p:cond delay="0"/>
                                  </p:stCondLst>
                                  <p:childTnLst>
                                    <p:animEffect transition="out" filter="wipe(down)">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childTnLst>
                          </p:cTn>
                        </p:par>
                        <p:par>
                          <p:cTn id="52" fill="hold" nodeType="afterGroup">
                            <p:stCondLst>
                              <p:cond delay="13000"/>
                            </p:stCondLst>
                            <p:childTnLst>
                              <p:par>
                                <p:cTn id="53" presetID="22" presetClass="exit" presetSubtype="4" fill="hold" grpId="0" nodeType="afterEffect">
                                  <p:stCondLst>
                                    <p:cond delay="0"/>
                                  </p:stCondLst>
                                  <p:childTnLst>
                                    <p:animEffect transition="out" filter="wipe(down)">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par>
                          <p:cTn id="56" fill="hold" nodeType="afterGroup">
                            <p:stCondLst>
                              <p:cond delay="13500"/>
                            </p:stCondLst>
                            <p:childTnLst>
                              <p:par>
                                <p:cTn id="57" presetID="22" presetClass="exit" presetSubtype="4" fill="hold" grpId="0" nodeType="afterEffect">
                                  <p:stCondLst>
                                    <p:cond delay="0"/>
                                  </p:stCondLst>
                                  <p:childTnLst>
                                    <p:animEffect transition="out" filter="wipe(down)">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childTnLst>
                          </p:cTn>
                        </p:par>
                        <p:par>
                          <p:cTn id="60" fill="hold" nodeType="afterGroup">
                            <p:stCondLst>
                              <p:cond delay="14000"/>
                            </p:stCondLst>
                            <p:childTnLst>
                              <p:par>
                                <p:cTn id="61" presetID="0" presetClass="path" presetSubtype="0" accel="50000" decel="50000" fill="hold" nodeType="afterEffect">
                                  <p:stCondLst>
                                    <p:cond delay="0"/>
                                  </p:stCondLst>
                                  <p:childTnLst>
                                    <p:animMotion origin="layout" path="M 0 6.93889E-18 L 0.09167 0.15555 " pathEditMode="relative" ptsTypes="AA">
                                      <p:cBhvr>
                                        <p:cTn id="62" dur="2000" fill="hold"/>
                                        <p:tgtEl>
                                          <p:spTgt spid="2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5" grpId="0" animBg="1"/>
      <p:bldP spid="18" grpId="0" animBg="1"/>
      <p:bldP spid="19" grpId="0" animBg="1"/>
      <p:bldP spid="20" grpId="0" animBg="1"/>
      <p:bldP spid="21" grpId="0" animBg="1"/>
      <p:bldP spid="22" grpId="0" animBg="1"/>
      <p:bldP spid="24" grpId="0" animBg="1"/>
      <p:bldP spid="25" grpId="0" animBg="1"/>
      <p:bldP spid="26" grpId="0" animBg="1"/>
      <p:bldP spid="27" grpId="0" animBg="1"/>
      <p:bldP spid="29"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Content Placeholder 2"/>
          <p:cNvSpPr>
            <a:spLocks noGrp="1"/>
          </p:cNvSpPr>
          <p:nvPr>
            <p:ph idx="1"/>
          </p:nvPr>
        </p:nvSpPr>
        <p:spPr>
          <a:xfrm>
            <a:off x="1371600" y="1371600"/>
            <a:ext cx="7543800" cy="4343400"/>
          </a:xfrm>
        </p:spPr>
        <p:txBody>
          <a:bodyPr/>
          <a:lstStyle/>
          <a:p>
            <a:r>
              <a:rPr lang="en-US" sz="3200" smtClean="0"/>
              <a:t>(20)  And the sticks whereon thou writest shall be in thine hand before their eyes.  (21)  And say unto them, Thus saith the Lord GOD; Behold, I will take the children of Israel from among the heathen, whither they be gone, and will </a:t>
            </a:r>
            <a:r>
              <a:rPr lang="en-US" sz="3200" b="1" i="1" smtClean="0"/>
              <a:t>gather</a:t>
            </a:r>
            <a:r>
              <a:rPr lang="en-US" sz="3200" smtClean="0"/>
              <a:t> them on every side, and bring them into their own land:</a:t>
            </a:r>
          </a:p>
        </p:txBody>
      </p:sp>
      <p:sp>
        <p:nvSpPr>
          <p:cNvPr id="132099" name="Title 1"/>
          <p:cNvSpPr>
            <a:spLocks noGrp="1"/>
          </p:cNvSpPr>
          <p:nvPr>
            <p:ph type="title"/>
          </p:nvPr>
        </p:nvSpPr>
        <p:spPr>
          <a:xfrm>
            <a:off x="1752600" y="152400"/>
            <a:ext cx="7162800" cy="1066800"/>
          </a:xfrm>
        </p:spPr>
        <p:txBody>
          <a:bodyPr/>
          <a:lstStyle/>
          <a:p>
            <a:r>
              <a:rPr lang="en-US" smtClean="0"/>
              <a:t>Ezekiel 37:15-23</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Content Placeholder 2"/>
          <p:cNvSpPr>
            <a:spLocks noGrp="1"/>
          </p:cNvSpPr>
          <p:nvPr>
            <p:ph idx="1"/>
          </p:nvPr>
        </p:nvSpPr>
        <p:spPr>
          <a:xfrm>
            <a:off x="1676400" y="1371600"/>
            <a:ext cx="7239000" cy="3886200"/>
          </a:xfrm>
        </p:spPr>
        <p:txBody>
          <a:bodyPr/>
          <a:lstStyle/>
          <a:p>
            <a:r>
              <a:rPr lang="en-US" sz="3200" smtClean="0"/>
              <a:t>(22)  And I will make them one nation in the land upon the mountains of Israel; and one king shall be king to them all: and they shall be no more two nations, neither shall they be divided into two kingdoms any more at all.</a:t>
            </a:r>
          </a:p>
        </p:txBody>
      </p:sp>
      <p:sp>
        <p:nvSpPr>
          <p:cNvPr id="133123" name="Title 1"/>
          <p:cNvSpPr>
            <a:spLocks noGrp="1"/>
          </p:cNvSpPr>
          <p:nvPr>
            <p:ph type="title"/>
          </p:nvPr>
        </p:nvSpPr>
        <p:spPr>
          <a:xfrm>
            <a:off x="1752600" y="152400"/>
            <a:ext cx="7162800" cy="1066800"/>
          </a:xfrm>
        </p:spPr>
        <p:txBody>
          <a:bodyPr/>
          <a:lstStyle/>
          <a:p>
            <a:r>
              <a:rPr lang="en-US" smtClean="0"/>
              <a:t>Ezekiel 37:15-23</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1905000" y="2514600"/>
            <a:ext cx="1752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590800" y="4800600"/>
            <a:ext cx="5181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4800" y="3516313"/>
            <a:ext cx="609600" cy="369887"/>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742</a:t>
            </a:r>
          </a:p>
        </p:txBody>
      </p:sp>
      <p:sp>
        <p:nvSpPr>
          <p:cNvPr id="5" name="TextBox 4"/>
          <p:cNvSpPr txBox="1"/>
          <p:nvPr/>
        </p:nvSpPr>
        <p:spPr>
          <a:xfrm>
            <a:off x="1371600" y="2362200"/>
            <a:ext cx="5334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smtClean="0">
                <a:latin typeface="Garamond" pitchFamily="18" charset="0"/>
              </a:rPr>
              <a:t>723</a:t>
            </a:r>
            <a:endParaRPr lang="en-US" dirty="0">
              <a:latin typeface="Garamond" pitchFamily="18" charset="0"/>
            </a:endParaRPr>
          </a:p>
        </p:txBody>
      </p:sp>
      <p:cxnSp>
        <p:nvCxnSpPr>
          <p:cNvPr id="6" name="Straight Arrow Connector 5"/>
          <p:cNvCxnSpPr>
            <a:endCxn id="8" idx="1"/>
          </p:cNvCxnSpPr>
          <p:nvPr/>
        </p:nvCxnSpPr>
        <p:spPr>
          <a:xfrm>
            <a:off x="914400" y="3886200"/>
            <a:ext cx="1143000" cy="9572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889794" y="2756694"/>
            <a:ext cx="773112" cy="7239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57400" y="4659313"/>
            <a:ext cx="533400" cy="369887"/>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677</a:t>
            </a:r>
          </a:p>
        </p:txBody>
      </p:sp>
      <p:sp>
        <p:nvSpPr>
          <p:cNvPr id="9" name="TextBox 8"/>
          <p:cNvSpPr txBox="1"/>
          <p:nvPr/>
        </p:nvSpPr>
        <p:spPr>
          <a:xfrm>
            <a:off x="5943600" y="2362200"/>
            <a:ext cx="6858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1798</a:t>
            </a:r>
          </a:p>
        </p:txBody>
      </p:sp>
      <p:sp>
        <p:nvSpPr>
          <p:cNvPr id="10" name="TextBox 9"/>
          <p:cNvSpPr txBox="1"/>
          <p:nvPr/>
        </p:nvSpPr>
        <p:spPr>
          <a:xfrm>
            <a:off x="3657600" y="2362200"/>
            <a:ext cx="5334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538</a:t>
            </a:r>
          </a:p>
        </p:txBody>
      </p:sp>
      <p:cxnSp>
        <p:nvCxnSpPr>
          <p:cNvPr id="13" name="Straight Arrow Connector 12"/>
          <p:cNvCxnSpPr/>
          <p:nvPr/>
        </p:nvCxnSpPr>
        <p:spPr>
          <a:xfrm>
            <a:off x="4191000" y="2514600"/>
            <a:ext cx="1752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72400" y="4583113"/>
            <a:ext cx="838200" cy="369887"/>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sp>
        <p:nvSpPr>
          <p:cNvPr id="15" name="TextBox 14"/>
          <p:cNvSpPr txBox="1"/>
          <p:nvPr/>
        </p:nvSpPr>
        <p:spPr>
          <a:xfrm>
            <a:off x="7772400" y="2362200"/>
            <a:ext cx="838200" cy="369888"/>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cxnSp>
        <p:nvCxnSpPr>
          <p:cNvPr id="16" name="Straight Arrow Connector 15"/>
          <p:cNvCxnSpPr/>
          <p:nvPr/>
        </p:nvCxnSpPr>
        <p:spPr>
          <a:xfrm flipV="1">
            <a:off x="6629400" y="2514600"/>
            <a:ext cx="1143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6200" y="4038600"/>
            <a:ext cx="1143000" cy="5334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Isaiah 7:8</a:t>
            </a:r>
          </a:p>
        </p:txBody>
      </p:sp>
      <p:sp>
        <p:nvSpPr>
          <p:cNvPr id="18" name="Oval 17"/>
          <p:cNvSpPr/>
          <p:nvPr/>
        </p:nvSpPr>
        <p:spPr>
          <a:xfrm>
            <a:off x="228600" y="2286000"/>
            <a:ext cx="990600" cy="4572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Israel</a:t>
            </a:r>
          </a:p>
        </p:txBody>
      </p:sp>
      <p:sp>
        <p:nvSpPr>
          <p:cNvPr id="19" name="Right Brace 18"/>
          <p:cNvSpPr/>
          <p:nvPr/>
        </p:nvSpPr>
        <p:spPr>
          <a:xfrm rot="16200000">
            <a:off x="2552700" y="1562100"/>
            <a:ext cx="381000" cy="1524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20" name="Right Brace 19"/>
          <p:cNvSpPr/>
          <p:nvPr/>
        </p:nvSpPr>
        <p:spPr>
          <a:xfrm rot="16200000">
            <a:off x="4914900" y="1562100"/>
            <a:ext cx="381000" cy="1524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21" name="Right Brace 20"/>
          <p:cNvSpPr/>
          <p:nvPr/>
        </p:nvSpPr>
        <p:spPr>
          <a:xfrm rot="16200000">
            <a:off x="6972300" y="1866900"/>
            <a:ext cx="381000" cy="9144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22" name="Right Brace 21"/>
          <p:cNvSpPr/>
          <p:nvPr/>
        </p:nvSpPr>
        <p:spPr>
          <a:xfrm rot="16200000">
            <a:off x="4991100" y="2019300"/>
            <a:ext cx="381000" cy="4876800"/>
          </a:xfrm>
          <a:prstGeom prst="rightBrace">
            <a:avLst>
              <a:gd name="adj1" fmla="val 22619"/>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23" name="Rounded Rectangle 22"/>
          <p:cNvSpPr/>
          <p:nvPr/>
        </p:nvSpPr>
        <p:spPr>
          <a:xfrm>
            <a:off x="2362200" y="457200"/>
            <a:ext cx="4419600" cy="6858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 Year Prophecy</a:t>
            </a:r>
          </a:p>
        </p:txBody>
      </p:sp>
      <p:sp>
        <p:nvSpPr>
          <p:cNvPr id="24" name="Rounded Rectangle 23"/>
          <p:cNvSpPr/>
          <p:nvPr/>
        </p:nvSpPr>
        <p:spPr>
          <a:xfrm>
            <a:off x="2362200" y="1676400"/>
            <a:ext cx="7620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1260</a:t>
            </a:r>
          </a:p>
        </p:txBody>
      </p:sp>
      <p:sp>
        <p:nvSpPr>
          <p:cNvPr id="25" name="Rounded Rectangle 24"/>
          <p:cNvSpPr/>
          <p:nvPr/>
        </p:nvSpPr>
        <p:spPr>
          <a:xfrm>
            <a:off x="4724400" y="1676400"/>
            <a:ext cx="7620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1260</a:t>
            </a:r>
          </a:p>
        </p:txBody>
      </p:sp>
      <p:sp>
        <p:nvSpPr>
          <p:cNvPr id="26" name="Rounded Rectangle 25"/>
          <p:cNvSpPr/>
          <p:nvPr/>
        </p:nvSpPr>
        <p:spPr>
          <a:xfrm>
            <a:off x="6858000" y="1676400"/>
            <a:ext cx="533400" cy="381000"/>
          </a:xfrm>
          <a:prstGeom prst="roundRect">
            <a:avLst/>
          </a:prstGeom>
          <a:ln>
            <a:solidFill>
              <a:schemeClr val="tx2"/>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46</a:t>
            </a:r>
          </a:p>
        </p:txBody>
      </p:sp>
      <p:sp>
        <p:nvSpPr>
          <p:cNvPr id="27" name="Right Brace 26"/>
          <p:cNvSpPr/>
          <p:nvPr/>
        </p:nvSpPr>
        <p:spPr>
          <a:xfrm rot="16200000">
            <a:off x="3695700" y="266700"/>
            <a:ext cx="381000" cy="2286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28" name="Rounded Rectangle 27"/>
          <p:cNvSpPr/>
          <p:nvPr/>
        </p:nvSpPr>
        <p:spPr>
          <a:xfrm>
            <a:off x="4419600" y="3657600"/>
            <a:ext cx="1371600" cy="4572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a:t>
            </a:r>
          </a:p>
        </p:txBody>
      </p:sp>
      <p:sp>
        <p:nvSpPr>
          <p:cNvPr id="29" name="Oval 28"/>
          <p:cNvSpPr/>
          <p:nvPr/>
        </p:nvSpPr>
        <p:spPr>
          <a:xfrm>
            <a:off x="2286000" y="3200400"/>
            <a:ext cx="1676400" cy="3810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en-US" b="1" dirty="0"/>
              <a:t> BC    AD</a:t>
            </a:r>
            <a:endParaRPr lang="en-US" b="1" dirty="0"/>
          </a:p>
        </p:txBody>
      </p:sp>
      <p:cxnSp>
        <p:nvCxnSpPr>
          <p:cNvPr id="30" name="Straight Connector 29"/>
          <p:cNvCxnSpPr/>
          <p:nvPr/>
        </p:nvCxnSpPr>
        <p:spPr>
          <a:xfrm rot="5400000">
            <a:off x="2401094" y="3542506"/>
            <a:ext cx="1447800" cy="1588"/>
          </a:xfrm>
          <a:prstGeom prst="line">
            <a:avLst/>
          </a:prstGeom>
          <a:ln w="38100">
            <a:solidFill>
              <a:schemeClr val="tx2"/>
            </a:solidFill>
            <a:prstDash val="dashDot"/>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1447800" y="5105400"/>
            <a:ext cx="1066800" cy="4572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Judah</a:t>
            </a:r>
          </a:p>
        </p:txBody>
      </p:sp>
      <p:sp>
        <p:nvSpPr>
          <p:cNvPr id="31" name="Title 30"/>
          <p:cNvSpPr>
            <a:spLocks noGrp="1"/>
          </p:cNvSpPr>
          <p:nvPr>
            <p:ph type="title"/>
          </p:nvPr>
        </p:nvSpPr>
        <p:spPr>
          <a:xfrm>
            <a:off x="3200400" y="304800"/>
            <a:ext cx="4495800" cy="990600"/>
          </a:xfrm>
          <a:solidFill>
            <a:srgbClr val="7030A0"/>
          </a:solidFill>
          <a:ln>
            <a:miter lim="800000"/>
            <a:headEnd/>
            <a:tailEnd/>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lstStyle/>
          <a:p>
            <a:pPr algn="ctr">
              <a:defRPr/>
            </a:pPr>
            <a:r>
              <a:rPr lang="en-US" dirty="0" smtClean="0">
                <a:effectLst>
                  <a:reflection blurRad="6350" stA="55000" endA="300" endPos="45500" dir="5400000" sy="-100000" algn="bl" rotWithShape="0"/>
                </a:effectLst>
              </a:rPr>
              <a:t>The Gathering</a:t>
            </a:r>
            <a:endParaRPr lang="en-US" dirty="0">
              <a:effectLst>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path" presetSubtype="0" accel="50000" decel="50000" fill="hold" grpId="0" nodeType="clickEffect">
                                  <p:stCondLst>
                                    <p:cond delay="0"/>
                                  </p:stCondLst>
                                  <p:childTnLst>
                                    <p:animMotion origin="layout" path="M 0 0  L 0.04 0.08933  C 0.049 0.108  0.054 0.136  0.054 0.16533  C 0.054 0.19867  0.049 0.22533  0.04 0.244  L 0 0.33333  E" pathEditMode="relative" ptsTypes="">
                                      <p:cBhvr>
                                        <p:cTn id="6" dur="2000" fill="hold"/>
                                        <p:tgtEl>
                                          <p:spTgt spid="29"/>
                                        </p:tgtEl>
                                        <p:attrNameLst>
                                          <p:attrName>ppt_x</p:attrName>
                                          <p:attrName>ppt_y</p:attrName>
                                        </p:attrNameLst>
                                      </p:cBhvr>
                                    </p:animMotion>
                                  </p:childTnLst>
                                </p:cTn>
                              </p:par>
                              <p:par>
                                <p:cTn id="7" presetID="58" presetClass="path" presetSubtype="0" accel="50000" decel="50000" fill="hold" nodeType="withEffect">
                                  <p:stCondLst>
                                    <p:cond delay="0"/>
                                  </p:stCondLst>
                                  <p:childTnLst>
                                    <p:animMotion origin="layout" path="M 0 0  L 0.04 0.08933  C 0.049 0.108  0.054 0.136  0.054 0.16533  C 0.054 0.19867  0.049 0.22533  0.04 0.244  L 0 0.33333  E" pathEditMode="relative" ptsTypes="">
                                      <p:cBhvr>
                                        <p:cTn id="8" dur="2000" fill="hold"/>
                                        <p:tgtEl>
                                          <p:spTgt spid="30"/>
                                        </p:tgtEl>
                                        <p:attrNameLst>
                                          <p:attrName>ppt_x</p:attrName>
                                          <p:attrName>ppt_y</p:attrName>
                                        </p:attrNameLst>
                                      </p:cBhvr>
                                    </p:animMotion>
                                  </p:childTnLst>
                                </p:cTn>
                              </p:par>
                            </p:childTnLst>
                          </p:cTn>
                        </p:par>
                        <p:par>
                          <p:cTn id="9" fill="hold" nodeType="afterGroup">
                            <p:stCondLst>
                              <p:cond delay="2000"/>
                            </p:stCondLst>
                            <p:childTnLst>
                              <p:par>
                                <p:cTn id="10" presetID="42" presetClass="path" presetSubtype="0" accel="50000" decel="50000" fill="hold" grpId="0" nodeType="afterEffect">
                                  <p:stCondLst>
                                    <p:cond delay="0"/>
                                  </p:stCondLst>
                                  <p:childTnLst>
                                    <p:animMotion origin="layout" path="M 0 0  L 0 0.33333  E" pathEditMode="relative" ptsTypes="">
                                      <p:cBhvr>
                                        <p:cTn id="11" dur="2000" fill="hold"/>
                                        <p:tgtEl>
                                          <p:spTgt spid="5"/>
                                        </p:tgtEl>
                                        <p:attrNameLst>
                                          <p:attrName>ppt_x</p:attrName>
                                          <p:attrName>ppt_y</p:attrName>
                                        </p:attrNameLst>
                                      </p:cBhvr>
                                    </p:animMotion>
                                  </p:childTnLst>
                                  <p:subTnLst>
                                    <p:audio>
                                      <p:cMediaNode vol="78000">
                                        <p:cTn display="0" masterRel="sameClick">
                                          <p:stCondLst>
                                            <p:cond evt="begin" delay="0">
                                              <p:tn val="10"/>
                                            </p:cond>
                                          </p:stCondLst>
                                          <p:endCondLst>
                                            <p:cond evt="onStopAudio" delay="0">
                                              <p:tgtEl>
                                                <p:sldTgt/>
                                              </p:tgtEl>
                                            </p:cond>
                                          </p:endCondLst>
                                        </p:cTn>
                                        <p:tgtEl>
                                          <p:sndTgt r:embed="rId3" name="arrow.wav"/>
                                        </p:tgtEl>
                                      </p:cMediaNode>
                                    </p:audio>
                                  </p:subTnLst>
                                </p:cTn>
                              </p:par>
                              <p:par>
                                <p:cTn id="12" presetID="42" presetClass="path" presetSubtype="0" accel="50000" decel="50000" fill="hold" grpId="0" nodeType="withEffect">
                                  <p:stCondLst>
                                    <p:cond delay="0"/>
                                  </p:stCondLst>
                                  <p:childTnLst>
                                    <p:animMotion origin="layout" path="M 0 0  L 0 0.33333  E" pathEditMode="relative" ptsTypes="">
                                      <p:cBhvr>
                                        <p:cTn id="13" dur="2000" fill="hold"/>
                                        <p:tgtEl>
                                          <p:spTgt spid="9"/>
                                        </p:tgtEl>
                                        <p:attrNameLst>
                                          <p:attrName>ppt_x</p:attrName>
                                          <p:attrName>ppt_y</p:attrName>
                                        </p:attrNameLst>
                                      </p:cBhvr>
                                    </p:animMotion>
                                  </p:childTnLst>
                                  <p:subTnLst>
                                    <p:audio>
                                      <p:cMediaNode vol="78000">
                                        <p:cTn display="0" masterRel="sameClick">
                                          <p:stCondLst>
                                            <p:cond evt="begin" delay="0">
                                              <p:tn val="12"/>
                                            </p:cond>
                                          </p:stCondLst>
                                          <p:endCondLst>
                                            <p:cond evt="onStopAudio" delay="0">
                                              <p:tgtEl>
                                                <p:sldTgt/>
                                              </p:tgtEl>
                                            </p:cond>
                                          </p:endCondLst>
                                        </p:cTn>
                                        <p:tgtEl>
                                          <p:sndTgt r:embed="rId3" name="arrow.wav"/>
                                        </p:tgtEl>
                                      </p:cMediaNode>
                                    </p:audio>
                                  </p:subTnLst>
                                </p:cTn>
                              </p:par>
                              <p:par>
                                <p:cTn id="14" presetID="42" presetClass="path" presetSubtype="0" accel="50000" decel="50000" fill="hold" grpId="0" nodeType="withEffect">
                                  <p:stCondLst>
                                    <p:cond delay="0"/>
                                  </p:stCondLst>
                                  <p:childTnLst>
                                    <p:animMotion origin="layout" path="M 0 0  L 0 0.33333  E" pathEditMode="relative" ptsTypes="">
                                      <p:cBhvr>
                                        <p:cTn id="15" dur="2000" fill="hold"/>
                                        <p:tgtEl>
                                          <p:spTgt spid="10"/>
                                        </p:tgtEl>
                                        <p:attrNameLst>
                                          <p:attrName>ppt_x</p:attrName>
                                          <p:attrName>ppt_y</p:attrName>
                                        </p:attrNameLst>
                                      </p:cBhvr>
                                    </p:animMotion>
                                  </p:childTnLst>
                                  <p:subTnLst>
                                    <p:audio>
                                      <p:cMediaNode vol="78000">
                                        <p:cTn display="0" masterRel="sameClick">
                                          <p:stCondLst>
                                            <p:cond evt="begin" delay="0">
                                              <p:tn val="14"/>
                                            </p:cond>
                                          </p:stCondLst>
                                          <p:endCondLst>
                                            <p:cond evt="onStopAudio" delay="0">
                                              <p:tgtEl>
                                                <p:sldTgt/>
                                              </p:tgtEl>
                                            </p:cond>
                                          </p:endCondLst>
                                        </p:cTn>
                                        <p:tgtEl>
                                          <p:sndTgt r:embed="rId3" name="arrow.wav"/>
                                        </p:tgtEl>
                                      </p:cMediaNode>
                                    </p:audio>
                                  </p:subTnLst>
                                </p:cTn>
                              </p:par>
                              <p:par>
                                <p:cTn id="16" presetID="42" presetClass="path" presetSubtype="0" accel="50000" decel="50000" fill="hold" nodeType="withEffect">
                                  <p:stCondLst>
                                    <p:cond delay="0"/>
                                  </p:stCondLst>
                                  <p:childTnLst>
                                    <p:animMotion origin="layout" path="M 0 0  L 0 0.33333  E" pathEditMode="relative" ptsTypes="">
                                      <p:cBhvr>
                                        <p:cTn id="17" dur="2000" fill="hold"/>
                                        <p:tgtEl>
                                          <p:spTgt spid="12"/>
                                        </p:tgtEl>
                                        <p:attrNameLst>
                                          <p:attrName>ppt_x</p:attrName>
                                          <p:attrName>ppt_y</p:attrName>
                                        </p:attrNameLst>
                                      </p:cBhvr>
                                    </p:animMotion>
                                  </p:childTnLst>
                                  <p:subTnLst>
                                    <p:audio>
                                      <p:cMediaNode vol="78000">
                                        <p:cTn display="0" masterRel="sameClick">
                                          <p:stCondLst>
                                            <p:cond evt="begin" delay="0">
                                              <p:tn val="16"/>
                                            </p:cond>
                                          </p:stCondLst>
                                          <p:endCondLst>
                                            <p:cond evt="onStopAudio" delay="0">
                                              <p:tgtEl>
                                                <p:sldTgt/>
                                              </p:tgtEl>
                                            </p:cond>
                                          </p:endCondLst>
                                        </p:cTn>
                                        <p:tgtEl>
                                          <p:sndTgt r:embed="rId3" name="arrow.wav"/>
                                        </p:tgtEl>
                                      </p:cMediaNode>
                                    </p:audio>
                                  </p:subTnLst>
                                </p:cTn>
                              </p:par>
                              <p:par>
                                <p:cTn id="18" presetID="42" presetClass="path" presetSubtype="0" accel="50000" decel="50000" fill="hold" nodeType="withEffect">
                                  <p:stCondLst>
                                    <p:cond delay="0"/>
                                  </p:stCondLst>
                                  <p:childTnLst>
                                    <p:animMotion origin="layout" path="M 0 0  L 0 0.33333  E" pathEditMode="relative" ptsTypes="">
                                      <p:cBhvr>
                                        <p:cTn id="19" dur="2000" fill="hold"/>
                                        <p:tgtEl>
                                          <p:spTgt spid="13"/>
                                        </p:tgtEl>
                                        <p:attrNameLst>
                                          <p:attrName>ppt_x</p:attrName>
                                          <p:attrName>ppt_y</p:attrName>
                                        </p:attrNameLst>
                                      </p:cBhvr>
                                    </p:animMotion>
                                  </p:childTnLst>
                                  <p:subTnLst>
                                    <p:audio>
                                      <p:cMediaNode vol="78000">
                                        <p:cTn display="0" masterRel="sameClick">
                                          <p:stCondLst>
                                            <p:cond evt="begin" delay="0">
                                              <p:tn val="18"/>
                                            </p:cond>
                                          </p:stCondLst>
                                          <p:endCondLst>
                                            <p:cond evt="onStopAudio" delay="0">
                                              <p:tgtEl>
                                                <p:sldTgt/>
                                              </p:tgtEl>
                                            </p:cond>
                                          </p:endCondLst>
                                        </p:cTn>
                                        <p:tgtEl>
                                          <p:sndTgt r:embed="rId3" name="arrow.wav"/>
                                        </p:tgtEl>
                                      </p:cMediaNode>
                                    </p:audio>
                                  </p:subTnLst>
                                </p:cTn>
                              </p:par>
                              <p:par>
                                <p:cTn id="20" presetID="42" presetClass="path" presetSubtype="0" accel="50000" decel="50000" fill="hold" nodeType="withEffect">
                                  <p:stCondLst>
                                    <p:cond delay="0"/>
                                  </p:stCondLst>
                                  <p:childTnLst>
                                    <p:animMotion origin="layout" path="M 0 0  L 0 0.33333  E" pathEditMode="relative" ptsTypes="">
                                      <p:cBhvr>
                                        <p:cTn id="21" dur="2000" fill="hold"/>
                                        <p:tgtEl>
                                          <p:spTgt spid="16"/>
                                        </p:tgtEl>
                                        <p:attrNameLst>
                                          <p:attrName>ppt_x</p:attrName>
                                          <p:attrName>ppt_y</p:attrName>
                                        </p:attrNameLst>
                                      </p:cBhvr>
                                    </p:animMotion>
                                  </p:childTnLst>
                                  <p:subTnLst>
                                    <p:audio>
                                      <p:cMediaNode vol="78000">
                                        <p:cTn display="0" masterRel="sameClick">
                                          <p:stCondLst>
                                            <p:cond evt="begin" delay="0">
                                              <p:tn val="20"/>
                                            </p:cond>
                                          </p:stCondLst>
                                          <p:endCondLst>
                                            <p:cond evt="onStopAudio" delay="0">
                                              <p:tgtEl>
                                                <p:sldTgt/>
                                              </p:tgtEl>
                                            </p:cond>
                                          </p:endCondLst>
                                        </p:cTn>
                                        <p:tgtEl>
                                          <p:sndTgt r:embed="rId3" name="arrow.wav"/>
                                        </p:tgtEl>
                                      </p:cMediaNode>
                                    </p:audio>
                                  </p:subTnLst>
                                </p:cTn>
                              </p:par>
                              <p:par>
                                <p:cTn id="22" presetID="42" presetClass="path" presetSubtype="0" accel="50000" decel="50000" fill="hold" grpId="0" nodeType="withEffect">
                                  <p:stCondLst>
                                    <p:cond delay="0"/>
                                  </p:stCondLst>
                                  <p:childTnLst>
                                    <p:animMotion origin="layout" path="M 0 0  L 0 0.33333  E" pathEditMode="relative" ptsTypes="">
                                      <p:cBhvr>
                                        <p:cTn id="23" dur="2000" fill="hold"/>
                                        <p:tgtEl>
                                          <p:spTgt spid="19"/>
                                        </p:tgtEl>
                                        <p:attrNameLst>
                                          <p:attrName>ppt_x</p:attrName>
                                          <p:attrName>ppt_y</p:attrName>
                                        </p:attrNameLst>
                                      </p:cBhvr>
                                    </p:animMotion>
                                  </p:childTnLst>
                                  <p:subTnLst>
                                    <p:audio>
                                      <p:cMediaNode vol="78000">
                                        <p:cTn display="0" masterRel="sameClick">
                                          <p:stCondLst>
                                            <p:cond evt="begin" delay="0">
                                              <p:tn val="22"/>
                                            </p:cond>
                                          </p:stCondLst>
                                          <p:endCondLst>
                                            <p:cond evt="onStopAudio" delay="0">
                                              <p:tgtEl>
                                                <p:sldTgt/>
                                              </p:tgtEl>
                                            </p:cond>
                                          </p:endCondLst>
                                        </p:cTn>
                                        <p:tgtEl>
                                          <p:sndTgt r:embed="rId3" name="arrow.wav"/>
                                        </p:tgtEl>
                                      </p:cMediaNode>
                                    </p:audio>
                                  </p:subTnLst>
                                </p:cTn>
                              </p:par>
                              <p:par>
                                <p:cTn id="24" presetID="42" presetClass="path" presetSubtype="0" accel="50000" decel="50000" fill="hold" grpId="0" nodeType="withEffect">
                                  <p:stCondLst>
                                    <p:cond delay="0"/>
                                  </p:stCondLst>
                                  <p:childTnLst>
                                    <p:animMotion origin="layout" path="M 0 0  L 0 0.33333  E" pathEditMode="relative" ptsTypes="">
                                      <p:cBhvr>
                                        <p:cTn id="25" dur="2000" fill="hold"/>
                                        <p:tgtEl>
                                          <p:spTgt spid="20"/>
                                        </p:tgtEl>
                                        <p:attrNameLst>
                                          <p:attrName>ppt_x</p:attrName>
                                          <p:attrName>ppt_y</p:attrName>
                                        </p:attrNameLst>
                                      </p:cBhvr>
                                    </p:animMotion>
                                  </p:childTnLst>
                                  <p:subTnLst>
                                    <p:audio>
                                      <p:cMediaNode vol="78000">
                                        <p:cTn display="0" masterRel="sameClick">
                                          <p:stCondLst>
                                            <p:cond evt="begin" delay="0">
                                              <p:tn val="24"/>
                                            </p:cond>
                                          </p:stCondLst>
                                          <p:endCondLst>
                                            <p:cond evt="onStopAudio" delay="0">
                                              <p:tgtEl>
                                                <p:sldTgt/>
                                              </p:tgtEl>
                                            </p:cond>
                                          </p:endCondLst>
                                        </p:cTn>
                                        <p:tgtEl>
                                          <p:sndTgt r:embed="rId3" name="arrow.wav"/>
                                        </p:tgtEl>
                                      </p:cMediaNode>
                                    </p:audio>
                                  </p:subTnLst>
                                </p:cTn>
                              </p:par>
                              <p:par>
                                <p:cTn id="26" presetID="42" presetClass="path" presetSubtype="0" accel="50000" decel="50000" fill="hold" grpId="0" nodeType="withEffect">
                                  <p:stCondLst>
                                    <p:cond delay="0"/>
                                  </p:stCondLst>
                                  <p:childTnLst>
                                    <p:animMotion origin="layout" path="M 0 0  L 0 0.33333  E" pathEditMode="relative" ptsTypes="">
                                      <p:cBhvr>
                                        <p:cTn id="27" dur="2000" fill="hold"/>
                                        <p:tgtEl>
                                          <p:spTgt spid="21"/>
                                        </p:tgtEl>
                                        <p:attrNameLst>
                                          <p:attrName>ppt_x</p:attrName>
                                          <p:attrName>ppt_y</p:attrName>
                                        </p:attrNameLst>
                                      </p:cBhvr>
                                    </p:animMotion>
                                  </p:childTnLst>
                                  <p:subTnLst>
                                    <p:audio>
                                      <p:cMediaNode vol="78000">
                                        <p:cTn display="0" masterRel="sameClick">
                                          <p:stCondLst>
                                            <p:cond evt="begin" delay="0">
                                              <p:tn val="26"/>
                                            </p:cond>
                                          </p:stCondLst>
                                          <p:endCondLst>
                                            <p:cond evt="onStopAudio" delay="0">
                                              <p:tgtEl>
                                                <p:sldTgt/>
                                              </p:tgtEl>
                                            </p:cond>
                                          </p:endCondLst>
                                        </p:cTn>
                                        <p:tgtEl>
                                          <p:sndTgt r:embed="rId3" name="arrow.wav"/>
                                        </p:tgtEl>
                                      </p:cMediaNode>
                                    </p:audio>
                                  </p:subTnLst>
                                </p:cTn>
                              </p:par>
                            </p:childTnLst>
                          </p:cTn>
                        </p:par>
                        <p:par>
                          <p:cTn id="28" fill="hold" nodeType="afterGroup">
                            <p:stCondLst>
                              <p:cond delay="4000"/>
                            </p:stCondLst>
                            <p:childTnLst>
                              <p:par>
                                <p:cTn id="29" presetID="64" presetClass="path" presetSubtype="0" accel="50000" decel="50000" fill="hold" grpId="0" nodeType="afterEffect">
                                  <p:stCondLst>
                                    <p:cond delay="0"/>
                                  </p:stCondLst>
                                  <p:childTnLst>
                                    <p:animMotion origin="layout" path="M -0.0125 0.05 L -0.0125 -0.12222 " pathEditMode="relative" rAng="0" ptsTypes="AA">
                                      <p:cBhvr>
                                        <p:cTn id="30" dur="2000" fill="hold"/>
                                        <p:tgtEl>
                                          <p:spTgt spid="22"/>
                                        </p:tgtEl>
                                        <p:attrNameLst>
                                          <p:attrName>ppt_x</p:attrName>
                                          <p:attrName>ppt_y</p:attrName>
                                        </p:attrNameLst>
                                      </p:cBhvr>
                                      <p:rCtr x="0" y="-8600"/>
                                    </p:animMotion>
                                  </p:childTnLst>
                                </p:cTn>
                              </p:par>
                            </p:childTnLst>
                          </p:cTn>
                        </p:par>
                        <p:par>
                          <p:cTn id="31" fill="hold" nodeType="afterGroup">
                            <p:stCondLst>
                              <p:cond delay="6000"/>
                            </p:stCondLst>
                            <p:childTnLst>
                              <p:par>
                                <p:cTn id="32" presetID="64" presetClass="path" presetSubtype="0" accel="50000" decel="50000" fill="hold" nodeType="afterEffect">
                                  <p:stCondLst>
                                    <p:cond delay="0"/>
                                  </p:stCondLst>
                                  <p:childTnLst>
                                    <p:animMotion origin="layout" path="M 3.33333E-6 2.22222E-6 L -0.00417 -0.13889 " pathEditMode="relative" rAng="0" ptsTypes="AA">
                                      <p:cBhvr>
                                        <p:cTn id="33" dur="2000" fill="hold"/>
                                        <p:tgtEl>
                                          <p:spTgt spid="28"/>
                                        </p:tgtEl>
                                        <p:attrNameLst>
                                          <p:attrName>ppt_x</p:attrName>
                                          <p:attrName>ppt_y</p:attrName>
                                        </p:attrNameLst>
                                      </p:cBhvr>
                                      <p:rCtr x="-200" y="-6900"/>
                                    </p:animMotion>
                                  </p:childTnLst>
                                </p:cTn>
                              </p:par>
                            </p:childTnLst>
                          </p:cTn>
                        </p:par>
                        <p:par>
                          <p:cTn id="34" fill="hold" nodeType="afterGroup">
                            <p:stCondLst>
                              <p:cond delay="8000"/>
                            </p:stCondLst>
                            <p:childTnLst>
                              <p:par>
                                <p:cTn id="35" presetID="42" presetClass="path" presetSubtype="0" accel="50000" decel="50000" fill="hold" grpId="0" nodeType="afterEffect">
                                  <p:stCondLst>
                                    <p:cond delay="0"/>
                                  </p:stCondLst>
                                  <p:childTnLst>
                                    <p:animMotion origin="layout" path="M 0 0  L 0 0.33333  E" pathEditMode="relative" ptsTypes="">
                                      <p:cBhvr>
                                        <p:cTn id="36" dur="2000" fill="hold"/>
                                        <p:tgtEl>
                                          <p:spTgt spid="24"/>
                                        </p:tgtEl>
                                        <p:attrNameLst>
                                          <p:attrName>ppt_x</p:attrName>
                                          <p:attrName>ppt_y</p:attrName>
                                        </p:attrNameLst>
                                      </p:cBhvr>
                                    </p:animMotion>
                                  </p:childTnLst>
                                </p:cTn>
                              </p:par>
                              <p:par>
                                <p:cTn id="37" presetID="42" presetClass="path" presetSubtype="0" accel="50000" decel="50000" fill="hold" grpId="0" nodeType="withEffect">
                                  <p:stCondLst>
                                    <p:cond delay="0"/>
                                  </p:stCondLst>
                                  <p:childTnLst>
                                    <p:animMotion origin="layout" path="M 0 0  L 0 0.33333  E" pathEditMode="relative" ptsTypes="">
                                      <p:cBhvr>
                                        <p:cTn id="38" dur="2000" fill="hold"/>
                                        <p:tgtEl>
                                          <p:spTgt spid="25"/>
                                        </p:tgtEl>
                                        <p:attrNameLst>
                                          <p:attrName>ppt_x</p:attrName>
                                          <p:attrName>ppt_y</p:attrName>
                                        </p:attrNameLst>
                                      </p:cBhvr>
                                    </p:animMotion>
                                  </p:childTnLst>
                                </p:cTn>
                              </p:par>
                              <p:par>
                                <p:cTn id="39" presetID="42" presetClass="path" presetSubtype="0" accel="50000" decel="50000" fill="hold" grpId="0" nodeType="withEffect">
                                  <p:stCondLst>
                                    <p:cond delay="0"/>
                                  </p:stCondLst>
                                  <p:childTnLst>
                                    <p:animMotion origin="layout" path="M 0 0  L 0 0.33333  E" pathEditMode="relative" ptsTypes="">
                                      <p:cBhvr>
                                        <p:cTn id="40" dur="2000" fill="hold"/>
                                        <p:tgtEl>
                                          <p:spTgt spid="26"/>
                                        </p:tgtEl>
                                        <p:attrNameLst>
                                          <p:attrName>ppt_x</p:attrName>
                                          <p:attrName>ppt_y</p:attrName>
                                        </p:attrNameLst>
                                      </p:cBhvr>
                                    </p:animMotion>
                                  </p:childTnLst>
                                </p:cTn>
                              </p:par>
                            </p:childTnLst>
                          </p:cTn>
                        </p:par>
                        <p:par>
                          <p:cTn id="41" fill="hold" nodeType="afterGroup">
                            <p:stCondLst>
                              <p:cond delay="10000"/>
                            </p:stCondLst>
                            <p:childTnLst>
                              <p:par>
                                <p:cTn id="42" presetID="42" presetClass="path" presetSubtype="0" accel="50000" decel="50000" fill="hold" grpId="0" nodeType="afterEffect">
                                  <p:stCondLst>
                                    <p:cond delay="0"/>
                                  </p:stCondLst>
                                  <p:childTnLst>
                                    <p:animMotion origin="layout" path="M 3.33333E-6 2.52544E-6 L 0.0125 0.35522 " pathEditMode="relative" rAng="0" ptsTypes="AA">
                                      <p:cBhvr>
                                        <p:cTn id="43" dur="2000" fill="hold"/>
                                        <p:tgtEl>
                                          <p:spTgt spid="18"/>
                                        </p:tgtEl>
                                        <p:attrNameLst>
                                          <p:attrName>ppt_x</p:attrName>
                                          <p:attrName>ppt_y</p:attrName>
                                        </p:attrNameLst>
                                      </p:cBhvr>
                                      <p:rCtr x="600" y="17800"/>
                                    </p:animMotion>
                                  </p:childTnLst>
                                </p:cTn>
                              </p:par>
                            </p:childTnLst>
                          </p:cTn>
                        </p:par>
                        <p:par>
                          <p:cTn id="44" fill="hold" nodeType="afterGroup">
                            <p:stCondLst>
                              <p:cond delay="12000"/>
                            </p:stCondLst>
                            <p:childTnLst>
                              <p:par>
                                <p:cTn id="45" presetID="22" presetClass="exit" presetSubtype="4" fill="hold" nodeType="afterEffect">
                                  <p:stCondLst>
                                    <p:cond delay="0"/>
                                  </p:stCondLst>
                                  <p:childTnLst>
                                    <p:animEffect transition="out" filter="wipe(down)">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par>
                          <p:cTn id="48" fill="hold" nodeType="afterGroup">
                            <p:stCondLst>
                              <p:cond delay="12500"/>
                            </p:stCondLst>
                            <p:childTnLst>
                              <p:par>
                                <p:cTn id="49" presetID="22" presetClass="exit" presetSubtype="4" fill="hold" nodeType="afterEffect">
                                  <p:stCondLst>
                                    <p:cond delay="0"/>
                                  </p:stCondLst>
                                  <p:childTnLst>
                                    <p:animEffect transition="out" filter="wipe(down)">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childTnLst>
                          </p:cTn>
                        </p:par>
                        <p:par>
                          <p:cTn id="52" fill="hold" nodeType="afterGroup">
                            <p:stCondLst>
                              <p:cond delay="13000"/>
                            </p:stCondLst>
                            <p:childTnLst>
                              <p:par>
                                <p:cTn id="53" presetID="22" presetClass="exit" presetSubtype="4" fill="hold" grpId="0" nodeType="afterEffect">
                                  <p:stCondLst>
                                    <p:cond delay="0"/>
                                  </p:stCondLst>
                                  <p:childTnLst>
                                    <p:animEffect transition="out" filter="wipe(down)">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par>
                          <p:cTn id="56" fill="hold" nodeType="afterGroup">
                            <p:stCondLst>
                              <p:cond delay="13500"/>
                            </p:stCondLst>
                            <p:childTnLst>
                              <p:par>
                                <p:cTn id="57" presetID="22" presetClass="exit" presetSubtype="4" fill="hold" grpId="0" nodeType="afterEffect">
                                  <p:stCondLst>
                                    <p:cond delay="0"/>
                                  </p:stCondLst>
                                  <p:childTnLst>
                                    <p:animEffect transition="out" filter="wipe(down)">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childTnLst>
                          </p:cTn>
                        </p:par>
                        <p:par>
                          <p:cTn id="60" fill="hold" nodeType="afterGroup">
                            <p:stCondLst>
                              <p:cond delay="14000"/>
                            </p:stCondLst>
                            <p:childTnLst>
                              <p:par>
                                <p:cTn id="61" presetID="0" presetClass="path" presetSubtype="0" accel="50000" decel="50000" fill="hold" nodeType="afterEffect">
                                  <p:stCondLst>
                                    <p:cond delay="0"/>
                                  </p:stCondLst>
                                  <p:childTnLst>
                                    <p:animMotion origin="layout" path="M 0 6.93889E-18 L 0.09167 0.15555 " pathEditMode="relative" ptsTypes="AA">
                                      <p:cBhvr>
                                        <p:cTn id="62" dur="2000" fill="hold"/>
                                        <p:tgtEl>
                                          <p:spTgt spid="23"/>
                                        </p:tgtEl>
                                        <p:attrNameLst>
                                          <p:attrName>ppt_x</p:attrName>
                                          <p:attrName>ppt_y</p:attrName>
                                        </p:attrNameLst>
                                      </p:cBhvr>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20"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edge">
                                      <p:cBhvr>
                                        <p:cTn id="6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5" grpId="0" animBg="1"/>
      <p:bldP spid="18" grpId="0" animBg="1"/>
      <p:bldP spid="19" grpId="0" animBg="1"/>
      <p:bldP spid="20" grpId="0" animBg="1"/>
      <p:bldP spid="21" grpId="0" animBg="1"/>
      <p:bldP spid="22" grpId="0" animBg="1"/>
      <p:bldP spid="24" grpId="0" animBg="1"/>
      <p:bldP spid="25" grpId="0" animBg="1"/>
      <p:bldP spid="26" grpId="0" animBg="1"/>
      <p:bldP spid="27"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James White</a:t>
            </a:r>
          </a:p>
        </p:txBody>
      </p:sp>
      <p:sp>
        <p:nvSpPr>
          <p:cNvPr id="15363" name="Content Placeholder 2"/>
          <p:cNvSpPr>
            <a:spLocks noGrp="1"/>
          </p:cNvSpPr>
          <p:nvPr>
            <p:ph idx="1"/>
          </p:nvPr>
        </p:nvSpPr>
        <p:spPr>
          <a:xfrm>
            <a:off x="2057400" y="1981200"/>
            <a:ext cx="6705600" cy="4800600"/>
          </a:xfrm>
        </p:spPr>
        <p:txBody>
          <a:bodyPr/>
          <a:lstStyle/>
          <a:p>
            <a:r>
              <a:rPr lang="en-US" sz="3200" smtClean="0"/>
              <a:t>This was, however, only apparent.  We date the `seven times,' or 2520 years, from the captivity of Manasseh, which is, with great unanimity, placed by chronologers B. C. 677.</a:t>
            </a:r>
          </a:p>
        </p:txBody>
      </p:sp>
      <p:pic>
        <p:nvPicPr>
          <p:cNvPr id="4" name="Picture 3" descr="JamesSpringerWhite.png"/>
          <p:cNvPicPr>
            <a:picLocks noChangeAspect="1"/>
          </p:cNvPicPr>
          <p:nvPr/>
        </p:nvPicPr>
        <p:blipFill>
          <a:blip r:embed="rId3"/>
          <a:stretch>
            <a:fillRect/>
          </a:stretch>
        </p:blipFill>
        <p:spPr>
          <a:xfrm>
            <a:off x="7239000" y="0"/>
            <a:ext cx="1143000" cy="1752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Content Placeholder 2"/>
          <p:cNvSpPr>
            <a:spLocks noGrp="1"/>
          </p:cNvSpPr>
          <p:nvPr>
            <p:ph idx="1"/>
          </p:nvPr>
        </p:nvSpPr>
        <p:spPr>
          <a:xfrm>
            <a:off x="1447800" y="1676400"/>
            <a:ext cx="7543800" cy="4800600"/>
          </a:xfrm>
        </p:spPr>
        <p:txBody>
          <a:bodyPr/>
          <a:lstStyle/>
          <a:p>
            <a:r>
              <a:rPr lang="en-US" sz="3200" smtClean="0"/>
              <a:t>(23)  Neither shall they defile themselves any more with their idols, nor with their detestable things, nor with any of their transgressions: but I will save them out of all their dwelling places, wherein they have sinned, and will cleanse them: so shall they be my people, and I will be their God.</a:t>
            </a:r>
          </a:p>
        </p:txBody>
      </p:sp>
      <p:sp>
        <p:nvSpPr>
          <p:cNvPr id="135171" name="Title 1"/>
          <p:cNvSpPr>
            <a:spLocks noGrp="1"/>
          </p:cNvSpPr>
          <p:nvPr>
            <p:ph type="title"/>
          </p:nvPr>
        </p:nvSpPr>
        <p:spPr>
          <a:xfrm>
            <a:off x="1752600" y="152400"/>
            <a:ext cx="7162800" cy="1066800"/>
          </a:xfrm>
        </p:spPr>
        <p:txBody>
          <a:bodyPr/>
          <a:lstStyle/>
          <a:p>
            <a:r>
              <a:rPr lang="en-US" smtClean="0"/>
              <a:t>Ezekiel 37:15-23</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smtClean="0"/>
              <a:t>Summary Ezekiel 37</a:t>
            </a:r>
          </a:p>
        </p:txBody>
      </p:sp>
      <p:sp>
        <p:nvSpPr>
          <p:cNvPr id="136195" name="Content Placeholder 2"/>
          <p:cNvSpPr>
            <a:spLocks noGrp="1"/>
          </p:cNvSpPr>
          <p:nvPr>
            <p:ph idx="1"/>
          </p:nvPr>
        </p:nvSpPr>
        <p:spPr>
          <a:xfrm>
            <a:off x="1600200" y="1676400"/>
            <a:ext cx="7391400" cy="4800600"/>
          </a:xfrm>
        </p:spPr>
        <p:txBody>
          <a:bodyPr/>
          <a:lstStyle/>
          <a:p>
            <a:r>
              <a:rPr lang="en-US" sz="3200" smtClean="0"/>
              <a:t>1. In the first 28 verses of Ezekiel we find the “prophecy” mentioned seven times these “Seven Times” are an indirect reference to the 2520. </a:t>
            </a:r>
          </a:p>
          <a:p>
            <a:r>
              <a:rPr lang="en-US" sz="3200" smtClean="0"/>
              <a:t>2. That the last command to prophecy by our Father is in reference to us today.</a:t>
            </a:r>
          </a:p>
          <a:p>
            <a:pPr>
              <a:buFontTx/>
              <a:buNone/>
            </a:pPr>
            <a:endParaRPr lang="en-US"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smtClean="0"/>
              <a:t>Summary Ezekiel 37</a:t>
            </a:r>
          </a:p>
        </p:txBody>
      </p:sp>
      <p:sp>
        <p:nvSpPr>
          <p:cNvPr id="137219" name="Content Placeholder 2"/>
          <p:cNvSpPr>
            <a:spLocks noGrp="1"/>
          </p:cNvSpPr>
          <p:nvPr>
            <p:ph idx="1"/>
          </p:nvPr>
        </p:nvSpPr>
        <p:spPr>
          <a:xfrm>
            <a:off x="1600200" y="1676400"/>
            <a:ext cx="7391400" cy="4800600"/>
          </a:xfrm>
        </p:spPr>
        <p:txBody>
          <a:bodyPr/>
          <a:lstStyle/>
          <a:p>
            <a:r>
              <a:rPr lang="en-US" sz="3200" smtClean="0"/>
              <a:t>3. That the two sticks are again a reference to the 2520 and to the “Gathering Time”. </a:t>
            </a:r>
          </a:p>
          <a:p>
            <a:r>
              <a:rPr lang="en-US" sz="3200" smtClean="0"/>
              <a:t>4. That the covenant of peace (Eze 37:26) comes after this fulfillment which is in harmony with the prophetic word.</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ctrTitle"/>
          </p:nvPr>
        </p:nvSpPr>
        <p:spPr/>
        <p:txBody>
          <a:bodyPr/>
          <a:lstStyle/>
          <a:p>
            <a:r>
              <a:rPr lang="en-US" smtClean="0"/>
              <a:t>2520 Repeat &amp; Enlarge 2</a:t>
            </a:r>
          </a:p>
        </p:txBody>
      </p:sp>
      <p:sp>
        <p:nvSpPr>
          <p:cNvPr id="138243" name="Subtitle 2"/>
          <p:cNvSpPr>
            <a:spLocks noGrp="1"/>
          </p:cNvSpPr>
          <p:nvPr>
            <p:ph type="subTitle" idx="1"/>
          </p:nvPr>
        </p:nvSpPr>
        <p:spPr/>
        <p:txBody>
          <a:bodyPr/>
          <a:lstStyle/>
          <a:p>
            <a:r>
              <a:rPr lang="en-US" smtClean="0"/>
              <a:t>2008 Prophecy School</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smtClean="0"/>
              <a:t>1 Kings 17:12-24 </a:t>
            </a:r>
          </a:p>
        </p:txBody>
      </p:sp>
      <p:sp>
        <p:nvSpPr>
          <p:cNvPr id="139267" name="Content Placeholder 2"/>
          <p:cNvSpPr>
            <a:spLocks noGrp="1"/>
          </p:cNvSpPr>
          <p:nvPr>
            <p:ph idx="1"/>
          </p:nvPr>
        </p:nvSpPr>
        <p:spPr>
          <a:xfrm>
            <a:off x="762000" y="1676400"/>
            <a:ext cx="8229600" cy="4800600"/>
          </a:xfrm>
        </p:spPr>
        <p:txBody>
          <a:bodyPr/>
          <a:lstStyle/>
          <a:p>
            <a:r>
              <a:rPr lang="en-US" sz="3200" smtClean="0"/>
              <a:t>(12)And she said, </a:t>
            </a:r>
            <a:r>
              <a:rPr lang="en-US" sz="3200" i="1" smtClean="0"/>
              <a:t>As the LORD thy God liveth, I have not a cake, but an handful of meal in a barrel, and a little oil in a cruse: and, behold, I am gathering two sticks, that I may go in and dress it for me and my son, that we may eat it, and die.  (13)  And Elijah said unto her, Fear not; go and do as thou hast said: but make me thereof a little cake first, and bring it unto me, and after make for thee and for thy son.</a:t>
            </a:r>
          </a:p>
          <a:p>
            <a:endParaRPr lang="en-US" smtClean="0"/>
          </a:p>
          <a:p>
            <a:endParaRPr lang="en-US"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smtClean="0"/>
              <a:t>1 Kings 17:12-24 </a:t>
            </a:r>
          </a:p>
        </p:txBody>
      </p:sp>
      <p:sp>
        <p:nvSpPr>
          <p:cNvPr id="140291" name="Content Placeholder 2"/>
          <p:cNvSpPr>
            <a:spLocks noGrp="1"/>
          </p:cNvSpPr>
          <p:nvPr>
            <p:ph idx="1"/>
          </p:nvPr>
        </p:nvSpPr>
        <p:spPr>
          <a:xfrm>
            <a:off x="914400" y="1295400"/>
            <a:ext cx="8077200" cy="4800600"/>
          </a:xfrm>
        </p:spPr>
        <p:txBody>
          <a:bodyPr/>
          <a:lstStyle/>
          <a:p>
            <a:r>
              <a:rPr lang="en-US" sz="3200" i="1" smtClean="0"/>
              <a:t> (14)  For thus saith the LORD God of Israel, The barrel of meal shall not waste, neither shall the cruse of oil fail, until the day that the LORD sendeth rain upon the earth.  (15)  And she went and did according to the saying of Elijah: and she, and he, and her house, did eat many days.  (16)  And the barrel of meal wasted not, neither did the cruse of oil fail, according to the word of the LORD, which he spake by Elijah.  </a:t>
            </a:r>
            <a:endParaRPr lang="en-US" sz="320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smtClean="0"/>
              <a:t>1 Kings 17:12-24 </a:t>
            </a:r>
          </a:p>
        </p:txBody>
      </p:sp>
      <p:sp>
        <p:nvSpPr>
          <p:cNvPr id="141315" name="Content Placeholder 2"/>
          <p:cNvSpPr>
            <a:spLocks noGrp="1"/>
          </p:cNvSpPr>
          <p:nvPr>
            <p:ph idx="1"/>
          </p:nvPr>
        </p:nvSpPr>
        <p:spPr>
          <a:xfrm>
            <a:off x="1066800" y="1676400"/>
            <a:ext cx="7924800" cy="4800600"/>
          </a:xfrm>
        </p:spPr>
        <p:txBody>
          <a:bodyPr/>
          <a:lstStyle/>
          <a:p>
            <a:r>
              <a:rPr lang="en-US" sz="3200" i="1" smtClean="0"/>
              <a:t>(17)  And it came to pass after these things, that the son of the woman, the mistress of the house, fell sick; and his sickness was so sore, that there was no breath left in him.  (18)  And she said unto Elijah, What have I to do with thee, O thou man of God? art thou come unto me to call my sin to remembrance, and to slay my son?  (19)  And he said unto her, Give me thy son. </a:t>
            </a:r>
            <a:endParaRPr lang="en-US" sz="3200"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smtClean="0"/>
              <a:t>1 Kings 17:12-24 </a:t>
            </a:r>
          </a:p>
        </p:txBody>
      </p:sp>
      <p:sp>
        <p:nvSpPr>
          <p:cNvPr id="142339" name="Content Placeholder 2"/>
          <p:cNvSpPr>
            <a:spLocks noGrp="1"/>
          </p:cNvSpPr>
          <p:nvPr>
            <p:ph idx="1"/>
          </p:nvPr>
        </p:nvSpPr>
        <p:spPr>
          <a:xfrm>
            <a:off x="914400" y="1676400"/>
            <a:ext cx="8077200" cy="4800600"/>
          </a:xfrm>
        </p:spPr>
        <p:txBody>
          <a:bodyPr/>
          <a:lstStyle/>
          <a:p>
            <a:r>
              <a:rPr lang="en-US" sz="3200" i="1" smtClean="0"/>
              <a:t>And he took him out of her bosom, and carried him up into a loft, where he abode, and laid him upon his own bed.  (20)  And he cried unto the LORD, and said, O LORD my God, hast thou also brought evil upon the widow with whom I sojourn, by slaying her son?  (21)  And he stretched himself upon the child three times, and cried unto the LORD, and said, O LORD my God, I pray thee</a:t>
            </a:r>
            <a:endParaRPr lang="en-US" sz="3200" smtClean="0"/>
          </a:p>
          <a:p>
            <a:endParaRPr lang="en-US" smtClean="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xfrm>
            <a:off x="1752600" y="152400"/>
            <a:ext cx="7162800" cy="990600"/>
          </a:xfrm>
        </p:spPr>
        <p:txBody>
          <a:bodyPr/>
          <a:lstStyle/>
          <a:p>
            <a:r>
              <a:rPr lang="en-US" smtClean="0"/>
              <a:t>1 Kings 17:12-24 </a:t>
            </a:r>
          </a:p>
        </p:txBody>
      </p:sp>
      <p:sp>
        <p:nvSpPr>
          <p:cNvPr id="143363" name="Content Placeholder 2"/>
          <p:cNvSpPr>
            <a:spLocks noGrp="1"/>
          </p:cNvSpPr>
          <p:nvPr>
            <p:ph idx="1"/>
          </p:nvPr>
        </p:nvSpPr>
        <p:spPr>
          <a:xfrm>
            <a:off x="838200" y="1066800"/>
            <a:ext cx="8229600" cy="4800600"/>
          </a:xfrm>
        </p:spPr>
        <p:txBody>
          <a:bodyPr/>
          <a:lstStyle/>
          <a:p>
            <a:r>
              <a:rPr lang="en-US" sz="3200" i="1" smtClean="0"/>
              <a:t>let this child's soul come into him again.  (22)  And the LORD heard the voice of Elijah; and the soul of the child came into him again, and he revived.  (23)  And Elijah took the child, and brought him down out of the chamber into the house, and delivered him unto his mother: and Elijah said, See, thy son liveth.  (24)  And the woman said to Elijah, Now by this I know that thou art a man of God, and that the word of the LORD in thy mouth is truth.</a:t>
            </a:r>
            <a:endParaRPr lang="en-US" sz="3200"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ctrTitle"/>
          </p:nvPr>
        </p:nvSpPr>
        <p:spPr/>
        <p:txBody>
          <a:bodyPr/>
          <a:lstStyle/>
          <a:p>
            <a:r>
              <a:rPr lang="en-US" smtClean="0"/>
              <a:t>2520 Historical Repetition</a:t>
            </a:r>
          </a:p>
        </p:txBody>
      </p:sp>
      <p:sp>
        <p:nvSpPr>
          <p:cNvPr id="144387" name="Subtitle 2"/>
          <p:cNvSpPr>
            <a:spLocks noGrp="1"/>
          </p:cNvSpPr>
          <p:nvPr>
            <p:ph type="subTitle" idx="1"/>
          </p:nvPr>
        </p:nvSpPr>
        <p:spPr/>
        <p:txBody>
          <a:bodyPr/>
          <a:lstStyle/>
          <a:p>
            <a:r>
              <a:rPr lang="en-US" smtClean="0"/>
              <a:t>2008 Prophecy School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James White</a:t>
            </a:r>
          </a:p>
        </p:txBody>
      </p:sp>
      <p:sp>
        <p:nvSpPr>
          <p:cNvPr id="16387" name="Content Placeholder 2"/>
          <p:cNvSpPr>
            <a:spLocks noGrp="1"/>
          </p:cNvSpPr>
          <p:nvPr>
            <p:ph idx="1"/>
          </p:nvPr>
        </p:nvSpPr>
        <p:spPr>
          <a:xfrm>
            <a:off x="2438400" y="1828800"/>
            <a:ext cx="6248400" cy="4800600"/>
          </a:xfrm>
        </p:spPr>
        <p:txBody>
          <a:bodyPr/>
          <a:lstStyle/>
          <a:p>
            <a:r>
              <a:rPr lang="en-US" sz="3200" smtClean="0"/>
              <a:t>This date is the only one we have ever reckoned from, for the commencement of this period; and </a:t>
            </a:r>
            <a:r>
              <a:rPr lang="en-US" sz="3200" b="1" smtClean="0"/>
              <a:t>subtracting</a:t>
            </a:r>
            <a:r>
              <a:rPr lang="en-US" sz="3200" smtClean="0"/>
              <a:t> B. C. 677 from 2520 years, there remained but A. D. 1843. </a:t>
            </a:r>
          </a:p>
        </p:txBody>
      </p:sp>
      <p:pic>
        <p:nvPicPr>
          <p:cNvPr id="4" name="Picture 3" descr="JamesSpringerWhite.png"/>
          <p:cNvPicPr>
            <a:picLocks noChangeAspect="1"/>
          </p:cNvPicPr>
          <p:nvPr/>
        </p:nvPicPr>
        <p:blipFill>
          <a:blip r:embed="rId3"/>
          <a:stretch>
            <a:fillRect/>
          </a:stretch>
        </p:blipFill>
        <p:spPr>
          <a:xfrm>
            <a:off x="7239000" y="0"/>
            <a:ext cx="1143000" cy="1752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smtClean="0"/>
              <a:t>Isaiah 46:9 – 10 </a:t>
            </a:r>
          </a:p>
        </p:txBody>
      </p:sp>
      <p:sp>
        <p:nvSpPr>
          <p:cNvPr id="145411" name="Content Placeholder 2"/>
          <p:cNvSpPr>
            <a:spLocks noGrp="1"/>
          </p:cNvSpPr>
          <p:nvPr>
            <p:ph idx="1"/>
          </p:nvPr>
        </p:nvSpPr>
        <p:spPr>
          <a:xfrm>
            <a:off x="1600200" y="1752600"/>
            <a:ext cx="7239000" cy="4800600"/>
          </a:xfrm>
        </p:spPr>
        <p:txBody>
          <a:bodyPr/>
          <a:lstStyle/>
          <a:p>
            <a:r>
              <a:rPr lang="en-US" sz="3200" smtClean="0"/>
              <a:t>(9)Remember the former things of old: for I am God, and there is none else; I am God, and there is none like me,  (10)  Declaring the end from the beginning, and from ancient times the things that are not yet done, saying, My counsel shall stand, and I will do all my pleasure.</a:t>
            </a:r>
          </a:p>
          <a:p>
            <a:endParaRPr lang="en-US" smtClean="0"/>
          </a:p>
          <a:p>
            <a:endParaRPr lang="en-US"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r>
              <a:rPr lang="en-US" smtClean="0"/>
              <a:t>Historical Information</a:t>
            </a:r>
          </a:p>
        </p:txBody>
      </p:sp>
      <p:sp>
        <p:nvSpPr>
          <p:cNvPr id="146435" name="Content Placeholder 2"/>
          <p:cNvSpPr>
            <a:spLocks noGrp="1"/>
          </p:cNvSpPr>
          <p:nvPr>
            <p:ph idx="1"/>
          </p:nvPr>
        </p:nvSpPr>
        <p:spPr>
          <a:xfrm>
            <a:off x="990600" y="1295400"/>
            <a:ext cx="7924800" cy="4800600"/>
          </a:xfrm>
        </p:spPr>
        <p:txBody>
          <a:bodyPr/>
          <a:lstStyle/>
          <a:p>
            <a:r>
              <a:rPr lang="en-US" sz="3200" smtClean="0"/>
              <a:t>723 King Hoshea taken Captive 2</a:t>
            </a:r>
            <a:r>
              <a:rPr lang="en-US" sz="3200" baseline="30000" smtClean="0"/>
              <a:t>nd</a:t>
            </a:r>
            <a:r>
              <a:rPr lang="en-US" sz="3200" smtClean="0"/>
              <a:t> Kings 17</a:t>
            </a:r>
          </a:p>
          <a:p>
            <a:r>
              <a:rPr lang="en-US" sz="3200" smtClean="0"/>
              <a:t>722 The Capital of Israel Samaria taken King Hoshea dies in captivity</a:t>
            </a:r>
          </a:p>
          <a:p>
            <a:r>
              <a:rPr lang="en-US" sz="3200" smtClean="0"/>
              <a:t>721 The Children of Israel begin to be scattered throughout the Assyrian kingdom.</a:t>
            </a:r>
          </a:p>
          <a:p>
            <a:r>
              <a:rPr lang="en-US" sz="3200" smtClean="0"/>
              <a:t>1797 Napoleon defeats Rome</a:t>
            </a:r>
          </a:p>
          <a:p>
            <a:r>
              <a:rPr lang="en-US" sz="3200" smtClean="0"/>
              <a:t>1798 Pope taken prisoner</a:t>
            </a:r>
          </a:p>
          <a:p>
            <a:r>
              <a:rPr lang="en-US" sz="3200" smtClean="0"/>
              <a:t>1799 Pope dies in Captivity</a:t>
            </a:r>
          </a:p>
          <a:p>
            <a:endParaRPr lang="en-US"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39"/>
          <p:cNvSpPr>
            <a:spLocks noGrp="1"/>
          </p:cNvSpPr>
          <p:nvPr>
            <p:ph type="title"/>
          </p:nvPr>
        </p:nvSpPr>
        <p:spPr>
          <a:xfrm>
            <a:off x="3657600" y="609600"/>
            <a:ext cx="2667000" cy="990600"/>
          </a:xfrm>
        </p:spPr>
        <p:txBody>
          <a:bodyPr/>
          <a:lstStyle/>
          <a:p>
            <a:r>
              <a:rPr lang="en-US" smtClean="0"/>
              <a:t>Chart</a:t>
            </a:r>
          </a:p>
        </p:txBody>
      </p:sp>
      <p:cxnSp>
        <p:nvCxnSpPr>
          <p:cNvPr id="4" name="Straight Arrow Connector 3"/>
          <p:cNvCxnSpPr/>
          <p:nvPr/>
        </p:nvCxnSpPr>
        <p:spPr>
          <a:xfrm>
            <a:off x="2209800" y="2819400"/>
            <a:ext cx="1752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76400" y="2667000"/>
            <a:ext cx="5334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smtClean="0">
                <a:latin typeface="Garamond" pitchFamily="18" charset="0"/>
              </a:rPr>
              <a:t>723</a:t>
            </a:r>
            <a:endParaRPr lang="en-US" dirty="0">
              <a:latin typeface="Garamond" pitchFamily="18" charset="0"/>
            </a:endParaRPr>
          </a:p>
        </p:txBody>
      </p:sp>
      <p:sp>
        <p:nvSpPr>
          <p:cNvPr id="6" name="TextBox 5"/>
          <p:cNvSpPr txBox="1"/>
          <p:nvPr/>
        </p:nvSpPr>
        <p:spPr>
          <a:xfrm>
            <a:off x="6248400" y="2667000"/>
            <a:ext cx="6858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1798</a:t>
            </a:r>
          </a:p>
        </p:txBody>
      </p:sp>
      <p:sp>
        <p:nvSpPr>
          <p:cNvPr id="7" name="TextBox 6"/>
          <p:cNvSpPr txBox="1"/>
          <p:nvPr/>
        </p:nvSpPr>
        <p:spPr>
          <a:xfrm>
            <a:off x="3962400" y="2667000"/>
            <a:ext cx="5334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538</a:t>
            </a:r>
          </a:p>
        </p:txBody>
      </p:sp>
      <p:cxnSp>
        <p:nvCxnSpPr>
          <p:cNvPr id="8" name="Straight Arrow Connector 7"/>
          <p:cNvCxnSpPr/>
          <p:nvPr/>
        </p:nvCxnSpPr>
        <p:spPr>
          <a:xfrm>
            <a:off x="4495800" y="2819400"/>
            <a:ext cx="1752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077200" y="2667000"/>
            <a:ext cx="838200" cy="369888"/>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cxnSp>
        <p:nvCxnSpPr>
          <p:cNvPr id="10" name="Straight Arrow Connector 9"/>
          <p:cNvCxnSpPr/>
          <p:nvPr/>
        </p:nvCxnSpPr>
        <p:spPr>
          <a:xfrm flipV="1">
            <a:off x="6934200" y="2819400"/>
            <a:ext cx="1143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33400" y="2590800"/>
            <a:ext cx="990600" cy="4572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Israel</a:t>
            </a:r>
          </a:p>
        </p:txBody>
      </p:sp>
      <p:sp>
        <p:nvSpPr>
          <p:cNvPr id="12" name="Right Brace 11"/>
          <p:cNvSpPr/>
          <p:nvPr/>
        </p:nvSpPr>
        <p:spPr>
          <a:xfrm rot="16200000">
            <a:off x="2857500" y="1866900"/>
            <a:ext cx="381000" cy="1524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13" name="Right Brace 12"/>
          <p:cNvSpPr/>
          <p:nvPr/>
        </p:nvSpPr>
        <p:spPr>
          <a:xfrm rot="16200000">
            <a:off x="5219700" y="1866900"/>
            <a:ext cx="381000" cy="1524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14" name="Right Brace 13"/>
          <p:cNvSpPr/>
          <p:nvPr/>
        </p:nvSpPr>
        <p:spPr>
          <a:xfrm rot="16200000">
            <a:off x="7277100" y="2171700"/>
            <a:ext cx="381000" cy="9144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15" name="Rounded Rectangle 14"/>
          <p:cNvSpPr/>
          <p:nvPr/>
        </p:nvSpPr>
        <p:spPr>
          <a:xfrm>
            <a:off x="2667000" y="762000"/>
            <a:ext cx="4419600" cy="6858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 Year Prophecy</a:t>
            </a:r>
          </a:p>
        </p:txBody>
      </p:sp>
      <p:sp>
        <p:nvSpPr>
          <p:cNvPr id="16" name="Rounded Rectangle 15"/>
          <p:cNvSpPr/>
          <p:nvPr/>
        </p:nvSpPr>
        <p:spPr>
          <a:xfrm>
            <a:off x="2667000" y="1981200"/>
            <a:ext cx="7620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1260</a:t>
            </a:r>
          </a:p>
        </p:txBody>
      </p:sp>
      <p:sp>
        <p:nvSpPr>
          <p:cNvPr id="17" name="Rounded Rectangle 16"/>
          <p:cNvSpPr/>
          <p:nvPr/>
        </p:nvSpPr>
        <p:spPr>
          <a:xfrm>
            <a:off x="5029200" y="1981200"/>
            <a:ext cx="7620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1260</a:t>
            </a:r>
          </a:p>
        </p:txBody>
      </p:sp>
      <p:sp>
        <p:nvSpPr>
          <p:cNvPr id="18" name="Rounded Rectangle 17"/>
          <p:cNvSpPr/>
          <p:nvPr/>
        </p:nvSpPr>
        <p:spPr>
          <a:xfrm>
            <a:off x="7162800" y="1981200"/>
            <a:ext cx="533400" cy="381000"/>
          </a:xfrm>
          <a:prstGeom prst="roundRect">
            <a:avLst/>
          </a:prstGeom>
          <a:ln>
            <a:solidFill>
              <a:schemeClr val="tx2"/>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46</a:t>
            </a:r>
          </a:p>
        </p:txBody>
      </p:sp>
      <p:sp>
        <p:nvSpPr>
          <p:cNvPr id="19" name="Right Brace 18"/>
          <p:cNvSpPr/>
          <p:nvPr/>
        </p:nvSpPr>
        <p:spPr>
          <a:xfrm rot="16200000">
            <a:off x="4000500" y="571500"/>
            <a:ext cx="381000" cy="2286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21" name="Right Brace 20"/>
          <p:cNvSpPr/>
          <p:nvPr/>
        </p:nvSpPr>
        <p:spPr>
          <a:xfrm rot="16200000">
            <a:off x="2514600" y="1676400"/>
            <a:ext cx="838200" cy="3581400"/>
          </a:xfrm>
          <a:prstGeom prst="rightBrace">
            <a:avLst>
              <a:gd name="adj1" fmla="val 27813"/>
              <a:gd name="adj2" fmla="val 2723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a:p>
        </p:txBody>
      </p:sp>
      <p:cxnSp>
        <p:nvCxnSpPr>
          <p:cNvPr id="23" name="Straight Connector 22"/>
          <p:cNvCxnSpPr/>
          <p:nvPr/>
        </p:nvCxnSpPr>
        <p:spPr>
          <a:xfrm rot="5400000">
            <a:off x="1181894" y="38473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943894" y="4304506"/>
            <a:ext cx="14478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315494" y="38473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228600" y="4114800"/>
            <a:ext cx="1954381" cy="646331"/>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chemeClr val="bg1"/>
                </a:solidFill>
              </a:rPr>
              <a:t>723 King </a:t>
            </a:r>
            <a:r>
              <a:rPr lang="en-US" dirty="0" err="1">
                <a:solidFill>
                  <a:schemeClr val="bg1"/>
                </a:solidFill>
              </a:rPr>
              <a:t>Hoshea</a:t>
            </a:r>
            <a:endParaRPr lang="en-US" dirty="0">
              <a:solidFill>
                <a:schemeClr val="bg1"/>
              </a:solidFill>
            </a:endParaRPr>
          </a:p>
          <a:p>
            <a:pPr eaLnBrk="1" hangingPunct="1"/>
            <a:r>
              <a:rPr lang="en-US" dirty="0" smtClean="0">
                <a:solidFill>
                  <a:schemeClr val="bg1"/>
                </a:solidFill>
              </a:rPr>
              <a:t>Dies in Captivity</a:t>
            </a:r>
            <a:endParaRPr lang="en-US" dirty="0">
              <a:solidFill>
                <a:schemeClr val="bg1"/>
              </a:solidFill>
            </a:endParaRPr>
          </a:p>
        </p:txBody>
      </p:sp>
      <p:sp>
        <p:nvSpPr>
          <p:cNvPr id="28" name="TextBox 27"/>
          <p:cNvSpPr txBox="1">
            <a:spLocks noChangeArrowheads="1"/>
          </p:cNvSpPr>
          <p:nvPr/>
        </p:nvSpPr>
        <p:spPr bwMode="auto">
          <a:xfrm>
            <a:off x="1524000" y="5029200"/>
            <a:ext cx="236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722 Capital </a:t>
            </a:r>
            <a:r>
              <a:rPr lang="en-US" dirty="0"/>
              <a:t>of </a:t>
            </a:r>
            <a:r>
              <a:rPr lang="en-US" dirty="0" smtClean="0"/>
              <a:t>Israel</a:t>
            </a:r>
            <a:endParaRPr lang="en-US" dirty="0"/>
          </a:p>
        </p:txBody>
      </p:sp>
      <p:sp>
        <p:nvSpPr>
          <p:cNvPr id="29" name="TextBox 28"/>
          <p:cNvSpPr txBox="1">
            <a:spLocks noChangeArrowheads="1"/>
          </p:cNvSpPr>
          <p:nvPr/>
        </p:nvSpPr>
        <p:spPr bwMode="auto">
          <a:xfrm>
            <a:off x="2819400" y="4114800"/>
            <a:ext cx="2095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721 Captives are</a:t>
            </a:r>
          </a:p>
          <a:p>
            <a:pPr eaLnBrk="1" hangingPunct="1"/>
            <a:r>
              <a:rPr lang="en-US"/>
              <a:t>Scattered into the</a:t>
            </a:r>
          </a:p>
          <a:p>
            <a:pPr eaLnBrk="1" hangingPunct="1"/>
            <a:r>
              <a:rPr lang="en-US"/>
              <a:t> Assyrian Kingdom</a:t>
            </a:r>
          </a:p>
        </p:txBody>
      </p:sp>
      <p:sp>
        <p:nvSpPr>
          <p:cNvPr id="30" name="Right Brace 29"/>
          <p:cNvSpPr/>
          <p:nvPr/>
        </p:nvSpPr>
        <p:spPr>
          <a:xfrm rot="16200000">
            <a:off x="6667500" y="1638300"/>
            <a:ext cx="838200" cy="3657600"/>
          </a:xfrm>
          <a:prstGeom prst="rightBrace">
            <a:avLst>
              <a:gd name="adj1" fmla="val 27813"/>
              <a:gd name="adj2" fmla="val 3605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a:p>
        </p:txBody>
      </p:sp>
      <p:sp>
        <p:nvSpPr>
          <p:cNvPr id="31" name="TextBox 30"/>
          <p:cNvSpPr txBox="1"/>
          <p:nvPr/>
        </p:nvSpPr>
        <p:spPr>
          <a:xfrm>
            <a:off x="1066800" y="6019800"/>
            <a:ext cx="3595688" cy="646113"/>
          </a:xfrm>
          <a:prstGeom prst="rect">
            <a:avLst/>
          </a:prstGeom>
          <a:solidFill>
            <a:schemeClr val="tx2">
              <a:lumMod val="60000"/>
              <a:lumOff val="40000"/>
            </a:schemeClr>
          </a:solidFill>
        </p:spPr>
        <p:txBody>
          <a:bodyPr wrap="none">
            <a:spAutoFit/>
          </a:bodyPr>
          <a:lstStyle/>
          <a:p>
            <a:pPr>
              <a:defRPr/>
            </a:pPr>
            <a:r>
              <a:rPr lang="en-US" b="1" dirty="0">
                <a:solidFill>
                  <a:schemeClr val="bg1"/>
                </a:solidFill>
                <a:cs typeface="+mn-cs"/>
              </a:rPr>
              <a:t>Reason Stopped paying tribute</a:t>
            </a:r>
          </a:p>
          <a:p>
            <a:pPr>
              <a:defRPr/>
            </a:pPr>
            <a:r>
              <a:rPr lang="en-US" b="1" dirty="0">
                <a:solidFill>
                  <a:schemeClr val="bg1"/>
                </a:solidFill>
                <a:cs typeface="+mn-cs"/>
              </a:rPr>
              <a:t>Went into rebellion</a:t>
            </a:r>
            <a:endParaRPr lang="en-US" b="1" dirty="0">
              <a:solidFill>
                <a:schemeClr val="bg1"/>
              </a:solidFill>
              <a:cs typeface="+mn-cs"/>
            </a:endParaRPr>
          </a:p>
        </p:txBody>
      </p:sp>
      <p:cxnSp>
        <p:nvCxnSpPr>
          <p:cNvPr id="32" name="Straight Connector 31"/>
          <p:cNvCxnSpPr/>
          <p:nvPr/>
        </p:nvCxnSpPr>
        <p:spPr>
          <a:xfrm rot="5400000">
            <a:off x="5830094" y="38473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a:spLocks noChangeArrowheads="1"/>
          </p:cNvSpPr>
          <p:nvPr/>
        </p:nvSpPr>
        <p:spPr bwMode="auto">
          <a:xfrm>
            <a:off x="4876800" y="4114800"/>
            <a:ext cx="2171700" cy="646113"/>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1797 Rome looses </a:t>
            </a:r>
          </a:p>
          <a:p>
            <a:pPr eaLnBrk="1" hangingPunct="1"/>
            <a:r>
              <a:rPr lang="en-US">
                <a:solidFill>
                  <a:schemeClr val="bg1"/>
                </a:solidFill>
              </a:rPr>
              <a:t>War with Napoleon</a:t>
            </a:r>
          </a:p>
        </p:txBody>
      </p:sp>
      <p:cxnSp>
        <p:nvCxnSpPr>
          <p:cNvPr id="34" name="Straight Connector 33"/>
          <p:cNvCxnSpPr/>
          <p:nvPr/>
        </p:nvCxnSpPr>
        <p:spPr>
          <a:xfrm rot="5400000">
            <a:off x="6439694" y="4304506"/>
            <a:ext cx="14478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a:spLocks noChangeArrowheads="1"/>
          </p:cNvSpPr>
          <p:nvPr/>
        </p:nvSpPr>
        <p:spPr bwMode="auto">
          <a:xfrm>
            <a:off x="6140450" y="5029200"/>
            <a:ext cx="2012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1798 Pope Taken Prisoner</a:t>
            </a:r>
          </a:p>
        </p:txBody>
      </p:sp>
      <p:cxnSp>
        <p:nvCxnSpPr>
          <p:cNvPr id="36" name="Straight Connector 35"/>
          <p:cNvCxnSpPr/>
          <p:nvPr/>
        </p:nvCxnSpPr>
        <p:spPr>
          <a:xfrm rot="5400000">
            <a:off x="7963694" y="38473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a:spLocks noChangeArrowheads="1"/>
          </p:cNvSpPr>
          <p:nvPr/>
        </p:nvSpPr>
        <p:spPr bwMode="auto">
          <a:xfrm>
            <a:off x="7162800" y="4038600"/>
            <a:ext cx="183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1799 Pope </a:t>
            </a:r>
          </a:p>
          <a:p>
            <a:pPr eaLnBrk="1" hangingPunct="1"/>
            <a:r>
              <a:rPr lang="en-US"/>
              <a:t>Dies in Captivity</a:t>
            </a:r>
          </a:p>
        </p:txBody>
      </p:sp>
      <p:sp>
        <p:nvSpPr>
          <p:cNvPr id="38" name="TextBox 37"/>
          <p:cNvSpPr txBox="1"/>
          <p:nvPr/>
        </p:nvSpPr>
        <p:spPr>
          <a:xfrm>
            <a:off x="5835650" y="5983288"/>
            <a:ext cx="2890838" cy="646112"/>
          </a:xfrm>
          <a:prstGeom prst="rect">
            <a:avLst/>
          </a:prstGeom>
          <a:solidFill>
            <a:schemeClr val="tx2">
              <a:lumMod val="60000"/>
              <a:lumOff val="40000"/>
            </a:schemeClr>
          </a:solidFill>
        </p:spPr>
        <p:txBody>
          <a:bodyPr wrap="none">
            <a:spAutoFit/>
          </a:bodyPr>
          <a:lstStyle/>
          <a:p>
            <a:pPr>
              <a:defRPr/>
            </a:pPr>
            <a:r>
              <a:rPr lang="en-US" b="1" dirty="0">
                <a:solidFill>
                  <a:schemeClr val="bg1"/>
                </a:solidFill>
                <a:cs typeface="+mn-cs"/>
              </a:rPr>
              <a:t>Reason paid tribute then</a:t>
            </a:r>
          </a:p>
          <a:p>
            <a:pPr>
              <a:defRPr/>
            </a:pPr>
            <a:r>
              <a:rPr lang="en-US" b="1" dirty="0">
                <a:solidFill>
                  <a:schemeClr val="bg1"/>
                </a:solidFill>
                <a:cs typeface="+mn-cs"/>
              </a:rPr>
              <a:t>went into rebellion</a:t>
            </a:r>
            <a:endParaRPr lang="en-US" b="1" dirty="0">
              <a:solidFill>
                <a:schemeClr val="bg1"/>
              </a:solidFill>
              <a:cs typeface="+mn-cs"/>
            </a:endParaRPr>
          </a:p>
        </p:txBody>
      </p:sp>
      <p:cxnSp>
        <p:nvCxnSpPr>
          <p:cNvPr id="39" name="Straight Connector 38"/>
          <p:cNvCxnSpPr/>
          <p:nvPr/>
        </p:nvCxnSpPr>
        <p:spPr>
          <a:xfrm rot="5400000">
            <a:off x="687388" y="5410200"/>
            <a:ext cx="1065212" cy="1588"/>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7351713" y="5753100"/>
            <a:ext cx="382588" cy="1587"/>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edge">
                                      <p:cBhvr>
                                        <p:cTn id="7" dur="2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edge">
                                      <p:cBhvr>
                                        <p:cTn id="12" dur="20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edge">
                                      <p:cBhvr>
                                        <p:cTn id="17" dur="2000"/>
                                        <p:tgtEl>
                                          <p:spTgt spid="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edge">
                                      <p:cBhvr>
                                        <p:cTn id="22" dur="2000"/>
                                        <p:tgtEl>
                                          <p:spTgt spid="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edge">
                                      <p:cBhvr>
                                        <p:cTn id="27" dur="2000"/>
                                        <p:tgtEl>
                                          <p:spTgt spid="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edge">
                                      <p:cBhvr>
                                        <p:cTn id="32" dur="2000"/>
                                        <p:tgtEl>
                                          <p:spTgt spid="3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edge">
                                      <p:cBhvr>
                                        <p:cTn id="37" dur="2000"/>
                                        <p:tgtEl>
                                          <p:spTgt spid="3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edge">
                                      <p:cBhvr>
                                        <p:cTn id="4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29" grpId="0"/>
      <p:bldP spid="31" grpId="0" animBg="1"/>
      <p:bldP spid="33" grpId="0" animBg="1"/>
      <p:bldP spid="35" grpId="0"/>
      <p:bldP spid="37" grpId="0"/>
      <p:bldP spid="38"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en-US" smtClean="0"/>
              <a:t>Peace Treaty Rome &amp; Napoleon</a:t>
            </a:r>
          </a:p>
        </p:txBody>
      </p:sp>
      <p:sp>
        <p:nvSpPr>
          <p:cNvPr id="148483" name="Content Placeholder 2"/>
          <p:cNvSpPr>
            <a:spLocks noGrp="1"/>
          </p:cNvSpPr>
          <p:nvPr>
            <p:ph idx="1"/>
          </p:nvPr>
        </p:nvSpPr>
        <p:spPr>
          <a:xfrm>
            <a:off x="1447800" y="1676400"/>
            <a:ext cx="7543800" cy="4800600"/>
          </a:xfrm>
        </p:spPr>
        <p:txBody>
          <a:bodyPr/>
          <a:lstStyle/>
          <a:p>
            <a:r>
              <a:rPr lang="en-US" smtClean="0"/>
              <a:t>  </a:t>
            </a:r>
            <a:r>
              <a:rPr lang="en-US" sz="3200" smtClean="0"/>
              <a:t> On the meaning of the Treaty of Tolentino in the history of the temporal power of the Church, the views of the historians are not unanimous. However, the very fact that Bonaparte did not impose on the Pope any provision regarding his role as spiritual leader of Christendom represents a new conception in the relation between Church and State. </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US" smtClean="0"/>
              <a:t>Peace Treaty Rome &amp; Napoleon</a:t>
            </a:r>
          </a:p>
        </p:txBody>
      </p:sp>
      <p:sp>
        <p:nvSpPr>
          <p:cNvPr id="149507" name="Content Placeholder 2"/>
          <p:cNvSpPr>
            <a:spLocks noGrp="1"/>
          </p:cNvSpPr>
          <p:nvPr>
            <p:ph idx="1"/>
          </p:nvPr>
        </p:nvSpPr>
        <p:spPr>
          <a:xfrm>
            <a:off x="1066800" y="1371600"/>
            <a:ext cx="7924800" cy="4800600"/>
          </a:xfrm>
        </p:spPr>
        <p:txBody>
          <a:bodyPr/>
          <a:lstStyle/>
          <a:p>
            <a:r>
              <a:rPr lang="en-US" sz="3200" smtClean="0"/>
              <a:t>With the Treaty of Tolentino, the Roman Church accepted, although certainly reluctantly, «the first serious loss of temporal power», but «became more aware of having, according to an ancient promise, eternal values. These were the signs of a new era» (Filippone Giustino, </a:t>
            </a:r>
            <a:r>
              <a:rPr lang="en-US" sz="3200" i="1" smtClean="0"/>
              <a:t>Le relazioni fra lo Stato Pontificio e la Francia rivoluzionaria. Storia diplomatica del Trattato di Tolentino</a:t>
            </a:r>
            <a:r>
              <a:rPr lang="en-US" sz="3200" smtClean="0"/>
              <a:t>, vol. II, pag. 651).</a:t>
            </a:r>
          </a:p>
          <a:p>
            <a:endParaRPr lang="en-US"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en-US" smtClean="0"/>
              <a:t>Peace Treaty Rome &amp; Napoleon</a:t>
            </a:r>
          </a:p>
        </p:txBody>
      </p:sp>
      <p:sp>
        <p:nvSpPr>
          <p:cNvPr id="150531" name="Content Placeholder 2"/>
          <p:cNvSpPr>
            <a:spLocks noGrp="1"/>
          </p:cNvSpPr>
          <p:nvPr>
            <p:ph idx="1"/>
          </p:nvPr>
        </p:nvSpPr>
        <p:spPr/>
        <p:txBody>
          <a:bodyPr/>
          <a:lstStyle/>
          <a:p>
            <a:r>
              <a:rPr lang="en-US" smtClean="0"/>
              <a:t>THE PEACE TREATY OF TOLENTINO</a:t>
            </a:r>
            <a:br>
              <a:rPr lang="en-US" smtClean="0"/>
            </a:br>
            <a:r>
              <a:rPr lang="en-US" smtClean="0"/>
              <a:t>BETWEEN THE HOLY SEE AND THE FRENCH REPUBLIC</a:t>
            </a:r>
            <a:r>
              <a:rPr lang="en-US" b="1" smtClean="0"/>
              <a:t/>
            </a:r>
            <a:br>
              <a:rPr lang="en-US" b="1" smtClean="0"/>
            </a:br>
            <a:r>
              <a:rPr lang="en-US" smtClean="0"/>
              <a:t>Tolentino, 1797 February 19</a:t>
            </a:r>
            <a:r>
              <a:rPr lang="en-US" baseline="30000" smtClean="0"/>
              <a:t>th</a:t>
            </a:r>
            <a:endParaRPr lang="en-US" smtClean="0"/>
          </a:p>
          <a:p>
            <a:r>
              <a:rPr lang="en-US" smtClean="0"/>
              <a:t>http://212.77.4.240/en/doc/1797.htm</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r>
              <a:rPr lang="en-US" smtClean="0"/>
              <a:t>Rome Kills General Duphot</a:t>
            </a:r>
          </a:p>
        </p:txBody>
      </p:sp>
      <p:sp>
        <p:nvSpPr>
          <p:cNvPr id="151555" name="Content Placeholder 2"/>
          <p:cNvSpPr>
            <a:spLocks noGrp="1"/>
          </p:cNvSpPr>
          <p:nvPr>
            <p:ph idx="1"/>
          </p:nvPr>
        </p:nvSpPr>
        <p:spPr/>
        <p:txBody>
          <a:bodyPr/>
          <a:lstStyle/>
          <a:p>
            <a:r>
              <a:rPr lang="en-US" sz="3200" smtClean="0"/>
              <a:t>Disturbances arose: General Duphot was killed in Joseph Bonaparte's house (28 December, 1797), and the Directory demanded satisfaction from the Holy See. General Bonaparte had just returned to Paris, where he apparently confined himself to his functions as a member of the Institute (Scientific Section). </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r>
              <a:rPr lang="en-US" smtClean="0"/>
              <a:t>Napoleon &amp; Rome</a:t>
            </a:r>
          </a:p>
        </p:txBody>
      </p:sp>
      <p:sp>
        <p:nvSpPr>
          <p:cNvPr id="152579" name="Content Placeholder 2"/>
          <p:cNvSpPr>
            <a:spLocks noGrp="1"/>
          </p:cNvSpPr>
          <p:nvPr>
            <p:ph idx="1"/>
          </p:nvPr>
        </p:nvSpPr>
        <p:spPr>
          <a:xfrm>
            <a:off x="1905000" y="1524000"/>
            <a:ext cx="7010400" cy="4800600"/>
          </a:xfrm>
        </p:spPr>
        <p:txBody>
          <a:bodyPr/>
          <a:lstStyle/>
          <a:p>
            <a:r>
              <a:rPr lang="en-US" sz="3200" smtClean="0"/>
              <a:t>He was by no means anxious to lead the expedition against Rome, which the Directory was projecting, and contented himself with giving Berthier, who commanded it, certain instructions from a distance. </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r>
              <a:rPr lang="en-US" smtClean="0"/>
              <a:t>Berthier</a:t>
            </a:r>
          </a:p>
        </p:txBody>
      </p:sp>
      <p:sp>
        <p:nvSpPr>
          <p:cNvPr id="153603" name="Content Placeholder 2"/>
          <p:cNvSpPr>
            <a:spLocks noGrp="1"/>
          </p:cNvSpPr>
          <p:nvPr>
            <p:ph idx="1"/>
          </p:nvPr>
        </p:nvSpPr>
        <p:spPr/>
        <p:txBody>
          <a:bodyPr/>
          <a:lstStyle/>
          <a:p>
            <a:r>
              <a:rPr lang="en-US" sz="3200" smtClean="0"/>
              <a:t>For this expedition for Berthier's entry into Rome and the proclamation of the Roman Republic (10-15 February, 1798), and for the captivity of Pius VI, who was carried off a prisoner to Valence.</a:t>
            </a:r>
          </a:p>
          <a:p>
            <a:r>
              <a:rPr lang="en-US" smtClean="0"/>
              <a:t>http://www.newadvent.org/cathen/10687a.htm</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r>
              <a:rPr lang="en-US" smtClean="0"/>
              <a:t>Pope Pius VI</a:t>
            </a:r>
          </a:p>
        </p:txBody>
      </p:sp>
      <p:sp>
        <p:nvSpPr>
          <p:cNvPr id="154627" name="Content Placeholder 2"/>
          <p:cNvSpPr>
            <a:spLocks noGrp="1"/>
          </p:cNvSpPr>
          <p:nvPr>
            <p:ph idx="1"/>
          </p:nvPr>
        </p:nvSpPr>
        <p:spPr/>
        <p:txBody>
          <a:bodyPr/>
          <a:lstStyle/>
          <a:p>
            <a:r>
              <a:rPr lang="en-US" sz="3200" smtClean="0"/>
              <a:t>In an attempt to revolutionize Rome the French General Duphot was shot and killed, whereupon the French took Rome on 10 Feb., 1798, and proclaimed the Roman Republic on 15 Feb. Because the pope refused to submit, he was forcibly taken from Rome on the night of 20 Feb., and brought first to Siena and then to Florence.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James White</a:t>
            </a:r>
          </a:p>
        </p:txBody>
      </p:sp>
      <p:sp>
        <p:nvSpPr>
          <p:cNvPr id="17411" name="Content Placeholder 2"/>
          <p:cNvSpPr>
            <a:spLocks noGrp="1"/>
          </p:cNvSpPr>
          <p:nvPr>
            <p:ph idx="1"/>
          </p:nvPr>
        </p:nvSpPr>
        <p:spPr>
          <a:xfrm>
            <a:off x="2133600" y="1905000"/>
            <a:ext cx="6705600" cy="4800600"/>
          </a:xfrm>
        </p:spPr>
        <p:txBody>
          <a:bodyPr/>
          <a:lstStyle/>
          <a:p>
            <a:r>
              <a:rPr lang="en-US" sz="3200" b="1" i="1" smtClean="0"/>
              <a:t>We, however, </a:t>
            </a:r>
            <a:r>
              <a:rPr lang="en-US" sz="3200" b="1" i="1" u="sng" smtClean="0"/>
              <a:t>did not </a:t>
            </a:r>
            <a:r>
              <a:rPr lang="en-US" sz="3200" b="1" i="1" smtClean="0"/>
              <a:t>observe that as it would require 677 full years B. C. and 1843 full years A. D. to complete 2520 years,</a:t>
            </a:r>
            <a:r>
              <a:rPr lang="en-US" sz="3200" smtClean="0"/>
              <a:t> that it would also oblige us to extend this period as far into A. D. 1844 as it might have commenced after the beginning of B. C. 677.</a:t>
            </a:r>
          </a:p>
        </p:txBody>
      </p:sp>
      <p:pic>
        <p:nvPicPr>
          <p:cNvPr id="4" name="Picture 3" descr="JamesSpringerWhite.png"/>
          <p:cNvPicPr>
            <a:picLocks noChangeAspect="1"/>
          </p:cNvPicPr>
          <p:nvPr/>
        </p:nvPicPr>
        <p:blipFill>
          <a:blip r:embed="rId3"/>
          <a:stretch>
            <a:fillRect/>
          </a:stretch>
        </p:blipFill>
        <p:spPr>
          <a:xfrm>
            <a:off x="7239000" y="0"/>
            <a:ext cx="1143000" cy="1752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r>
              <a:rPr lang="en-US" smtClean="0"/>
              <a:t>Pope Pius VI</a:t>
            </a:r>
          </a:p>
        </p:txBody>
      </p:sp>
      <p:sp>
        <p:nvSpPr>
          <p:cNvPr id="155651" name="Content Placeholder 2"/>
          <p:cNvSpPr>
            <a:spLocks noGrp="1"/>
          </p:cNvSpPr>
          <p:nvPr>
            <p:ph idx="1"/>
          </p:nvPr>
        </p:nvSpPr>
        <p:spPr>
          <a:xfrm>
            <a:off x="1676400" y="1676400"/>
            <a:ext cx="7315200" cy="4800600"/>
          </a:xfrm>
        </p:spPr>
        <p:txBody>
          <a:bodyPr/>
          <a:lstStyle/>
          <a:p>
            <a:r>
              <a:rPr lang="en-US" sz="3200" smtClean="0"/>
              <a:t>At the end of March, 1799, though seriously ill, he was hurried to Parma, Piacenza, Turin, then over the Alps to Briançon and Grenoble, and finally to Valence, where he succumbed to his sufferings before he could be brought further. http://www.newadvent.org/cathen/12131a.htm</a:t>
            </a:r>
          </a:p>
          <a:p>
            <a:endParaRPr lang="en-US" smtClean="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ctrTitle"/>
          </p:nvPr>
        </p:nvSpPr>
        <p:spPr/>
        <p:txBody>
          <a:bodyPr/>
          <a:lstStyle/>
          <a:p>
            <a:r>
              <a:rPr lang="en-US" smtClean="0"/>
              <a:t>2520 Year Prophecy &amp; Daniel</a:t>
            </a:r>
          </a:p>
        </p:txBody>
      </p:sp>
      <p:sp>
        <p:nvSpPr>
          <p:cNvPr id="156675" name="Subtitle 2"/>
          <p:cNvSpPr>
            <a:spLocks noGrp="1"/>
          </p:cNvSpPr>
          <p:nvPr>
            <p:ph type="subTitle" idx="1"/>
          </p:nvPr>
        </p:nvSpPr>
        <p:spPr/>
        <p:txBody>
          <a:bodyPr/>
          <a:lstStyle/>
          <a:p>
            <a:r>
              <a:rPr lang="en-US" smtClean="0"/>
              <a:t>2008 Prophecy School</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r>
              <a:rPr lang="en-US" smtClean="0"/>
              <a:t>Daniel 3:19</a:t>
            </a:r>
          </a:p>
        </p:txBody>
      </p:sp>
      <p:sp>
        <p:nvSpPr>
          <p:cNvPr id="157699" name="Content Placeholder 2"/>
          <p:cNvSpPr>
            <a:spLocks noGrp="1"/>
          </p:cNvSpPr>
          <p:nvPr>
            <p:ph idx="1"/>
          </p:nvPr>
        </p:nvSpPr>
        <p:spPr/>
        <p:txBody>
          <a:bodyPr/>
          <a:lstStyle/>
          <a:p>
            <a:r>
              <a:rPr lang="en-US" sz="3200" smtClean="0"/>
              <a:t>Then was Nebuchadnezzar full of fury, and the form of his visage was changed against Shadrach, Meshach, and Abednego: therefore he spake, and commanded that they should heat the furnace one </a:t>
            </a:r>
            <a:r>
              <a:rPr lang="en-US" sz="3200" b="1" smtClean="0"/>
              <a:t>seven times </a:t>
            </a:r>
            <a:r>
              <a:rPr lang="en-US" sz="3200" smtClean="0"/>
              <a:t>more than it was wont to be heated. (Dan 3:19)</a:t>
            </a:r>
          </a:p>
          <a:p>
            <a:endParaRPr lang="en-US" smtClean="0"/>
          </a:p>
          <a:p>
            <a:endParaRPr lang="en-US" smtClean="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r>
              <a:rPr lang="en-US" smtClean="0"/>
              <a:t>EGW</a:t>
            </a:r>
          </a:p>
        </p:txBody>
      </p:sp>
      <p:sp>
        <p:nvSpPr>
          <p:cNvPr id="158723" name="Content Placeholder 2"/>
          <p:cNvSpPr>
            <a:spLocks noGrp="1"/>
          </p:cNvSpPr>
          <p:nvPr>
            <p:ph idx="1"/>
          </p:nvPr>
        </p:nvSpPr>
        <p:spPr/>
        <p:txBody>
          <a:bodyPr/>
          <a:lstStyle/>
          <a:p>
            <a:r>
              <a:rPr lang="en-US" sz="3200" smtClean="0"/>
              <a:t>These faithful youth were cast into the fire, but God manifested his power for the deliverance of his servants. One like unto the Son of God walked with them in the midst of the flame, and when they were brought forth, not even the smell of fire had passed on them. </a:t>
            </a:r>
          </a:p>
        </p:txBody>
      </p:sp>
      <p:pic>
        <p:nvPicPr>
          <p:cNvPr id="4" name="Content Placeholder 4" descr="EGWEstatePictures_892.jpg"/>
          <p:cNvPicPr>
            <a:picLocks noChangeAspect="1"/>
          </p:cNvPicPr>
          <p:nvPr/>
        </p:nvPicPr>
        <p:blipFill>
          <a:blip r:embed="rId3">
            <a:duotone>
              <a:schemeClr val="accent6">
                <a:shade val="45000"/>
                <a:satMod val="135000"/>
              </a:schemeClr>
              <a:prstClr val="white"/>
            </a:duotone>
          </a:blip>
          <a:stretch>
            <a:fillRect/>
          </a:stretch>
        </p:blipFill>
        <p:spPr>
          <a:xfrm>
            <a:off x="7086600" y="0"/>
            <a:ext cx="1337637" cy="18288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r>
              <a:rPr lang="en-US" smtClean="0"/>
              <a:t>EGW</a:t>
            </a:r>
          </a:p>
        </p:txBody>
      </p:sp>
      <p:sp>
        <p:nvSpPr>
          <p:cNvPr id="159747" name="Content Placeholder 2"/>
          <p:cNvSpPr>
            <a:spLocks noGrp="1"/>
          </p:cNvSpPr>
          <p:nvPr>
            <p:ph idx="1"/>
          </p:nvPr>
        </p:nvSpPr>
        <p:spPr/>
        <p:txBody>
          <a:bodyPr/>
          <a:lstStyle/>
          <a:p>
            <a:r>
              <a:rPr lang="en-US" sz="3200" smtClean="0"/>
              <a:t>"Then Nebuchadnezzar spake, and said, Blessed be the God of Shadrach, Meshach, and Abed-nego, who hath sent his angel, and delivered his servants that trusted in him, and have changed the king's word, and yielded their bodies, that they might not serve nor worship any god, except their own God."  {SpTEd 209.1}</a:t>
            </a:r>
          </a:p>
        </p:txBody>
      </p:sp>
      <p:pic>
        <p:nvPicPr>
          <p:cNvPr id="4" name="Content Placeholder 4" descr="EGWEstatePictures_892.jpg"/>
          <p:cNvPicPr>
            <a:picLocks noChangeAspect="1"/>
          </p:cNvPicPr>
          <p:nvPr/>
        </p:nvPicPr>
        <p:blipFill>
          <a:blip r:embed="rId3">
            <a:duotone>
              <a:schemeClr val="accent6">
                <a:shade val="45000"/>
                <a:satMod val="135000"/>
              </a:schemeClr>
              <a:prstClr val="white"/>
            </a:duotone>
          </a:blip>
          <a:stretch>
            <a:fillRect/>
          </a:stretch>
        </p:blipFill>
        <p:spPr>
          <a:xfrm>
            <a:off x="7086600" y="0"/>
            <a:ext cx="1337637" cy="18288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r>
              <a:rPr lang="en-US" smtClean="0"/>
              <a:t>Daniel 4:16</a:t>
            </a:r>
          </a:p>
        </p:txBody>
      </p:sp>
      <p:sp>
        <p:nvSpPr>
          <p:cNvPr id="160771" name="Content Placeholder 2"/>
          <p:cNvSpPr>
            <a:spLocks noGrp="1"/>
          </p:cNvSpPr>
          <p:nvPr>
            <p:ph idx="1"/>
          </p:nvPr>
        </p:nvSpPr>
        <p:spPr>
          <a:xfrm>
            <a:off x="1676400" y="1676400"/>
            <a:ext cx="7315200" cy="4800600"/>
          </a:xfrm>
        </p:spPr>
        <p:txBody>
          <a:bodyPr/>
          <a:lstStyle/>
          <a:p>
            <a:r>
              <a:rPr lang="en-US" sz="3200" smtClean="0"/>
              <a:t>Let his heart be changed from man's, and let a beast's heart be given unto him; and let </a:t>
            </a:r>
            <a:r>
              <a:rPr lang="en-US" sz="3200" b="1" i="1" smtClean="0"/>
              <a:t>seven times </a:t>
            </a:r>
            <a:r>
              <a:rPr lang="en-US" sz="3200" smtClean="0"/>
              <a:t>pass over him. (Dan 4:16)</a:t>
            </a:r>
          </a:p>
          <a:p>
            <a:endParaRPr lang="en-US"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r>
              <a:rPr lang="en-US" smtClean="0"/>
              <a:t>Daniel 4:23</a:t>
            </a:r>
          </a:p>
        </p:txBody>
      </p:sp>
      <p:sp>
        <p:nvSpPr>
          <p:cNvPr id="161795" name="Content Placeholder 2"/>
          <p:cNvSpPr>
            <a:spLocks noGrp="1"/>
          </p:cNvSpPr>
          <p:nvPr>
            <p:ph idx="1"/>
          </p:nvPr>
        </p:nvSpPr>
        <p:spPr>
          <a:xfrm>
            <a:off x="990600" y="1676400"/>
            <a:ext cx="8001000" cy="4800600"/>
          </a:xfrm>
        </p:spPr>
        <p:txBody>
          <a:bodyPr/>
          <a:lstStyle/>
          <a:p>
            <a:r>
              <a:rPr lang="en-US" sz="3200" smtClean="0"/>
              <a:t>And whereas the king saw a watcher and an holy one coming down from heaven, and saying, Hew the tree down, and destroy it; yet leave the stump of the roots thereof in the earth, even with a band of iron and brass, in the tender grass of the field; and let it be wet with the dew of heaven, and </a:t>
            </a:r>
            <a:r>
              <a:rPr lang="en-US" sz="3200" i="1" smtClean="0"/>
              <a:t>let his portion be with the beasts of the field, till </a:t>
            </a:r>
            <a:r>
              <a:rPr lang="en-US" sz="3200" b="1" i="1" smtClean="0"/>
              <a:t>seven times</a:t>
            </a:r>
            <a:r>
              <a:rPr lang="en-US" sz="3200" i="1" smtClean="0"/>
              <a:t> pass over him; </a:t>
            </a:r>
            <a:r>
              <a:rPr lang="en-US" sz="3200" smtClean="0"/>
              <a:t>(Dan 4:23)</a:t>
            </a:r>
          </a:p>
          <a:p>
            <a:endParaRPr lang="en-US" smtClean="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r>
              <a:rPr lang="en-US" smtClean="0"/>
              <a:t>Daniel 4:25</a:t>
            </a:r>
          </a:p>
        </p:txBody>
      </p:sp>
      <p:sp>
        <p:nvSpPr>
          <p:cNvPr id="162819" name="Content Placeholder 2"/>
          <p:cNvSpPr>
            <a:spLocks noGrp="1"/>
          </p:cNvSpPr>
          <p:nvPr>
            <p:ph idx="1"/>
          </p:nvPr>
        </p:nvSpPr>
        <p:spPr/>
        <p:txBody>
          <a:bodyPr/>
          <a:lstStyle/>
          <a:p>
            <a:r>
              <a:rPr lang="en-US" sz="3200" smtClean="0"/>
              <a:t>That they shall drive thee from men, and thy dwelling shall be with the beasts of the field, and they shall make thee to eat grass as oxen, and they shall wet thee with the dew of heaven, and </a:t>
            </a:r>
            <a:r>
              <a:rPr lang="en-US" sz="3200" b="1" i="1" smtClean="0"/>
              <a:t>seven times </a:t>
            </a:r>
            <a:r>
              <a:rPr lang="en-US" sz="3200" smtClean="0"/>
              <a:t>shall pass over thee, till thou know that the most High ruleth in the kingdom of men, and giveth it to whomsoever he will. (Dan 4:25)</a:t>
            </a:r>
          </a:p>
          <a:p>
            <a:endParaRPr lang="en-US" smtClean="0"/>
          </a:p>
          <a:p>
            <a:endParaRPr lang="en-US"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smtClean="0"/>
              <a:t>Daniel 4:32</a:t>
            </a:r>
            <a:br>
              <a:rPr lang="en-US" smtClean="0"/>
            </a:br>
            <a:endParaRPr lang="en-US" smtClean="0"/>
          </a:p>
        </p:txBody>
      </p:sp>
      <p:sp>
        <p:nvSpPr>
          <p:cNvPr id="163843" name="Content Placeholder 2"/>
          <p:cNvSpPr>
            <a:spLocks noGrp="1"/>
          </p:cNvSpPr>
          <p:nvPr>
            <p:ph idx="1"/>
          </p:nvPr>
        </p:nvSpPr>
        <p:spPr/>
        <p:txBody>
          <a:bodyPr/>
          <a:lstStyle/>
          <a:p>
            <a:r>
              <a:rPr lang="en-US" sz="3200" smtClean="0"/>
              <a:t>And they shall drive thee from men, and thy dwelling </a:t>
            </a:r>
            <a:r>
              <a:rPr lang="en-US" sz="3200" i="1" smtClean="0"/>
              <a:t>shall be with the beasts of the field: they shall make thee to eat grass as oxen, and </a:t>
            </a:r>
            <a:r>
              <a:rPr lang="en-US" sz="3200" b="1" i="1" smtClean="0"/>
              <a:t>seven times </a:t>
            </a:r>
            <a:r>
              <a:rPr lang="en-US" sz="3200" i="1" smtClean="0"/>
              <a:t>shall pass over thee, until thou know that the most High ruleth in the kingdom of men, and giveth it to whomsoever he will. </a:t>
            </a:r>
            <a:r>
              <a:rPr lang="en-US" sz="3200" smtClean="0"/>
              <a:t>(Dan 4:32)</a:t>
            </a:r>
          </a:p>
          <a:p>
            <a:endParaRPr lang="en-US" smtClean="0"/>
          </a:p>
          <a:p>
            <a:endParaRPr lang="en-US" smtClean="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a:xfrm>
            <a:off x="914400" y="228600"/>
            <a:ext cx="7162800" cy="1371600"/>
          </a:xfrm>
        </p:spPr>
        <p:txBody>
          <a:bodyPr/>
          <a:lstStyle/>
          <a:p>
            <a:r>
              <a:rPr lang="en-US" smtClean="0"/>
              <a:t>Uriah Smith Daniel &amp; Revelation</a:t>
            </a:r>
          </a:p>
        </p:txBody>
      </p:sp>
      <p:sp>
        <p:nvSpPr>
          <p:cNvPr id="164867" name="Content Placeholder 2"/>
          <p:cNvSpPr>
            <a:spLocks noGrp="1"/>
          </p:cNvSpPr>
          <p:nvPr>
            <p:ph idx="1"/>
          </p:nvPr>
        </p:nvSpPr>
        <p:spPr>
          <a:xfrm>
            <a:off x="1676400" y="1676400"/>
            <a:ext cx="7315200" cy="4800600"/>
          </a:xfrm>
        </p:spPr>
        <p:txBody>
          <a:bodyPr/>
          <a:lstStyle/>
          <a:p>
            <a:r>
              <a:rPr lang="en-US" sz="3200" smtClean="0"/>
              <a:t>Verse 16.  "Let </a:t>
            </a:r>
            <a:r>
              <a:rPr lang="en-US" sz="3200" i="1" smtClean="0"/>
              <a:t>seven times </a:t>
            </a:r>
            <a:r>
              <a:rPr lang="en-US" sz="3200" smtClean="0"/>
              <a:t>pass</a:t>
            </a:r>
            <a:r>
              <a:rPr lang="en-US" sz="3200" i="1" smtClean="0"/>
              <a:t> </a:t>
            </a:r>
            <a:r>
              <a:rPr lang="en-US" sz="3200" smtClean="0"/>
              <a:t>over him," said the decree.  This is plain, literal narration;  hence the time is here to be understood literally.  How long a period is denoted?  This may be determined by ascertaining how long Nebuchadnezzar, in fulfilment of this prediction, was driven out to have his dwelling with the beasts of the field;  </a:t>
            </a:r>
          </a:p>
        </p:txBody>
      </p:sp>
      <p:pic>
        <p:nvPicPr>
          <p:cNvPr id="4" name="Picture 2"/>
          <p:cNvPicPr>
            <a:picLocks noChangeAspect="1" noChangeArrowheads="1"/>
          </p:cNvPicPr>
          <p:nvPr/>
        </p:nvPicPr>
        <p:blipFill>
          <a:blip r:embed="rId3"/>
          <a:srcRect/>
          <a:stretch>
            <a:fillRect/>
          </a:stretch>
        </p:blipFill>
        <p:spPr bwMode="auto">
          <a:xfrm>
            <a:off x="7620000" y="152400"/>
            <a:ext cx="1221409" cy="1600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p:txBody>
          <a:bodyPr/>
          <a:lstStyle/>
          <a:p>
            <a:r>
              <a:rPr lang="en-US" smtClean="0"/>
              <a:t>Calendars &amp; Dating</a:t>
            </a:r>
          </a:p>
        </p:txBody>
      </p:sp>
      <p:sp>
        <p:nvSpPr>
          <p:cNvPr id="18435" name="Subtitle 2"/>
          <p:cNvSpPr>
            <a:spLocks noGrp="1"/>
          </p:cNvSpPr>
          <p:nvPr>
            <p:ph type="subTitle" idx="1"/>
          </p:nvPr>
        </p:nvSpPr>
        <p:spPr/>
        <p:txBody>
          <a:bodyPr/>
          <a:lstStyle/>
          <a:p>
            <a:r>
              <a:rPr lang="en-US" smtClean="0"/>
              <a:t>2008 Prophecy School </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7467600" y="152400"/>
            <a:ext cx="1221409" cy="1600200"/>
          </a:xfrm>
          <a:prstGeom prst="ellipse">
            <a:avLst/>
          </a:prstGeom>
          <a:ln>
            <a:noFill/>
          </a:ln>
          <a:effectLst>
            <a:softEdge rad="112500"/>
          </a:effectLst>
        </p:spPr>
      </p:pic>
      <p:sp>
        <p:nvSpPr>
          <p:cNvPr id="165891" name="Title 1"/>
          <p:cNvSpPr>
            <a:spLocks noGrp="1"/>
          </p:cNvSpPr>
          <p:nvPr>
            <p:ph type="title"/>
          </p:nvPr>
        </p:nvSpPr>
        <p:spPr/>
        <p:txBody>
          <a:bodyPr/>
          <a:lstStyle/>
          <a:p>
            <a:r>
              <a:rPr lang="en-US" smtClean="0"/>
              <a:t>Uriah Smith</a:t>
            </a:r>
          </a:p>
        </p:txBody>
      </p:sp>
      <p:sp>
        <p:nvSpPr>
          <p:cNvPr id="3" name="Content Placeholder 2"/>
          <p:cNvSpPr>
            <a:spLocks noGrp="1"/>
          </p:cNvSpPr>
          <p:nvPr>
            <p:ph idx="1"/>
          </p:nvPr>
        </p:nvSpPr>
        <p:spPr>
          <a:xfrm>
            <a:off x="838200" y="1676400"/>
            <a:ext cx="8153400" cy="4800600"/>
          </a:xfrm>
          <a:ln>
            <a:miter lim="800000"/>
            <a:headEnd/>
            <a:tailEnd/>
          </a:ln>
        </p:spPr>
        <p:txBody>
          <a:bodyPr/>
          <a:lstStyle/>
          <a:p>
            <a:pPr>
              <a:defRPr/>
            </a:pPr>
            <a:r>
              <a:rPr lang="en-US" sz="3200" dirty="0" smtClean="0">
                <a:effectLst>
                  <a:glow rad="63500">
                    <a:schemeClr val="accent3">
                      <a:satMod val="175000"/>
                      <a:alpha val="40000"/>
                    </a:schemeClr>
                  </a:glow>
                </a:effectLst>
              </a:rPr>
              <a:t>and this, Josephus informs us, was seven years.  A "time," then, denotes one year.  When used in symbolic prophecy, it would, of course, denote symbolic or prophetic time.  A "time" would then denote a prophetic year, or, each day standing for a year, three hundred and sixty literal years.  In Bible chronology thirty days are reckoned to the month, and 360 days to the year</a:t>
            </a:r>
            <a:r>
              <a:rPr lang="en-US" sz="3200" dirty="0" smtClean="0"/>
              <a:t>.  </a:t>
            </a:r>
            <a:endParaRPr lang="en-US"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r>
              <a:rPr lang="en-US" smtClean="0"/>
              <a:t>Uriah Smith</a:t>
            </a:r>
          </a:p>
        </p:txBody>
      </p:sp>
      <p:sp>
        <p:nvSpPr>
          <p:cNvPr id="166915" name="Content Placeholder 2"/>
          <p:cNvSpPr>
            <a:spLocks noGrp="1"/>
          </p:cNvSpPr>
          <p:nvPr>
            <p:ph idx="1"/>
          </p:nvPr>
        </p:nvSpPr>
        <p:spPr>
          <a:xfrm>
            <a:off x="1600200" y="1676400"/>
            <a:ext cx="7391400" cy="4800600"/>
          </a:xfrm>
        </p:spPr>
        <p:txBody>
          <a:bodyPr/>
          <a:lstStyle/>
          <a:p>
            <a:r>
              <a:rPr lang="en-US" sz="3200" smtClean="0"/>
              <a:t>This, my Christian friend, is our crime, for which the church has been and will be punished seven times. "And if ye will not be reformed by me by these things."   What does God mean by "these things"?  I answer, It is God does the work, and he means his people shall give him the glory;.</a:t>
            </a:r>
          </a:p>
        </p:txBody>
      </p:sp>
      <p:pic>
        <p:nvPicPr>
          <p:cNvPr id="4" name="Picture 2"/>
          <p:cNvPicPr>
            <a:picLocks noChangeAspect="1" noChangeArrowheads="1"/>
          </p:cNvPicPr>
          <p:nvPr/>
        </p:nvPicPr>
        <p:blipFill>
          <a:blip r:embed="rId3"/>
          <a:srcRect/>
          <a:stretch>
            <a:fillRect/>
          </a:stretch>
        </p:blipFill>
        <p:spPr bwMode="auto">
          <a:xfrm>
            <a:off x="7467600" y="152400"/>
            <a:ext cx="1221409" cy="1600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r>
              <a:rPr lang="en-US" smtClean="0"/>
              <a:t>Uriah Smith</a:t>
            </a:r>
          </a:p>
        </p:txBody>
      </p:sp>
      <p:sp>
        <p:nvSpPr>
          <p:cNvPr id="167939" name="Content Placeholder 2"/>
          <p:cNvSpPr>
            <a:spLocks noGrp="1"/>
          </p:cNvSpPr>
          <p:nvPr>
            <p:ph idx="1"/>
          </p:nvPr>
        </p:nvSpPr>
        <p:spPr/>
        <p:txBody>
          <a:bodyPr/>
          <a:lstStyle/>
          <a:p>
            <a:r>
              <a:rPr lang="en-US" sz="3200" smtClean="0"/>
              <a:t> and when they have passed through the furnace of affliction, and when seven times has passed over them, as it did over Nebuchadnezzar, then will the  church, like the proud monarch, learn that God rules in heaven and earth</a:t>
            </a:r>
          </a:p>
        </p:txBody>
      </p:sp>
      <p:pic>
        <p:nvPicPr>
          <p:cNvPr id="4" name="Picture 2"/>
          <p:cNvPicPr>
            <a:picLocks noChangeAspect="1" noChangeArrowheads="1"/>
          </p:cNvPicPr>
          <p:nvPr/>
        </p:nvPicPr>
        <p:blipFill>
          <a:blip r:embed="rId3"/>
          <a:srcRect/>
          <a:stretch>
            <a:fillRect/>
          </a:stretch>
        </p:blipFill>
        <p:spPr bwMode="auto">
          <a:xfrm>
            <a:off x="7467600" y="152400"/>
            <a:ext cx="1221409" cy="1600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r>
              <a:rPr lang="en-US" smtClean="0"/>
              <a:t>Daniel 5</a:t>
            </a:r>
          </a:p>
        </p:txBody>
      </p:sp>
      <p:sp>
        <p:nvSpPr>
          <p:cNvPr id="168963" name="Content Placeholder 4"/>
          <p:cNvSpPr>
            <a:spLocks noGrp="1"/>
          </p:cNvSpPr>
          <p:nvPr>
            <p:ph idx="1"/>
          </p:nvPr>
        </p:nvSpPr>
        <p:spPr/>
        <p:txBody>
          <a:bodyPr/>
          <a:lstStyle/>
          <a:p>
            <a:r>
              <a:rPr lang="en-US" smtClean="0"/>
              <a:t>And this </a:t>
            </a:r>
            <a:r>
              <a:rPr lang="en-US" i="1" smtClean="0"/>
              <a:t>is the writing that was written, MENE, MENE, TEKEL, UPHARSIN. </a:t>
            </a:r>
          </a:p>
          <a:p>
            <a:r>
              <a:rPr lang="en-US" smtClean="0"/>
              <a:t>(Dan 5:25)</a:t>
            </a:r>
          </a:p>
          <a:p>
            <a:endParaRPr lang="en-US" smtClean="0"/>
          </a:p>
          <a:p>
            <a:endParaRPr lang="en-US" smtClean="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r>
              <a:rPr lang="en-US" smtClean="0"/>
              <a:t>Daniel 5</a:t>
            </a:r>
          </a:p>
        </p:txBody>
      </p:sp>
      <p:sp>
        <p:nvSpPr>
          <p:cNvPr id="169987" name="Content Placeholder 2"/>
          <p:cNvSpPr>
            <a:spLocks noGrp="1"/>
          </p:cNvSpPr>
          <p:nvPr>
            <p:ph idx="1"/>
          </p:nvPr>
        </p:nvSpPr>
        <p:spPr/>
        <p:txBody>
          <a:bodyPr/>
          <a:lstStyle/>
          <a:p>
            <a:r>
              <a:rPr lang="en-US" sz="3200" smtClean="0"/>
              <a:t>Each of the words the fingers inscribed on the wall is a measure of weight (like our ounce, pound, and ton, or milligram, gram, and kilogram). The basic Babylonian unit of weight was the gold shekel (</a:t>
            </a:r>
            <a:r>
              <a:rPr lang="en-US" sz="3200" i="1" smtClean="0"/>
              <a:t>tekel</a:t>
            </a:r>
            <a:r>
              <a:rPr lang="en-US" sz="3200" smtClean="0"/>
              <a:t> in this verse).</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r>
              <a:rPr lang="en-US" smtClean="0"/>
              <a:t>Daniel 5</a:t>
            </a:r>
          </a:p>
        </p:txBody>
      </p:sp>
      <p:sp>
        <p:nvSpPr>
          <p:cNvPr id="171011" name="Content Placeholder 2"/>
          <p:cNvSpPr>
            <a:spLocks noGrp="1"/>
          </p:cNvSpPr>
          <p:nvPr>
            <p:ph idx="1"/>
          </p:nvPr>
        </p:nvSpPr>
        <p:spPr/>
        <p:txBody>
          <a:bodyPr/>
          <a:lstStyle/>
          <a:p>
            <a:r>
              <a:rPr lang="en-US" sz="3200" smtClean="0"/>
              <a:t>The </a:t>
            </a:r>
            <a:r>
              <a:rPr lang="en-US" sz="3200" i="1" smtClean="0"/>
              <a:t>mena</a:t>
            </a:r>
            <a:r>
              <a:rPr lang="en-US" sz="3200" smtClean="0"/>
              <a:t> equalled 50 shekels; the </a:t>
            </a:r>
            <a:r>
              <a:rPr lang="en-US" sz="3200" i="1" smtClean="0"/>
              <a:t>upharsin</a:t>
            </a:r>
            <a:r>
              <a:rPr lang="en-US" sz="3200" smtClean="0"/>
              <a:t> (half a </a:t>
            </a:r>
            <a:r>
              <a:rPr lang="en-US" sz="3200" i="1" smtClean="0"/>
              <a:t>mena</a:t>
            </a:r>
            <a:r>
              <a:rPr lang="en-US" sz="3200" smtClean="0"/>
              <a:t>) equalled 25. The four words, therefore, stood for: </a:t>
            </a:r>
            <a:r>
              <a:rPr lang="en-US" sz="3200" i="1" smtClean="0"/>
              <a:t>mena</a:t>
            </a:r>
            <a:r>
              <a:rPr lang="en-US" sz="3200" smtClean="0"/>
              <a:t>, 50 shekels; </a:t>
            </a:r>
            <a:r>
              <a:rPr lang="en-US" sz="3200" i="1" smtClean="0"/>
              <a:t>mena</a:t>
            </a:r>
            <a:r>
              <a:rPr lang="en-US" sz="3200" smtClean="0"/>
              <a:t>, 50 shekels; </a:t>
            </a:r>
            <a:r>
              <a:rPr lang="en-US" sz="3200" i="1" smtClean="0"/>
              <a:t>tekel</a:t>
            </a:r>
            <a:r>
              <a:rPr lang="en-US" sz="3200" smtClean="0"/>
              <a:t>, 1 shekel; </a:t>
            </a:r>
            <a:r>
              <a:rPr lang="en-US" sz="3200" i="1" smtClean="0"/>
              <a:t>upharsin</a:t>
            </a:r>
            <a:r>
              <a:rPr lang="en-US" sz="3200" smtClean="0"/>
              <a:t>, 25 shekels. The total equalled 126 shekels. </a:t>
            </a:r>
          </a:p>
          <a:p>
            <a:endParaRPr lang="en-US" smtClean="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r>
              <a:rPr lang="en-US" smtClean="0"/>
              <a:t>2520 in Daniel</a:t>
            </a:r>
          </a:p>
        </p:txBody>
      </p:sp>
      <p:sp>
        <p:nvSpPr>
          <p:cNvPr id="172035" name="Content Placeholder 2"/>
          <p:cNvSpPr>
            <a:spLocks noGrp="1"/>
          </p:cNvSpPr>
          <p:nvPr>
            <p:ph idx="1"/>
          </p:nvPr>
        </p:nvSpPr>
        <p:spPr/>
        <p:txBody>
          <a:bodyPr/>
          <a:lstStyle/>
          <a:p>
            <a:r>
              <a:rPr lang="en-US" sz="3200" smtClean="0"/>
              <a:t>In addition, each shekel can be divided into even smaller units (as a pound can be divided into ounces, for example). The shekel was equal to 20 </a:t>
            </a:r>
            <a:r>
              <a:rPr lang="en-US" sz="3200" i="1" smtClean="0"/>
              <a:t>gerahs</a:t>
            </a:r>
            <a:r>
              <a:rPr lang="en-US" sz="3200" smtClean="0"/>
              <a:t> (Ezekiel 45:12). The 126 shekels of Daniel 5:25 is equivalent to 2,520 </a:t>
            </a:r>
            <a:r>
              <a:rPr lang="en-US" sz="3200" i="1" smtClean="0"/>
              <a:t>gerahs</a:t>
            </a:r>
            <a:r>
              <a:rPr lang="en-US" sz="3200" smtClean="0"/>
              <a:t>.</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r>
              <a:rPr lang="en-US" smtClean="0"/>
              <a:t>2520 in Daniel</a:t>
            </a:r>
          </a:p>
        </p:txBody>
      </p:sp>
      <p:sp>
        <p:nvSpPr>
          <p:cNvPr id="173059" name="Content Placeholder 2"/>
          <p:cNvSpPr>
            <a:spLocks noGrp="1"/>
          </p:cNvSpPr>
          <p:nvPr>
            <p:ph idx="1"/>
          </p:nvPr>
        </p:nvSpPr>
        <p:spPr/>
        <p:txBody>
          <a:bodyPr/>
          <a:lstStyle/>
          <a:p>
            <a:r>
              <a:rPr lang="en-US" sz="3200" smtClean="0"/>
              <a:t>So when Daniel saw it he understood it in the lieu of prophecy where the Babylonians could not figure out what 126 meant to them. </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p:txBody>
          <a:bodyPr/>
          <a:lstStyle/>
          <a:p>
            <a:r>
              <a:rPr lang="en-US" smtClean="0"/>
              <a:t>2520 in Daniel</a:t>
            </a:r>
          </a:p>
        </p:txBody>
      </p:sp>
      <p:sp>
        <p:nvSpPr>
          <p:cNvPr id="174083" name="Content Placeholder 2"/>
          <p:cNvSpPr>
            <a:spLocks noGrp="1"/>
          </p:cNvSpPr>
          <p:nvPr>
            <p:ph idx="1"/>
          </p:nvPr>
        </p:nvSpPr>
        <p:spPr/>
        <p:txBody>
          <a:bodyPr/>
          <a:lstStyle/>
          <a:p>
            <a:r>
              <a:rPr lang="en-US" sz="3200" smtClean="0"/>
              <a:t>Imagine for Daniel, he recognized the 2520 year curse from the law of Moses, yet this at the same time showed him that the prophetic time period was moving on. That the prophecies our Lord had given to him were systematically being fulfilled.</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r>
              <a:rPr lang="en-US" smtClean="0"/>
              <a:t>Daniels proclamation</a:t>
            </a:r>
          </a:p>
        </p:txBody>
      </p:sp>
      <p:sp>
        <p:nvSpPr>
          <p:cNvPr id="175107" name="Content Placeholder 2"/>
          <p:cNvSpPr>
            <a:spLocks noGrp="1"/>
          </p:cNvSpPr>
          <p:nvPr>
            <p:ph idx="1"/>
          </p:nvPr>
        </p:nvSpPr>
        <p:spPr/>
        <p:txBody>
          <a:bodyPr/>
          <a:lstStyle/>
          <a:p>
            <a:r>
              <a:rPr lang="en-US" sz="3200" smtClean="0"/>
              <a:t>This </a:t>
            </a:r>
            <a:r>
              <a:rPr lang="en-US" sz="3200" i="1" smtClean="0"/>
              <a:t>is the interpretation of the thing: MENE; God hath numbered thy kingdom, and finished it. TEKEL; Thou art weighed in the balances, and art found wanting. PERES; Thy kingdom is divided, and given to the Medes and Persians. </a:t>
            </a:r>
            <a:r>
              <a:rPr lang="en-US" sz="3200" smtClean="0"/>
              <a:t>(Dan 5:26-28 KJV)</a:t>
            </a:r>
          </a:p>
          <a:p>
            <a:pPr>
              <a:buFontTx/>
              <a:buNone/>
            </a:pPr>
            <a:endParaRPr lang="en-US" smtClean="0"/>
          </a:p>
          <a:p>
            <a:pPr>
              <a:buFontTx/>
              <a:buNone/>
            </a:pP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Calendars &amp; Dating</a:t>
            </a:r>
          </a:p>
        </p:txBody>
      </p:sp>
      <p:sp>
        <p:nvSpPr>
          <p:cNvPr id="3" name="Content Placeholder 2"/>
          <p:cNvSpPr>
            <a:spLocks noGrp="1"/>
          </p:cNvSpPr>
          <p:nvPr>
            <p:ph idx="1"/>
          </p:nvPr>
        </p:nvSpPr>
        <p:spPr/>
        <p:txBody>
          <a:bodyPr/>
          <a:lstStyle/>
          <a:p>
            <a:r>
              <a:rPr lang="en-US" sz="3200" smtClean="0">
                <a:solidFill>
                  <a:srgbClr val="202020"/>
                </a:solidFill>
              </a:rPr>
              <a:t>First 2520 is a full number. </a:t>
            </a:r>
          </a:p>
          <a:p>
            <a:r>
              <a:rPr lang="en-US" sz="3200" smtClean="0">
                <a:solidFill>
                  <a:srgbClr val="202020"/>
                </a:solidFill>
              </a:rPr>
              <a:t>Second when moving between BC &amp; AD adding a the year zero separates time and dates.</a:t>
            </a:r>
          </a:p>
          <a:p>
            <a:endParaRPr lang="en-US" smtClean="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r>
              <a:rPr lang="en-US" smtClean="0"/>
              <a:t>Daniel 9</a:t>
            </a:r>
          </a:p>
        </p:txBody>
      </p:sp>
      <p:sp>
        <p:nvSpPr>
          <p:cNvPr id="176131" name="Content Placeholder 2"/>
          <p:cNvSpPr>
            <a:spLocks noGrp="1"/>
          </p:cNvSpPr>
          <p:nvPr>
            <p:ph idx="1"/>
          </p:nvPr>
        </p:nvSpPr>
        <p:spPr/>
        <p:txBody>
          <a:bodyPr/>
          <a:lstStyle/>
          <a:p>
            <a:r>
              <a:rPr lang="en-US" sz="3200" smtClean="0"/>
              <a:t>Yea, all Israel have transgressed thy law, even by departing, that they might not obey thy voice; therefore the curse is poured upon us, and the oath that </a:t>
            </a:r>
            <a:r>
              <a:rPr lang="en-US" sz="3200" i="1" smtClean="0"/>
              <a:t>is written in the law of Moses the servant of God, because we have sinned against him. </a:t>
            </a:r>
            <a:endParaRPr lang="en-US" sz="3200" smtClean="0"/>
          </a:p>
          <a:p>
            <a:endParaRPr lang="en-US" smtClean="0"/>
          </a:p>
          <a:p>
            <a:endParaRPr lang="en-US" smtClean="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r>
              <a:rPr lang="en-US" smtClean="0"/>
              <a:t>Daniel 9 </a:t>
            </a:r>
          </a:p>
        </p:txBody>
      </p:sp>
      <p:sp>
        <p:nvSpPr>
          <p:cNvPr id="3" name="Content Placeholder 2"/>
          <p:cNvSpPr>
            <a:spLocks noGrp="1"/>
          </p:cNvSpPr>
          <p:nvPr>
            <p:ph idx="1"/>
          </p:nvPr>
        </p:nvSpPr>
        <p:spPr>
          <a:xfrm>
            <a:off x="914400" y="1143000"/>
            <a:ext cx="8077200" cy="4800600"/>
          </a:xfrm>
          <a:ln>
            <a:miter lim="800000"/>
            <a:headEnd/>
            <a:tailEnd/>
          </a:ln>
        </p:spPr>
        <p:txBody>
          <a:bodyPr/>
          <a:lstStyle/>
          <a:p>
            <a:pPr>
              <a:defRPr/>
            </a:pPr>
            <a:r>
              <a:rPr lang="en-US" sz="3200" dirty="0" smtClean="0">
                <a:effectLst>
                  <a:glow rad="63500">
                    <a:schemeClr val="accent3">
                      <a:satMod val="175000"/>
                      <a:alpha val="40000"/>
                    </a:schemeClr>
                  </a:glow>
                </a:effectLst>
              </a:rPr>
              <a:t>And he hath confirmed his words, which he </a:t>
            </a:r>
            <a:r>
              <a:rPr lang="en-US" sz="3200" dirty="0" err="1" smtClean="0">
                <a:effectLst>
                  <a:glow rad="63500">
                    <a:schemeClr val="accent3">
                      <a:satMod val="175000"/>
                      <a:alpha val="40000"/>
                    </a:schemeClr>
                  </a:glow>
                </a:effectLst>
              </a:rPr>
              <a:t>spake</a:t>
            </a:r>
            <a:r>
              <a:rPr lang="en-US" sz="3200" dirty="0" smtClean="0">
                <a:effectLst>
                  <a:glow rad="63500">
                    <a:schemeClr val="accent3">
                      <a:satMod val="175000"/>
                      <a:alpha val="40000"/>
                    </a:schemeClr>
                  </a:glow>
                </a:effectLst>
              </a:rPr>
              <a:t> against us, and against our judges that judged us, by bringing upon us a great evil: for under the whole heaven hath not been done as hath been done upon Jerusalem. As it is written in the law of Moses, all this evil is come upon us: yet made we not our prayer before the LORD our God, that we might turn from our iniquities, and understand thy truth. (Dan 9:11-13 KJV)</a:t>
            </a:r>
            <a:endParaRPr lang="en-US" sz="3200" dirty="0">
              <a:effectLst>
                <a:glow rad="635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r>
              <a:rPr lang="en-US" smtClean="0"/>
              <a:t>Shekel</a:t>
            </a:r>
          </a:p>
        </p:txBody>
      </p:sp>
      <p:pic>
        <p:nvPicPr>
          <p:cNvPr id="178179" name="Content Placeholder 3" descr="Shekel.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05000" y="2198688"/>
            <a:ext cx="7086600" cy="3756025"/>
          </a:xfrm>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r>
              <a:rPr lang="en-US" smtClean="0"/>
              <a:t>Gerah</a:t>
            </a:r>
          </a:p>
        </p:txBody>
      </p:sp>
      <p:pic>
        <p:nvPicPr>
          <p:cNvPr id="179203" name="Content Placeholder 3" descr="Gerah.jpg"/>
          <p:cNvPicPr>
            <a:picLocks noGrp="1" noChangeAspect="1"/>
          </p:cNvPicPr>
          <p:nvPr>
            <p:ph idx="1"/>
          </p:nvPr>
        </p:nvPicPr>
        <p:blipFill>
          <a:blip r:embed="rId3">
            <a:lum bright="38000" contrast="48000"/>
            <a:extLst>
              <a:ext uri="{28A0092B-C50C-407E-A947-70E740481C1C}">
                <a14:useLocalDpi xmlns:a14="http://schemas.microsoft.com/office/drawing/2010/main" val="0"/>
              </a:ext>
            </a:extLst>
          </a:blip>
          <a:srcRect/>
          <a:stretch>
            <a:fillRect/>
          </a:stretch>
        </p:blipFill>
        <p:spPr>
          <a:xfrm>
            <a:off x="3505200" y="2193925"/>
            <a:ext cx="3429000" cy="3322638"/>
          </a:xfrm>
          <a:solidFill>
            <a:schemeClr val="accent1"/>
          </a:solidFill>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ctrTitle"/>
          </p:nvPr>
        </p:nvSpPr>
        <p:spPr/>
        <p:txBody>
          <a:bodyPr/>
          <a:lstStyle/>
          <a:p>
            <a:r>
              <a:rPr lang="en-US" smtClean="0"/>
              <a:t>Conclusion 2520 Year Prophecy </a:t>
            </a:r>
          </a:p>
        </p:txBody>
      </p:sp>
      <p:sp>
        <p:nvSpPr>
          <p:cNvPr id="180227" name="Subtitle 2"/>
          <p:cNvSpPr>
            <a:spLocks noGrp="1"/>
          </p:cNvSpPr>
          <p:nvPr>
            <p:ph type="subTitle" idx="1"/>
          </p:nvPr>
        </p:nvSpPr>
        <p:spPr/>
        <p:txBody>
          <a:bodyPr/>
          <a:lstStyle/>
          <a:p>
            <a:r>
              <a:rPr lang="en-US" smtClean="0"/>
              <a:t>2008 Prophecy School Ozark</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smtClean="0"/>
              <a:t>Conclusion</a:t>
            </a:r>
          </a:p>
        </p:txBody>
      </p:sp>
      <p:sp>
        <p:nvSpPr>
          <p:cNvPr id="181251" name="Content Placeholder 2"/>
          <p:cNvSpPr>
            <a:spLocks noGrp="1"/>
          </p:cNvSpPr>
          <p:nvPr>
            <p:ph idx="1"/>
          </p:nvPr>
        </p:nvSpPr>
        <p:spPr/>
        <p:txBody>
          <a:bodyPr/>
          <a:lstStyle/>
          <a:p>
            <a:pPr>
              <a:buFontTx/>
              <a:buNone/>
            </a:pPr>
            <a:r>
              <a:rPr lang="en-US" sz="3200" smtClean="0"/>
              <a:t>1. The 2520 establishes our understanding of the 2300 year prophecy.</a:t>
            </a:r>
          </a:p>
          <a:p>
            <a:pPr>
              <a:buFontTx/>
              <a:buNone/>
            </a:pPr>
            <a:r>
              <a:rPr lang="en-US" sz="3200" smtClean="0"/>
              <a:t>2. That our Lord repeats and enlarges this subject multiple times throughout scripture</a:t>
            </a:r>
          </a:p>
          <a:p>
            <a:pPr>
              <a:buFontTx/>
              <a:buNone/>
            </a:pPr>
            <a:endParaRPr lang="en-US" smtClean="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r>
              <a:rPr lang="en-US" smtClean="0"/>
              <a:t>Conclusion</a:t>
            </a:r>
          </a:p>
        </p:txBody>
      </p:sp>
      <p:sp>
        <p:nvSpPr>
          <p:cNvPr id="182275" name="Content Placeholder 2"/>
          <p:cNvSpPr>
            <a:spLocks noGrp="1"/>
          </p:cNvSpPr>
          <p:nvPr>
            <p:ph idx="1"/>
          </p:nvPr>
        </p:nvSpPr>
        <p:spPr/>
        <p:txBody>
          <a:bodyPr/>
          <a:lstStyle/>
          <a:p>
            <a:pPr>
              <a:buFontTx/>
              <a:buNone/>
            </a:pPr>
            <a:r>
              <a:rPr lang="en-US" sz="3200" smtClean="0"/>
              <a:t>3. That we are now in the final phase of the gathering.</a:t>
            </a:r>
          </a:p>
          <a:p>
            <a:pPr>
              <a:buFontTx/>
              <a:buNone/>
            </a:pPr>
            <a:r>
              <a:rPr lang="en-US" sz="3200" smtClean="0"/>
              <a:t>4. It confirms our understanding of where we are today in prophecy.</a:t>
            </a:r>
          </a:p>
          <a:p>
            <a:pPr>
              <a:buFontTx/>
              <a:buNone/>
            </a:pPr>
            <a:r>
              <a:rPr lang="en-US" sz="3200" smtClean="0"/>
              <a:t>5. That there is no more time. </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r>
              <a:rPr lang="en-US" smtClean="0"/>
              <a:t>Daniel 12</a:t>
            </a:r>
          </a:p>
        </p:txBody>
      </p:sp>
      <p:sp>
        <p:nvSpPr>
          <p:cNvPr id="183299" name="Content Placeholder 2"/>
          <p:cNvSpPr>
            <a:spLocks noGrp="1"/>
          </p:cNvSpPr>
          <p:nvPr>
            <p:ph idx="1"/>
          </p:nvPr>
        </p:nvSpPr>
        <p:spPr/>
        <p:txBody>
          <a:bodyPr/>
          <a:lstStyle/>
          <a:p>
            <a:r>
              <a:rPr lang="en-US" sz="3200" smtClean="0"/>
              <a:t>And </a:t>
            </a:r>
            <a:r>
              <a:rPr lang="en-US" sz="3200" i="1" smtClean="0"/>
              <a:t>one said to the man clothed in linen, which was upon the waters of the river, How long shall it be to the end of these wonders?</a:t>
            </a:r>
            <a:r>
              <a:rPr lang="en-US" sz="3200" smtClean="0"/>
              <a:t>(Dan 12:6)</a:t>
            </a:r>
          </a:p>
          <a:p>
            <a:endParaRPr lang="en-US" smtClean="0"/>
          </a:p>
          <a:p>
            <a:endParaRPr lang="en-US" smtClean="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r>
              <a:rPr lang="en-US" smtClean="0"/>
              <a:t>Daniel 12</a:t>
            </a:r>
          </a:p>
        </p:txBody>
      </p:sp>
      <p:sp>
        <p:nvSpPr>
          <p:cNvPr id="184323" name="Content Placeholder 2"/>
          <p:cNvSpPr>
            <a:spLocks noGrp="1"/>
          </p:cNvSpPr>
          <p:nvPr>
            <p:ph idx="1"/>
          </p:nvPr>
        </p:nvSpPr>
        <p:spPr/>
        <p:txBody>
          <a:bodyPr/>
          <a:lstStyle/>
          <a:p>
            <a:r>
              <a:rPr lang="en-US" sz="3200" smtClean="0"/>
              <a:t>And I heard the man clothed in linen, which was upon the waters of the river, when he held up his right hand and his left hand unto heaven, and sware by him that liveth for ever that it shall be for a time, times, and an half; and when he shall have accomplished to</a:t>
            </a:r>
            <a:r>
              <a:rPr lang="en-US" sz="3200" b="1" i="1" smtClean="0"/>
              <a:t> scatter </a:t>
            </a:r>
            <a:r>
              <a:rPr lang="en-US" sz="3200" smtClean="0"/>
              <a:t>the power of the holy people, all these things shall be finished</a:t>
            </a:r>
            <a:r>
              <a:rPr lang="en-US" sz="3200" i="1" smtClean="0"/>
              <a:t>.</a:t>
            </a:r>
            <a:r>
              <a:rPr lang="en-US" sz="3200" smtClean="0"/>
              <a:t>(Dan 12:7)</a:t>
            </a:r>
          </a:p>
          <a:p>
            <a:endParaRPr lang="en-US" smtClean="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p:txBody>
          <a:bodyPr/>
          <a:lstStyle/>
          <a:p>
            <a:r>
              <a:rPr lang="en-US" smtClean="0"/>
              <a:t>Scripture</a:t>
            </a:r>
          </a:p>
        </p:txBody>
      </p:sp>
      <p:sp>
        <p:nvSpPr>
          <p:cNvPr id="185347" name="Content Placeholder 2"/>
          <p:cNvSpPr>
            <a:spLocks noGrp="1"/>
          </p:cNvSpPr>
          <p:nvPr>
            <p:ph idx="1"/>
          </p:nvPr>
        </p:nvSpPr>
        <p:spPr/>
        <p:txBody>
          <a:bodyPr/>
          <a:lstStyle/>
          <a:p>
            <a:r>
              <a:rPr lang="en-US" sz="3200" smtClean="0"/>
              <a:t>Gen 49:10  The sceptre shall not depart from Judah, nor a lawgiver from between his feet, until Shiloh come; and unto him </a:t>
            </a:r>
            <a:r>
              <a:rPr lang="en-US" sz="3200" i="1" smtClean="0"/>
              <a:t>shall the gathering of the people be. </a:t>
            </a:r>
            <a:endParaRPr lang="en-US" sz="32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Calendars &amp; Dating</a:t>
            </a:r>
          </a:p>
        </p:txBody>
      </p:sp>
      <p:sp>
        <p:nvSpPr>
          <p:cNvPr id="20483" name="Content Placeholder 2"/>
          <p:cNvSpPr>
            <a:spLocks noGrp="1"/>
          </p:cNvSpPr>
          <p:nvPr>
            <p:ph idx="1"/>
          </p:nvPr>
        </p:nvSpPr>
        <p:spPr>
          <a:xfrm>
            <a:off x="1447800" y="1676400"/>
            <a:ext cx="7543800" cy="4800600"/>
          </a:xfrm>
        </p:spPr>
        <p:txBody>
          <a:bodyPr/>
          <a:lstStyle/>
          <a:p>
            <a:r>
              <a:rPr lang="en-US" sz="3200" smtClean="0">
                <a:solidFill>
                  <a:schemeClr val="tx1"/>
                </a:solidFill>
              </a:rPr>
              <a:t>Third there is no </a:t>
            </a:r>
            <a:r>
              <a:rPr lang="en-US" sz="3200" b="1" smtClean="0">
                <a:solidFill>
                  <a:schemeClr val="tx1"/>
                </a:solidFill>
              </a:rPr>
              <a:t>year zero</a:t>
            </a:r>
            <a:r>
              <a:rPr lang="en-US" sz="3200" smtClean="0">
                <a:solidFill>
                  <a:schemeClr val="tx1"/>
                </a:solidFill>
              </a:rPr>
              <a:t> in the widely used Gregorian Calendar, nor in its predecessor, the Julian Calendar. However, there is a year zero in astronomical year numbering (where it coincides with the Julian year 1 BC) and in the calendar ISO 8601.2004 (where it coincides with the Gregorian year 1 BC) as well as in all Buddhist and Hindu Lunar Calendars.</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p:txBody>
          <a:bodyPr/>
          <a:lstStyle/>
          <a:p>
            <a:r>
              <a:rPr lang="en-US" smtClean="0"/>
              <a:t>Scripture</a:t>
            </a:r>
          </a:p>
        </p:txBody>
      </p:sp>
      <p:sp>
        <p:nvSpPr>
          <p:cNvPr id="186371" name="Content Placeholder 2"/>
          <p:cNvSpPr>
            <a:spLocks noGrp="1"/>
          </p:cNvSpPr>
          <p:nvPr>
            <p:ph idx="1"/>
          </p:nvPr>
        </p:nvSpPr>
        <p:spPr/>
        <p:txBody>
          <a:bodyPr/>
          <a:lstStyle/>
          <a:p>
            <a:r>
              <a:rPr lang="en-US" smtClean="0"/>
              <a:t>2Th 2:1,2  </a:t>
            </a:r>
            <a:r>
              <a:rPr lang="en-US" sz="3200" smtClean="0"/>
              <a:t>Now we beseech you, brethren, by the coming of our Lord Jesus Christ, and </a:t>
            </a:r>
            <a:r>
              <a:rPr lang="en-US" sz="3200" i="1" smtClean="0"/>
              <a:t>by our gathering together unto him, </a:t>
            </a:r>
            <a:r>
              <a:rPr lang="en-US" sz="3200" smtClean="0"/>
              <a:t>That ye be not soon shaken in mind, or be troubled, neither by spirit, nor by word, nor by letter as from us, as that the day of Christ is at hand. </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r>
              <a:rPr lang="en-US" smtClean="0"/>
              <a:t>Resource Links</a:t>
            </a:r>
          </a:p>
        </p:txBody>
      </p:sp>
      <p:sp>
        <p:nvSpPr>
          <p:cNvPr id="187395" name="Content Placeholder 2"/>
          <p:cNvSpPr>
            <a:spLocks noGrp="1"/>
          </p:cNvSpPr>
          <p:nvPr>
            <p:ph idx="1"/>
          </p:nvPr>
        </p:nvSpPr>
        <p:spPr>
          <a:xfrm>
            <a:off x="1447800" y="1676400"/>
            <a:ext cx="7543800" cy="4800600"/>
          </a:xfrm>
        </p:spPr>
        <p:txBody>
          <a:bodyPr/>
          <a:lstStyle/>
          <a:p>
            <a:r>
              <a:rPr lang="en-US" sz="2400" smtClean="0">
                <a:hlinkClick r:id="rId3"/>
              </a:rPr>
              <a:t>http://books.google.com/books?id=QeSrDhhXPf8C&amp;pg=PA180&amp;lpg=PA180&amp;dq=samaria+722+assyria+siege&amp;source=web&amp;ots=ZtgkF6RqtR&amp;sig=DTDV-jb0jhAfL51Iebuv7J3rfR8&amp;hl=en&amp;sa=X&amp;oi=book_result&amp;resnum=2&amp;ct=result</a:t>
            </a:r>
            <a:endParaRPr lang="en-US" sz="2400" smtClean="0"/>
          </a:p>
          <a:p>
            <a:r>
              <a:rPr lang="en-US" sz="2400" smtClean="0">
                <a:hlinkClick r:id="rId4"/>
              </a:rPr>
              <a:t>http://www.ucgstp.org/bible/brp/2ki17a.htm</a:t>
            </a:r>
            <a:r>
              <a:rPr lang="en-US" sz="2400" smtClean="0"/>
              <a:t> </a:t>
            </a:r>
          </a:p>
          <a:p>
            <a:r>
              <a:rPr lang="en-US" sz="2400" smtClean="0">
                <a:hlinkClick r:id="rId5"/>
              </a:rPr>
              <a:t>http://books.google.com/books?id=haVoe4n0ifIC&amp;pg=PA169&amp;lpg=PA169&amp;dq=samaria+722+assyria+siege&amp;source=web&amp;ots=4HjMB1RZ7n&amp;sig=hQBUha_rQpA4pzRlNeWIB2EQmkk&amp;hl=en&amp;sa=X&amp;oi=book_result&amp;resnum=5&amp;ct=result</a:t>
            </a:r>
            <a:r>
              <a:rPr lang="en-US" sz="240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Understanding Time</a:t>
            </a:r>
          </a:p>
        </p:txBody>
      </p:sp>
      <p:cxnSp>
        <p:nvCxnSpPr>
          <p:cNvPr id="5" name="Straight Connector 4"/>
          <p:cNvCxnSpPr/>
          <p:nvPr/>
        </p:nvCxnSpPr>
        <p:spPr>
          <a:xfrm>
            <a:off x="2819400" y="2744788"/>
            <a:ext cx="5105400" cy="0"/>
          </a:xfrm>
          <a:prstGeom prst="line">
            <a:avLst/>
          </a:prstGeom>
          <a:ln w="28575">
            <a:solidFill>
              <a:srgbClr val="212747"/>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5218907" y="2475706"/>
            <a:ext cx="533400" cy="15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21513" idx="2"/>
          </p:cNvCxnSpPr>
          <p:nvPr/>
        </p:nvCxnSpPr>
        <p:spPr>
          <a:xfrm rot="5400000">
            <a:off x="6473825" y="2430463"/>
            <a:ext cx="619125" cy="635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923507" y="2475706"/>
            <a:ext cx="533400" cy="15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1511" name="TextBox 29"/>
          <p:cNvSpPr txBox="1">
            <a:spLocks noChangeArrowheads="1"/>
          </p:cNvSpPr>
          <p:nvPr/>
        </p:nvSpPr>
        <p:spPr bwMode="auto">
          <a:xfrm>
            <a:off x="3962400" y="1600200"/>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1</a:t>
            </a:r>
          </a:p>
        </p:txBody>
      </p:sp>
      <p:sp>
        <p:nvSpPr>
          <p:cNvPr id="31" name="TextBox 30"/>
          <p:cNvSpPr txBox="1">
            <a:spLocks noChangeArrowheads="1"/>
          </p:cNvSpPr>
          <p:nvPr/>
        </p:nvSpPr>
        <p:spPr bwMode="auto">
          <a:xfrm>
            <a:off x="5329238" y="1600200"/>
            <a:ext cx="38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0</a:t>
            </a:r>
          </a:p>
        </p:txBody>
      </p:sp>
      <p:sp>
        <p:nvSpPr>
          <p:cNvPr id="21513" name="TextBox 31"/>
          <p:cNvSpPr txBox="1">
            <a:spLocks noChangeArrowheads="1"/>
          </p:cNvSpPr>
          <p:nvPr/>
        </p:nvSpPr>
        <p:spPr bwMode="auto">
          <a:xfrm>
            <a:off x="6629400" y="1600200"/>
            <a:ext cx="312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1</a:t>
            </a:r>
          </a:p>
        </p:txBody>
      </p:sp>
      <p:cxnSp>
        <p:nvCxnSpPr>
          <p:cNvPr id="40" name="Straight Connector 39"/>
          <p:cNvCxnSpPr/>
          <p:nvPr/>
        </p:nvCxnSpPr>
        <p:spPr>
          <a:xfrm>
            <a:off x="2819400" y="4343400"/>
            <a:ext cx="5105400" cy="0"/>
          </a:xfrm>
          <a:prstGeom prst="line">
            <a:avLst/>
          </a:prstGeom>
          <a:ln w="28575">
            <a:solidFill>
              <a:srgbClr val="21274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V="1">
            <a:off x="5257800" y="4114800"/>
            <a:ext cx="45720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6553200" y="4114800"/>
            <a:ext cx="45720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962400" y="4113213"/>
            <a:ext cx="455613" cy="15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1518" name="TextBox 43"/>
          <p:cNvSpPr txBox="1">
            <a:spLocks noChangeArrowheads="1"/>
          </p:cNvSpPr>
          <p:nvPr/>
        </p:nvSpPr>
        <p:spPr bwMode="auto">
          <a:xfrm>
            <a:off x="4038600" y="3276600"/>
            <a:ext cx="385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1</a:t>
            </a:r>
          </a:p>
        </p:txBody>
      </p:sp>
      <p:sp>
        <p:nvSpPr>
          <p:cNvPr id="45" name="TextBox 44"/>
          <p:cNvSpPr txBox="1">
            <a:spLocks noChangeArrowheads="1"/>
          </p:cNvSpPr>
          <p:nvPr/>
        </p:nvSpPr>
        <p:spPr bwMode="auto">
          <a:xfrm>
            <a:off x="5334000" y="3276600"/>
            <a:ext cx="385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0</a:t>
            </a:r>
          </a:p>
        </p:txBody>
      </p:sp>
      <p:sp>
        <p:nvSpPr>
          <p:cNvPr id="21520" name="TextBox 45"/>
          <p:cNvSpPr txBox="1">
            <a:spLocks noChangeArrowheads="1"/>
          </p:cNvSpPr>
          <p:nvPr/>
        </p:nvSpPr>
        <p:spPr bwMode="auto">
          <a:xfrm>
            <a:off x="6621463" y="3276600"/>
            <a:ext cx="312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1</a:t>
            </a:r>
          </a:p>
        </p:txBody>
      </p:sp>
      <p:sp>
        <p:nvSpPr>
          <p:cNvPr id="47" name="TextBox 46"/>
          <p:cNvSpPr txBox="1">
            <a:spLocks noChangeArrowheads="1"/>
          </p:cNvSpPr>
          <p:nvPr/>
        </p:nvSpPr>
        <p:spPr bwMode="auto">
          <a:xfrm>
            <a:off x="3733800" y="4648200"/>
            <a:ext cx="3725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2520 – 722 = 1798</a:t>
            </a:r>
          </a:p>
        </p:txBody>
      </p:sp>
      <p:sp>
        <p:nvSpPr>
          <p:cNvPr id="48" name="TextBox 47"/>
          <p:cNvSpPr txBox="1">
            <a:spLocks noChangeArrowheads="1"/>
          </p:cNvSpPr>
          <p:nvPr/>
        </p:nvSpPr>
        <p:spPr bwMode="auto">
          <a:xfrm>
            <a:off x="3757613" y="5334000"/>
            <a:ext cx="3633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2300 – 457 = 1843</a:t>
            </a:r>
          </a:p>
        </p:txBody>
      </p:sp>
      <p:sp>
        <p:nvSpPr>
          <p:cNvPr id="49" name="TextBox 48"/>
          <p:cNvSpPr txBox="1">
            <a:spLocks noChangeArrowheads="1"/>
          </p:cNvSpPr>
          <p:nvPr/>
        </p:nvSpPr>
        <p:spPr bwMode="auto">
          <a:xfrm>
            <a:off x="3733800" y="6019800"/>
            <a:ext cx="3611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2520 – 677 = 1843</a:t>
            </a:r>
          </a:p>
        </p:txBody>
      </p:sp>
      <p:sp>
        <p:nvSpPr>
          <p:cNvPr id="50" name="TextBox 49"/>
          <p:cNvSpPr txBox="1">
            <a:spLocks noChangeArrowheads="1"/>
          </p:cNvSpPr>
          <p:nvPr/>
        </p:nvSpPr>
        <p:spPr bwMode="auto">
          <a:xfrm>
            <a:off x="5329238" y="1600200"/>
            <a:ext cx="38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1</a:t>
            </a:r>
          </a:p>
        </p:txBody>
      </p:sp>
      <p:cxnSp>
        <p:nvCxnSpPr>
          <p:cNvPr id="53" name="Straight Connector 52"/>
          <p:cNvCxnSpPr/>
          <p:nvPr/>
        </p:nvCxnSpPr>
        <p:spPr>
          <a:xfrm rot="5400000">
            <a:off x="5177631" y="2432844"/>
            <a:ext cx="619125" cy="1588"/>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a:spLocks noChangeArrowheads="1"/>
          </p:cNvSpPr>
          <p:nvPr/>
        </p:nvSpPr>
        <p:spPr bwMode="auto">
          <a:xfrm>
            <a:off x="6934200" y="464820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rgbClr val="FF0000"/>
                </a:solidFill>
              </a:rPr>
              <a:t>/ </a:t>
            </a:r>
            <a:r>
              <a:rPr lang="en-US" sz="3200"/>
              <a:t>7</a:t>
            </a:r>
          </a:p>
        </p:txBody>
      </p:sp>
      <p:sp>
        <p:nvSpPr>
          <p:cNvPr id="55" name="TextBox 54"/>
          <p:cNvSpPr txBox="1">
            <a:spLocks noChangeArrowheads="1"/>
          </p:cNvSpPr>
          <p:nvPr/>
        </p:nvSpPr>
        <p:spPr bwMode="auto">
          <a:xfrm>
            <a:off x="6934200" y="533400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rgbClr val="FF0000"/>
                </a:solidFill>
              </a:rPr>
              <a:t>/ </a:t>
            </a:r>
            <a:r>
              <a:rPr lang="en-US" sz="3200"/>
              <a:t>2</a:t>
            </a:r>
          </a:p>
        </p:txBody>
      </p:sp>
      <p:sp>
        <p:nvSpPr>
          <p:cNvPr id="56" name="TextBox 55"/>
          <p:cNvSpPr txBox="1">
            <a:spLocks noChangeArrowheads="1"/>
          </p:cNvSpPr>
          <p:nvPr/>
        </p:nvSpPr>
        <p:spPr bwMode="auto">
          <a:xfrm>
            <a:off x="6934200" y="601980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rgbClr val="FF0000"/>
                </a:solidFill>
              </a:rPr>
              <a:t>/ </a:t>
            </a:r>
            <a:r>
              <a:rPr lang="en-US" sz="3200"/>
              <a:t>2</a:t>
            </a:r>
          </a:p>
        </p:txBody>
      </p:sp>
      <p:sp>
        <p:nvSpPr>
          <p:cNvPr id="57" name="TextBox 56"/>
          <p:cNvSpPr txBox="1">
            <a:spLocks noChangeArrowheads="1"/>
          </p:cNvSpPr>
          <p:nvPr/>
        </p:nvSpPr>
        <p:spPr bwMode="auto">
          <a:xfrm>
            <a:off x="7162800" y="464820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/9</a:t>
            </a:r>
          </a:p>
        </p:txBody>
      </p:sp>
      <p:sp>
        <p:nvSpPr>
          <p:cNvPr id="58" name="TextBox 57"/>
          <p:cNvSpPr txBox="1">
            <a:spLocks noChangeArrowheads="1"/>
          </p:cNvSpPr>
          <p:nvPr/>
        </p:nvSpPr>
        <p:spPr bwMode="auto">
          <a:xfrm>
            <a:off x="7162800" y="533400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/4</a:t>
            </a:r>
          </a:p>
        </p:txBody>
      </p:sp>
      <p:sp>
        <p:nvSpPr>
          <p:cNvPr id="59" name="TextBox 58"/>
          <p:cNvSpPr txBox="1">
            <a:spLocks noChangeArrowheads="1"/>
          </p:cNvSpPr>
          <p:nvPr/>
        </p:nvSpPr>
        <p:spPr bwMode="auto">
          <a:xfrm>
            <a:off x="7162800" y="601980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/4</a:t>
            </a:r>
          </a:p>
        </p:txBody>
      </p:sp>
      <p:sp>
        <p:nvSpPr>
          <p:cNvPr id="21532" name="TextBox 59"/>
          <p:cNvSpPr txBox="1">
            <a:spLocks noChangeArrowheads="1"/>
          </p:cNvSpPr>
          <p:nvPr/>
        </p:nvSpPr>
        <p:spPr bwMode="auto">
          <a:xfrm>
            <a:off x="3200400" y="2057400"/>
            <a:ext cx="75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BC</a:t>
            </a:r>
          </a:p>
        </p:txBody>
      </p:sp>
      <p:sp>
        <p:nvSpPr>
          <p:cNvPr id="21533" name="TextBox 60"/>
          <p:cNvSpPr txBox="1">
            <a:spLocks noChangeArrowheads="1"/>
          </p:cNvSpPr>
          <p:nvPr/>
        </p:nvSpPr>
        <p:spPr bwMode="auto">
          <a:xfrm>
            <a:off x="3200400" y="3657600"/>
            <a:ext cx="75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BC</a:t>
            </a:r>
          </a:p>
        </p:txBody>
      </p:sp>
      <p:sp>
        <p:nvSpPr>
          <p:cNvPr id="21534" name="TextBox 61"/>
          <p:cNvSpPr txBox="1">
            <a:spLocks noChangeArrowheads="1"/>
          </p:cNvSpPr>
          <p:nvPr/>
        </p:nvSpPr>
        <p:spPr bwMode="auto">
          <a:xfrm>
            <a:off x="7239000" y="1981200"/>
            <a:ext cx="75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AD</a:t>
            </a:r>
          </a:p>
        </p:txBody>
      </p:sp>
      <p:sp>
        <p:nvSpPr>
          <p:cNvPr id="21535" name="TextBox 62"/>
          <p:cNvSpPr txBox="1">
            <a:spLocks noChangeArrowheads="1"/>
          </p:cNvSpPr>
          <p:nvPr/>
        </p:nvSpPr>
        <p:spPr bwMode="auto">
          <a:xfrm>
            <a:off x="7239000" y="3657600"/>
            <a:ext cx="75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AD</a:t>
            </a:r>
          </a:p>
        </p:txBody>
      </p:sp>
      <p:cxnSp>
        <p:nvCxnSpPr>
          <p:cNvPr id="75" name="Straight Connector 74"/>
          <p:cNvCxnSpPr/>
          <p:nvPr/>
        </p:nvCxnSpPr>
        <p:spPr>
          <a:xfrm>
            <a:off x="2819400" y="4343400"/>
            <a:ext cx="5105400" cy="0"/>
          </a:xfrm>
          <a:prstGeom prst="line">
            <a:avLst/>
          </a:prstGeom>
          <a:ln w="28575">
            <a:solidFill>
              <a:srgbClr val="212747"/>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flipH="1" flipV="1">
            <a:off x="6553200" y="4114800"/>
            <a:ext cx="45720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3962400" y="4113213"/>
            <a:ext cx="455613" cy="158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1539" name="TextBox 78"/>
          <p:cNvSpPr txBox="1">
            <a:spLocks noChangeArrowheads="1"/>
          </p:cNvSpPr>
          <p:nvPr/>
        </p:nvSpPr>
        <p:spPr bwMode="auto">
          <a:xfrm>
            <a:off x="4038600" y="3276600"/>
            <a:ext cx="385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1</a:t>
            </a:r>
          </a:p>
        </p:txBody>
      </p:sp>
      <p:sp>
        <p:nvSpPr>
          <p:cNvPr id="21540" name="TextBox 80"/>
          <p:cNvSpPr txBox="1">
            <a:spLocks noChangeArrowheads="1"/>
          </p:cNvSpPr>
          <p:nvPr/>
        </p:nvSpPr>
        <p:spPr bwMode="auto">
          <a:xfrm>
            <a:off x="6621463" y="3276600"/>
            <a:ext cx="312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1</a:t>
            </a:r>
          </a:p>
        </p:txBody>
      </p:sp>
      <p:sp>
        <p:nvSpPr>
          <p:cNvPr id="21541" name="TextBox 81"/>
          <p:cNvSpPr txBox="1">
            <a:spLocks noChangeArrowheads="1"/>
          </p:cNvSpPr>
          <p:nvPr/>
        </p:nvSpPr>
        <p:spPr bwMode="auto">
          <a:xfrm>
            <a:off x="3200400" y="3657600"/>
            <a:ext cx="75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BC</a:t>
            </a:r>
          </a:p>
        </p:txBody>
      </p:sp>
      <p:sp>
        <p:nvSpPr>
          <p:cNvPr id="21542" name="TextBox 82"/>
          <p:cNvSpPr txBox="1">
            <a:spLocks noChangeArrowheads="1"/>
          </p:cNvSpPr>
          <p:nvPr/>
        </p:nvSpPr>
        <p:spPr bwMode="auto">
          <a:xfrm>
            <a:off x="7239000" y="3657600"/>
            <a:ext cx="75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3" fill="hold" grpId="0" nodeType="clickEffect">
                                  <p:stCondLst>
                                    <p:cond delay="0"/>
                                  </p:stCondLst>
                                  <p:childTnLst>
                                    <p:anim calcmode="lin" valueType="num">
                                      <p:cBhvr additive="base">
                                        <p:cTn id="6" dur="1000"/>
                                        <p:tgtEl>
                                          <p:spTgt spid="31"/>
                                        </p:tgtEl>
                                        <p:attrNameLst>
                                          <p:attrName>ppt_x</p:attrName>
                                        </p:attrNameLst>
                                      </p:cBhvr>
                                      <p:tavLst>
                                        <p:tav tm="0">
                                          <p:val>
                                            <p:strVal val="ppt_x"/>
                                          </p:val>
                                        </p:tav>
                                        <p:tav tm="100000">
                                          <p:val>
                                            <p:strVal val="1+ppt_w/2"/>
                                          </p:val>
                                        </p:tav>
                                      </p:tavLst>
                                    </p:anim>
                                    <p:anim calcmode="lin" valueType="num">
                                      <p:cBhvr additive="base">
                                        <p:cTn id="7" dur="1000"/>
                                        <p:tgtEl>
                                          <p:spTgt spid="31"/>
                                        </p:tgtEl>
                                        <p:attrNameLst>
                                          <p:attrName>ppt_y</p:attrName>
                                        </p:attrNameLst>
                                      </p:cBhvr>
                                      <p:tavLst>
                                        <p:tav tm="0">
                                          <p:val>
                                            <p:strVal val="ppt_y"/>
                                          </p:val>
                                        </p:tav>
                                        <p:tav tm="100000">
                                          <p:val>
                                            <p:strVal val="0-ppt_h/2"/>
                                          </p:val>
                                        </p:tav>
                                      </p:tavLst>
                                    </p:anim>
                                    <p:set>
                                      <p:cBhvr>
                                        <p:cTn id="8" dur="1" fill="hold">
                                          <p:stCondLst>
                                            <p:cond delay="999"/>
                                          </p:stCondLst>
                                        </p:cTn>
                                        <p:tgtEl>
                                          <p:spTgt spid="31"/>
                                        </p:tgtEl>
                                        <p:attrNameLst>
                                          <p:attrName>style.visibility</p:attrName>
                                        </p:attrNameLst>
                                      </p:cBhvr>
                                      <p:to>
                                        <p:strVal val="hidden"/>
                                      </p:to>
                                    </p:set>
                                  </p:childTnLst>
                                </p:cTn>
                              </p:par>
                              <p:par>
                                <p:cTn id="9" presetID="2" presetClass="exit" presetSubtype="3" fill="hold" nodeType="withEffect">
                                  <p:stCondLst>
                                    <p:cond delay="0"/>
                                  </p:stCondLst>
                                  <p:childTnLst>
                                    <p:anim calcmode="lin" valueType="num">
                                      <p:cBhvr additive="base">
                                        <p:cTn id="10" dur="1000"/>
                                        <p:tgtEl>
                                          <p:spTgt spid="7"/>
                                        </p:tgtEl>
                                        <p:attrNameLst>
                                          <p:attrName>ppt_x</p:attrName>
                                        </p:attrNameLst>
                                      </p:cBhvr>
                                      <p:tavLst>
                                        <p:tav tm="0">
                                          <p:val>
                                            <p:strVal val="ppt_x"/>
                                          </p:val>
                                        </p:tav>
                                        <p:tav tm="100000">
                                          <p:val>
                                            <p:strVal val="1+ppt_w/2"/>
                                          </p:val>
                                        </p:tav>
                                      </p:tavLst>
                                    </p:anim>
                                    <p:anim calcmode="lin" valueType="num">
                                      <p:cBhvr additive="base">
                                        <p:cTn id="11" dur="1000"/>
                                        <p:tgtEl>
                                          <p:spTgt spid="7"/>
                                        </p:tgtEl>
                                        <p:attrNameLst>
                                          <p:attrName>ppt_y</p:attrName>
                                        </p:attrNameLst>
                                      </p:cBhvr>
                                      <p:tavLst>
                                        <p:tav tm="0">
                                          <p:val>
                                            <p:strVal val="ppt_y"/>
                                          </p:val>
                                        </p:tav>
                                        <p:tav tm="100000">
                                          <p:val>
                                            <p:strVal val="0-ppt_h/2"/>
                                          </p:val>
                                        </p:tav>
                                      </p:tavLst>
                                    </p:anim>
                                    <p:set>
                                      <p:cBhvr>
                                        <p:cTn id="12" dur="1" fill="hold">
                                          <p:stCondLst>
                                            <p:cond delay="999"/>
                                          </p:stCondLst>
                                        </p:cTn>
                                        <p:tgtEl>
                                          <p:spTgt spid="7"/>
                                        </p:tgtEl>
                                        <p:attrNameLst>
                                          <p:attrName>style.visibility</p:attrName>
                                        </p:attrNameLst>
                                      </p:cBhvr>
                                      <p:to>
                                        <p:strVal val="hidden"/>
                                      </p:to>
                                    </p:set>
                                  </p:childTnLst>
                                </p:cTn>
                              </p:par>
                            </p:childTnLst>
                          </p:cTn>
                        </p:par>
                        <p:par>
                          <p:cTn id="13" fill="hold" nodeType="afterGroup">
                            <p:stCondLst>
                              <p:cond delay="1000"/>
                            </p:stCondLst>
                            <p:childTnLst>
                              <p:par>
                                <p:cTn id="14" presetID="2" presetClass="exit" presetSubtype="3" fill="hold" grpId="0" nodeType="afterEffect">
                                  <p:stCondLst>
                                    <p:cond delay="0"/>
                                  </p:stCondLst>
                                  <p:childTnLst>
                                    <p:anim calcmode="lin" valueType="num">
                                      <p:cBhvr additive="base">
                                        <p:cTn id="15" dur="1000"/>
                                        <p:tgtEl>
                                          <p:spTgt spid="45"/>
                                        </p:tgtEl>
                                        <p:attrNameLst>
                                          <p:attrName>ppt_x</p:attrName>
                                        </p:attrNameLst>
                                      </p:cBhvr>
                                      <p:tavLst>
                                        <p:tav tm="0">
                                          <p:val>
                                            <p:strVal val="ppt_x"/>
                                          </p:val>
                                        </p:tav>
                                        <p:tav tm="100000">
                                          <p:val>
                                            <p:strVal val="1+ppt_w/2"/>
                                          </p:val>
                                        </p:tav>
                                      </p:tavLst>
                                    </p:anim>
                                    <p:anim calcmode="lin" valueType="num">
                                      <p:cBhvr additive="base">
                                        <p:cTn id="16" dur="1000"/>
                                        <p:tgtEl>
                                          <p:spTgt spid="45"/>
                                        </p:tgtEl>
                                        <p:attrNameLst>
                                          <p:attrName>ppt_y</p:attrName>
                                        </p:attrNameLst>
                                      </p:cBhvr>
                                      <p:tavLst>
                                        <p:tav tm="0">
                                          <p:val>
                                            <p:strVal val="ppt_y"/>
                                          </p:val>
                                        </p:tav>
                                        <p:tav tm="100000">
                                          <p:val>
                                            <p:strVal val="0-ppt_h/2"/>
                                          </p:val>
                                        </p:tav>
                                      </p:tavLst>
                                    </p:anim>
                                    <p:set>
                                      <p:cBhvr>
                                        <p:cTn id="17" dur="1" fill="hold">
                                          <p:stCondLst>
                                            <p:cond delay="999"/>
                                          </p:stCondLst>
                                        </p:cTn>
                                        <p:tgtEl>
                                          <p:spTgt spid="45"/>
                                        </p:tgtEl>
                                        <p:attrNameLst>
                                          <p:attrName>style.visibility</p:attrName>
                                        </p:attrNameLst>
                                      </p:cBhvr>
                                      <p:to>
                                        <p:strVal val="hidden"/>
                                      </p:to>
                                    </p:set>
                                  </p:childTnLst>
                                </p:cTn>
                              </p:par>
                              <p:par>
                                <p:cTn id="18" presetID="2" presetClass="exit" presetSubtype="3" fill="hold" nodeType="withEffect">
                                  <p:stCondLst>
                                    <p:cond delay="0"/>
                                  </p:stCondLst>
                                  <p:childTnLst>
                                    <p:anim calcmode="lin" valueType="num">
                                      <p:cBhvr additive="base">
                                        <p:cTn id="19" dur="1000"/>
                                        <p:tgtEl>
                                          <p:spTgt spid="41"/>
                                        </p:tgtEl>
                                        <p:attrNameLst>
                                          <p:attrName>ppt_x</p:attrName>
                                        </p:attrNameLst>
                                      </p:cBhvr>
                                      <p:tavLst>
                                        <p:tav tm="0">
                                          <p:val>
                                            <p:strVal val="ppt_x"/>
                                          </p:val>
                                        </p:tav>
                                        <p:tav tm="100000">
                                          <p:val>
                                            <p:strVal val="1+ppt_w/2"/>
                                          </p:val>
                                        </p:tav>
                                      </p:tavLst>
                                    </p:anim>
                                    <p:anim calcmode="lin" valueType="num">
                                      <p:cBhvr additive="base">
                                        <p:cTn id="20" dur="1000"/>
                                        <p:tgtEl>
                                          <p:spTgt spid="41"/>
                                        </p:tgtEl>
                                        <p:attrNameLst>
                                          <p:attrName>ppt_y</p:attrName>
                                        </p:attrNameLst>
                                      </p:cBhvr>
                                      <p:tavLst>
                                        <p:tav tm="0">
                                          <p:val>
                                            <p:strVal val="ppt_y"/>
                                          </p:val>
                                        </p:tav>
                                        <p:tav tm="100000">
                                          <p:val>
                                            <p:strVal val="0-ppt_h/2"/>
                                          </p:val>
                                        </p:tav>
                                      </p:tavLst>
                                    </p:anim>
                                    <p:set>
                                      <p:cBhvr>
                                        <p:cTn id="21" dur="1" fill="hold">
                                          <p:stCondLst>
                                            <p:cond delay="999"/>
                                          </p:stCondLst>
                                        </p:cTn>
                                        <p:tgtEl>
                                          <p:spTgt spid="41"/>
                                        </p:tgtEl>
                                        <p:attrNameLst>
                                          <p:attrName>style.visibility</p:attrName>
                                        </p:attrNameLst>
                                      </p:cBhvr>
                                      <p:to>
                                        <p:strVal val="hidden"/>
                                      </p:to>
                                    </p:set>
                                  </p:childTnLst>
                                </p:cTn>
                              </p:par>
                            </p:childTnLst>
                          </p:cTn>
                        </p:par>
                        <p:par>
                          <p:cTn id="22" fill="hold" nodeType="afterGroup">
                            <p:stCondLst>
                              <p:cond delay="2000"/>
                            </p:stCondLst>
                            <p:childTnLst>
                              <p:par>
                                <p:cTn id="23" presetID="2" presetClass="entr" presetSubtype="3"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1000" fill="hold"/>
                                        <p:tgtEl>
                                          <p:spTgt spid="50"/>
                                        </p:tgtEl>
                                        <p:attrNameLst>
                                          <p:attrName>ppt_x</p:attrName>
                                        </p:attrNameLst>
                                      </p:cBhvr>
                                      <p:tavLst>
                                        <p:tav tm="0">
                                          <p:val>
                                            <p:strVal val="1+#ppt_w/2"/>
                                          </p:val>
                                        </p:tav>
                                        <p:tav tm="100000">
                                          <p:val>
                                            <p:strVal val="#ppt_x"/>
                                          </p:val>
                                        </p:tav>
                                      </p:tavLst>
                                    </p:anim>
                                    <p:anim calcmode="lin" valueType="num">
                                      <p:cBhvr additive="base">
                                        <p:cTn id="26" dur="1000" fill="hold"/>
                                        <p:tgtEl>
                                          <p:spTgt spid="50"/>
                                        </p:tgtEl>
                                        <p:attrNameLst>
                                          <p:attrName>ppt_y</p:attrName>
                                        </p:attrNameLst>
                                      </p:cBhvr>
                                      <p:tavLst>
                                        <p:tav tm="0">
                                          <p:val>
                                            <p:strVal val="0-#ppt_h/2"/>
                                          </p:val>
                                        </p:tav>
                                        <p:tav tm="100000">
                                          <p:val>
                                            <p:strVal val="#ppt_y"/>
                                          </p:val>
                                        </p:tav>
                                      </p:tavLst>
                                    </p:anim>
                                  </p:childTnLst>
                                </p:cTn>
                              </p:par>
                              <p:par>
                                <p:cTn id="27" presetID="2" presetClass="entr" presetSubtype="3"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1000" fill="hold"/>
                                        <p:tgtEl>
                                          <p:spTgt spid="53"/>
                                        </p:tgtEl>
                                        <p:attrNameLst>
                                          <p:attrName>ppt_x</p:attrName>
                                        </p:attrNameLst>
                                      </p:cBhvr>
                                      <p:tavLst>
                                        <p:tav tm="0">
                                          <p:val>
                                            <p:strVal val="1+#ppt_w/2"/>
                                          </p:val>
                                        </p:tav>
                                        <p:tav tm="100000">
                                          <p:val>
                                            <p:strVal val="#ppt_x"/>
                                          </p:val>
                                        </p:tav>
                                      </p:tavLst>
                                    </p:anim>
                                    <p:anim calcmode="lin" valueType="num">
                                      <p:cBhvr additive="base">
                                        <p:cTn id="30" dur="1000" fill="hold"/>
                                        <p:tgtEl>
                                          <p:spTgt spid="53"/>
                                        </p:tgtEl>
                                        <p:attrNameLst>
                                          <p:attrName>ppt_y</p:attrName>
                                        </p:attrNameLst>
                                      </p:cBhvr>
                                      <p:tavLst>
                                        <p:tav tm="0">
                                          <p:val>
                                            <p:strVal val="0-#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1000" fill="hold"/>
                                        <p:tgtEl>
                                          <p:spTgt spid="47"/>
                                        </p:tgtEl>
                                        <p:attrNameLst>
                                          <p:attrName>ppt_x</p:attrName>
                                        </p:attrNameLst>
                                      </p:cBhvr>
                                      <p:tavLst>
                                        <p:tav tm="0">
                                          <p:val>
                                            <p:strVal val="1+#ppt_w/2"/>
                                          </p:val>
                                        </p:tav>
                                        <p:tav tm="100000">
                                          <p:val>
                                            <p:strVal val="#ppt_x"/>
                                          </p:val>
                                        </p:tav>
                                      </p:tavLst>
                                    </p:anim>
                                    <p:anim calcmode="lin" valueType="num">
                                      <p:cBhvr additive="base">
                                        <p:cTn id="36" dur="10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1000" fill="hold"/>
                                        <p:tgtEl>
                                          <p:spTgt spid="48"/>
                                        </p:tgtEl>
                                        <p:attrNameLst>
                                          <p:attrName>ppt_x</p:attrName>
                                        </p:attrNameLst>
                                      </p:cBhvr>
                                      <p:tavLst>
                                        <p:tav tm="0">
                                          <p:val>
                                            <p:strVal val="1+#ppt_w/2"/>
                                          </p:val>
                                        </p:tav>
                                        <p:tav tm="100000">
                                          <p:val>
                                            <p:strVal val="#ppt_x"/>
                                          </p:val>
                                        </p:tav>
                                      </p:tavLst>
                                    </p:anim>
                                    <p:anim calcmode="lin" valueType="num">
                                      <p:cBhvr additive="base">
                                        <p:cTn id="42" dur="10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1000" fill="hold"/>
                                        <p:tgtEl>
                                          <p:spTgt spid="49"/>
                                        </p:tgtEl>
                                        <p:attrNameLst>
                                          <p:attrName>ppt_x</p:attrName>
                                        </p:attrNameLst>
                                      </p:cBhvr>
                                      <p:tavLst>
                                        <p:tav tm="0">
                                          <p:val>
                                            <p:strVal val="1+#ppt_w/2"/>
                                          </p:val>
                                        </p:tav>
                                        <p:tav tm="100000">
                                          <p:val>
                                            <p:strVal val="#ppt_x"/>
                                          </p:val>
                                        </p:tav>
                                      </p:tavLst>
                                    </p:anim>
                                    <p:anim calcmode="lin" valueType="num">
                                      <p:cBhvr additive="base">
                                        <p:cTn id="48" dur="10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strVal val="#ppt_w*0.70"/>
                                          </p:val>
                                        </p:tav>
                                        <p:tav tm="100000">
                                          <p:val>
                                            <p:strVal val="#ppt_w"/>
                                          </p:val>
                                        </p:tav>
                                      </p:tavLst>
                                    </p:anim>
                                    <p:anim calcmode="lin" valueType="num">
                                      <p:cBhvr>
                                        <p:cTn id="54" dur="1000" fill="hold"/>
                                        <p:tgtEl>
                                          <p:spTgt spid="54"/>
                                        </p:tgtEl>
                                        <p:attrNameLst>
                                          <p:attrName>ppt_h</p:attrName>
                                        </p:attrNameLst>
                                      </p:cBhvr>
                                      <p:tavLst>
                                        <p:tav tm="0">
                                          <p:val>
                                            <p:strVal val="#ppt_h"/>
                                          </p:val>
                                        </p:tav>
                                        <p:tav tm="100000">
                                          <p:val>
                                            <p:strVal val="#ppt_h"/>
                                          </p:val>
                                        </p:tav>
                                      </p:tavLst>
                                    </p:anim>
                                    <p:animEffect transition="in" filter="fade">
                                      <p:cBhvr>
                                        <p:cTn id="55" dur="1000"/>
                                        <p:tgtEl>
                                          <p:spTgt spid="54"/>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 calcmode="lin" valueType="num">
                                      <p:cBhvr>
                                        <p:cTn id="58" dur="1000" fill="hold"/>
                                        <p:tgtEl>
                                          <p:spTgt spid="55"/>
                                        </p:tgtEl>
                                        <p:attrNameLst>
                                          <p:attrName>ppt_w</p:attrName>
                                        </p:attrNameLst>
                                      </p:cBhvr>
                                      <p:tavLst>
                                        <p:tav tm="0">
                                          <p:val>
                                            <p:strVal val="#ppt_w*0.70"/>
                                          </p:val>
                                        </p:tav>
                                        <p:tav tm="100000">
                                          <p:val>
                                            <p:strVal val="#ppt_w"/>
                                          </p:val>
                                        </p:tav>
                                      </p:tavLst>
                                    </p:anim>
                                    <p:anim calcmode="lin" valueType="num">
                                      <p:cBhvr>
                                        <p:cTn id="59" dur="1000" fill="hold"/>
                                        <p:tgtEl>
                                          <p:spTgt spid="55"/>
                                        </p:tgtEl>
                                        <p:attrNameLst>
                                          <p:attrName>ppt_h</p:attrName>
                                        </p:attrNameLst>
                                      </p:cBhvr>
                                      <p:tavLst>
                                        <p:tav tm="0">
                                          <p:val>
                                            <p:strVal val="#ppt_h"/>
                                          </p:val>
                                        </p:tav>
                                        <p:tav tm="100000">
                                          <p:val>
                                            <p:strVal val="#ppt_h"/>
                                          </p:val>
                                        </p:tav>
                                      </p:tavLst>
                                    </p:anim>
                                    <p:animEffect transition="in" filter="fade">
                                      <p:cBhvr>
                                        <p:cTn id="60" dur="1000"/>
                                        <p:tgtEl>
                                          <p:spTgt spid="55"/>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strVal val="#ppt_w*0.70"/>
                                          </p:val>
                                        </p:tav>
                                        <p:tav tm="100000">
                                          <p:val>
                                            <p:strVal val="#ppt_w"/>
                                          </p:val>
                                        </p:tav>
                                      </p:tavLst>
                                    </p:anim>
                                    <p:anim calcmode="lin" valueType="num">
                                      <p:cBhvr>
                                        <p:cTn id="64" dur="1000" fill="hold"/>
                                        <p:tgtEl>
                                          <p:spTgt spid="56"/>
                                        </p:tgtEl>
                                        <p:attrNameLst>
                                          <p:attrName>ppt_h</p:attrName>
                                        </p:attrNameLst>
                                      </p:cBhvr>
                                      <p:tavLst>
                                        <p:tav tm="0">
                                          <p:val>
                                            <p:strVal val="#ppt_h"/>
                                          </p:val>
                                        </p:tav>
                                        <p:tav tm="100000">
                                          <p:val>
                                            <p:strVal val="#ppt_h"/>
                                          </p:val>
                                        </p:tav>
                                      </p:tavLst>
                                    </p:anim>
                                    <p:animEffect transition="in" filter="fade">
                                      <p:cBhvr>
                                        <p:cTn id="65" dur="1000"/>
                                        <p:tgtEl>
                                          <p:spTgt spid="5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xit" presetSubtype="4" fill="hold" grpId="1" nodeType="clickEffect">
                                  <p:stCondLst>
                                    <p:cond delay="0"/>
                                  </p:stCondLst>
                                  <p:childTnLst>
                                    <p:anim calcmode="lin" valueType="num">
                                      <p:cBhvr additive="base">
                                        <p:cTn id="69" dur="500"/>
                                        <p:tgtEl>
                                          <p:spTgt spid="54"/>
                                        </p:tgtEl>
                                        <p:attrNameLst>
                                          <p:attrName>ppt_x</p:attrName>
                                        </p:attrNameLst>
                                      </p:cBhvr>
                                      <p:tavLst>
                                        <p:tav tm="0">
                                          <p:val>
                                            <p:strVal val="ppt_x"/>
                                          </p:val>
                                        </p:tav>
                                        <p:tav tm="100000">
                                          <p:val>
                                            <p:strVal val="ppt_x"/>
                                          </p:val>
                                        </p:tav>
                                      </p:tavLst>
                                    </p:anim>
                                    <p:anim calcmode="lin" valueType="num">
                                      <p:cBhvr additive="base">
                                        <p:cTn id="70" dur="500"/>
                                        <p:tgtEl>
                                          <p:spTgt spid="54"/>
                                        </p:tgtEl>
                                        <p:attrNameLst>
                                          <p:attrName>ppt_y</p:attrName>
                                        </p:attrNameLst>
                                      </p:cBhvr>
                                      <p:tavLst>
                                        <p:tav tm="0">
                                          <p:val>
                                            <p:strVal val="ppt_y"/>
                                          </p:val>
                                        </p:tav>
                                        <p:tav tm="100000">
                                          <p:val>
                                            <p:strVal val="1+ppt_h/2"/>
                                          </p:val>
                                        </p:tav>
                                      </p:tavLst>
                                    </p:anim>
                                    <p:set>
                                      <p:cBhvr>
                                        <p:cTn id="71" dur="1" fill="hold">
                                          <p:stCondLst>
                                            <p:cond delay="499"/>
                                          </p:stCondLst>
                                        </p:cTn>
                                        <p:tgtEl>
                                          <p:spTgt spid="54"/>
                                        </p:tgtEl>
                                        <p:attrNameLst>
                                          <p:attrName>style.visibility</p:attrName>
                                        </p:attrNameLst>
                                      </p:cBhvr>
                                      <p:to>
                                        <p:strVal val="hidden"/>
                                      </p:to>
                                    </p:set>
                                  </p:childTnLst>
                                </p:cTn>
                              </p:par>
                            </p:childTnLst>
                          </p:cTn>
                        </p:par>
                        <p:par>
                          <p:cTn id="72" fill="hold" nodeType="afterGroup">
                            <p:stCondLst>
                              <p:cond delay="500"/>
                            </p:stCondLst>
                            <p:childTnLst>
                              <p:par>
                                <p:cTn id="73" presetID="55" presetClass="entr" presetSubtype="0"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 calcmode="lin" valueType="num">
                                      <p:cBhvr>
                                        <p:cTn id="75" dur="1000" fill="hold"/>
                                        <p:tgtEl>
                                          <p:spTgt spid="57"/>
                                        </p:tgtEl>
                                        <p:attrNameLst>
                                          <p:attrName>ppt_w</p:attrName>
                                        </p:attrNameLst>
                                      </p:cBhvr>
                                      <p:tavLst>
                                        <p:tav tm="0">
                                          <p:val>
                                            <p:strVal val="#ppt_w*0.70"/>
                                          </p:val>
                                        </p:tav>
                                        <p:tav tm="100000">
                                          <p:val>
                                            <p:strVal val="#ppt_w"/>
                                          </p:val>
                                        </p:tav>
                                      </p:tavLst>
                                    </p:anim>
                                    <p:anim calcmode="lin" valueType="num">
                                      <p:cBhvr>
                                        <p:cTn id="76" dur="1000" fill="hold"/>
                                        <p:tgtEl>
                                          <p:spTgt spid="57"/>
                                        </p:tgtEl>
                                        <p:attrNameLst>
                                          <p:attrName>ppt_h</p:attrName>
                                        </p:attrNameLst>
                                      </p:cBhvr>
                                      <p:tavLst>
                                        <p:tav tm="0">
                                          <p:val>
                                            <p:strVal val="#ppt_h"/>
                                          </p:val>
                                        </p:tav>
                                        <p:tav tm="100000">
                                          <p:val>
                                            <p:strVal val="#ppt_h"/>
                                          </p:val>
                                        </p:tav>
                                      </p:tavLst>
                                    </p:anim>
                                    <p:animEffect transition="in" filter="fade">
                                      <p:cBhvr>
                                        <p:cTn id="77" dur="1000"/>
                                        <p:tgtEl>
                                          <p:spTgt spid="57"/>
                                        </p:tgtEl>
                                      </p:cBhvr>
                                    </p:animEffect>
                                  </p:childTnLst>
                                </p:cTn>
                              </p:par>
                            </p:childTnLst>
                          </p:cTn>
                        </p:par>
                        <p:par>
                          <p:cTn id="78" fill="hold" nodeType="afterGroup">
                            <p:stCondLst>
                              <p:cond delay="1500"/>
                            </p:stCondLst>
                            <p:childTnLst>
                              <p:par>
                                <p:cTn id="79" presetID="2" presetClass="exit" presetSubtype="4" fill="hold" grpId="1" nodeType="afterEffect">
                                  <p:stCondLst>
                                    <p:cond delay="0"/>
                                  </p:stCondLst>
                                  <p:childTnLst>
                                    <p:anim calcmode="lin" valueType="num">
                                      <p:cBhvr additive="base">
                                        <p:cTn id="80" dur="500"/>
                                        <p:tgtEl>
                                          <p:spTgt spid="55"/>
                                        </p:tgtEl>
                                        <p:attrNameLst>
                                          <p:attrName>ppt_x</p:attrName>
                                        </p:attrNameLst>
                                      </p:cBhvr>
                                      <p:tavLst>
                                        <p:tav tm="0">
                                          <p:val>
                                            <p:strVal val="ppt_x"/>
                                          </p:val>
                                        </p:tav>
                                        <p:tav tm="100000">
                                          <p:val>
                                            <p:strVal val="ppt_x"/>
                                          </p:val>
                                        </p:tav>
                                      </p:tavLst>
                                    </p:anim>
                                    <p:anim calcmode="lin" valueType="num">
                                      <p:cBhvr additive="base">
                                        <p:cTn id="81" dur="500"/>
                                        <p:tgtEl>
                                          <p:spTgt spid="55"/>
                                        </p:tgtEl>
                                        <p:attrNameLst>
                                          <p:attrName>ppt_y</p:attrName>
                                        </p:attrNameLst>
                                      </p:cBhvr>
                                      <p:tavLst>
                                        <p:tav tm="0">
                                          <p:val>
                                            <p:strVal val="ppt_y"/>
                                          </p:val>
                                        </p:tav>
                                        <p:tav tm="100000">
                                          <p:val>
                                            <p:strVal val="1+ppt_h/2"/>
                                          </p:val>
                                        </p:tav>
                                      </p:tavLst>
                                    </p:anim>
                                    <p:set>
                                      <p:cBhvr>
                                        <p:cTn id="82" dur="1" fill="hold">
                                          <p:stCondLst>
                                            <p:cond delay="499"/>
                                          </p:stCondLst>
                                        </p:cTn>
                                        <p:tgtEl>
                                          <p:spTgt spid="55"/>
                                        </p:tgtEl>
                                        <p:attrNameLst>
                                          <p:attrName>style.visibility</p:attrName>
                                        </p:attrNameLst>
                                      </p:cBhvr>
                                      <p:to>
                                        <p:strVal val="hidden"/>
                                      </p:to>
                                    </p:set>
                                  </p:childTnLst>
                                </p:cTn>
                              </p:par>
                            </p:childTnLst>
                          </p:cTn>
                        </p:par>
                        <p:par>
                          <p:cTn id="83" fill="hold" nodeType="afterGroup">
                            <p:stCondLst>
                              <p:cond delay="2000"/>
                            </p:stCondLst>
                            <p:childTnLst>
                              <p:par>
                                <p:cTn id="84" presetID="55"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 calcmode="lin" valueType="num">
                                      <p:cBhvr>
                                        <p:cTn id="86" dur="1000" fill="hold"/>
                                        <p:tgtEl>
                                          <p:spTgt spid="58"/>
                                        </p:tgtEl>
                                        <p:attrNameLst>
                                          <p:attrName>ppt_w</p:attrName>
                                        </p:attrNameLst>
                                      </p:cBhvr>
                                      <p:tavLst>
                                        <p:tav tm="0">
                                          <p:val>
                                            <p:strVal val="#ppt_w*0.70"/>
                                          </p:val>
                                        </p:tav>
                                        <p:tav tm="100000">
                                          <p:val>
                                            <p:strVal val="#ppt_w"/>
                                          </p:val>
                                        </p:tav>
                                      </p:tavLst>
                                    </p:anim>
                                    <p:anim calcmode="lin" valueType="num">
                                      <p:cBhvr>
                                        <p:cTn id="87" dur="1000" fill="hold"/>
                                        <p:tgtEl>
                                          <p:spTgt spid="58"/>
                                        </p:tgtEl>
                                        <p:attrNameLst>
                                          <p:attrName>ppt_h</p:attrName>
                                        </p:attrNameLst>
                                      </p:cBhvr>
                                      <p:tavLst>
                                        <p:tav tm="0">
                                          <p:val>
                                            <p:strVal val="#ppt_h"/>
                                          </p:val>
                                        </p:tav>
                                        <p:tav tm="100000">
                                          <p:val>
                                            <p:strVal val="#ppt_h"/>
                                          </p:val>
                                        </p:tav>
                                      </p:tavLst>
                                    </p:anim>
                                    <p:animEffect transition="in" filter="fade">
                                      <p:cBhvr>
                                        <p:cTn id="88" dur="1000"/>
                                        <p:tgtEl>
                                          <p:spTgt spid="58"/>
                                        </p:tgtEl>
                                      </p:cBhvr>
                                    </p:animEffect>
                                  </p:childTnLst>
                                </p:cTn>
                              </p:par>
                            </p:childTnLst>
                          </p:cTn>
                        </p:par>
                        <p:par>
                          <p:cTn id="89" fill="hold" nodeType="afterGroup">
                            <p:stCondLst>
                              <p:cond delay="3000"/>
                            </p:stCondLst>
                            <p:childTnLst>
                              <p:par>
                                <p:cTn id="90" presetID="2" presetClass="exit" presetSubtype="4" fill="hold" grpId="1" nodeType="afterEffect">
                                  <p:stCondLst>
                                    <p:cond delay="0"/>
                                  </p:stCondLst>
                                  <p:childTnLst>
                                    <p:anim calcmode="lin" valueType="num">
                                      <p:cBhvr additive="base">
                                        <p:cTn id="91" dur="500"/>
                                        <p:tgtEl>
                                          <p:spTgt spid="56"/>
                                        </p:tgtEl>
                                        <p:attrNameLst>
                                          <p:attrName>ppt_x</p:attrName>
                                        </p:attrNameLst>
                                      </p:cBhvr>
                                      <p:tavLst>
                                        <p:tav tm="0">
                                          <p:val>
                                            <p:strVal val="ppt_x"/>
                                          </p:val>
                                        </p:tav>
                                        <p:tav tm="100000">
                                          <p:val>
                                            <p:strVal val="ppt_x"/>
                                          </p:val>
                                        </p:tav>
                                      </p:tavLst>
                                    </p:anim>
                                    <p:anim calcmode="lin" valueType="num">
                                      <p:cBhvr additive="base">
                                        <p:cTn id="92" dur="500"/>
                                        <p:tgtEl>
                                          <p:spTgt spid="56"/>
                                        </p:tgtEl>
                                        <p:attrNameLst>
                                          <p:attrName>ppt_y</p:attrName>
                                        </p:attrNameLst>
                                      </p:cBhvr>
                                      <p:tavLst>
                                        <p:tav tm="0">
                                          <p:val>
                                            <p:strVal val="ppt_y"/>
                                          </p:val>
                                        </p:tav>
                                        <p:tav tm="100000">
                                          <p:val>
                                            <p:strVal val="1+ppt_h/2"/>
                                          </p:val>
                                        </p:tav>
                                      </p:tavLst>
                                    </p:anim>
                                    <p:set>
                                      <p:cBhvr>
                                        <p:cTn id="93" dur="1" fill="hold">
                                          <p:stCondLst>
                                            <p:cond delay="499"/>
                                          </p:stCondLst>
                                        </p:cTn>
                                        <p:tgtEl>
                                          <p:spTgt spid="56"/>
                                        </p:tgtEl>
                                        <p:attrNameLst>
                                          <p:attrName>style.visibility</p:attrName>
                                        </p:attrNameLst>
                                      </p:cBhvr>
                                      <p:to>
                                        <p:strVal val="hidden"/>
                                      </p:to>
                                    </p:set>
                                  </p:childTnLst>
                                </p:cTn>
                              </p:par>
                            </p:childTnLst>
                          </p:cTn>
                        </p:par>
                        <p:par>
                          <p:cTn id="94" fill="hold" nodeType="afterGroup">
                            <p:stCondLst>
                              <p:cond delay="3500"/>
                            </p:stCondLst>
                            <p:childTnLst>
                              <p:par>
                                <p:cTn id="95" presetID="55" presetClass="entr" presetSubtype="0" fill="hold" grpId="0" nodeType="afterEffect">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cBhvr>
                                        <p:cTn id="97" dur="1000" fill="hold"/>
                                        <p:tgtEl>
                                          <p:spTgt spid="59"/>
                                        </p:tgtEl>
                                        <p:attrNameLst>
                                          <p:attrName>ppt_w</p:attrName>
                                        </p:attrNameLst>
                                      </p:cBhvr>
                                      <p:tavLst>
                                        <p:tav tm="0">
                                          <p:val>
                                            <p:strVal val="#ppt_w*0.70"/>
                                          </p:val>
                                        </p:tav>
                                        <p:tav tm="100000">
                                          <p:val>
                                            <p:strVal val="#ppt_w"/>
                                          </p:val>
                                        </p:tav>
                                      </p:tavLst>
                                    </p:anim>
                                    <p:anim calcmode="lin" valueType="num">
                                      <p:cBhvr>
                                        <p:cTn id="98" dur="1000" fill="hold"/>
                                        <p:tgtEl>
                                          <p:spTgt spid="59"/>
                                        </p:tgtEl>
                                        <p:attrNameLst>
                                          <p:attrName>ppt_h</p:attrName>
                                        </p:attrNameLst>
                                      </p:cBhvr>
                                      <p:tavLst>
                                        <p:tav tm="0">
                                          <p:val>
                                            <p:strVal val="#ppt_h"/>
                                          </p:val>
                                        </p:tav>
                                        <p:tav tm="100000">
                                          <p:val>
                                            <p:strVal val="#ppt_h"/>
                                          </p:val>
                                        </p:tav>
                                      </p:tavLst>
                                    </p:anim>
                                    <p:animEffect transition="in" filter="fade">
                                      <p:cBhvr>
                                        <p:cTn id="99"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5" grpId="0"/>
      <p:bldP spid="47" grpId="0"/>
      <p:bldP spid="48" grpId="0"/>
      <p:bldP spid="49" grpId="0"/>
      <p:bldP spid="50" grpId="0"/>
      <p:bldP spid="54" grpId="0"/>
      <p:bldP spid="54" grpId="1"/>
      <p:bldP spid="55" grpId="0"/>
      <p:bldP spid="55" grpId="1"/>
      <p:bldP spid="56" grpId="0"/>
      <p:bldP spid="56" grpId="1"/>
      <p:bldP spid="57" grpId="0"/>
      <p:bldP spid="58"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Question</a:t>
            </a:r>
          </a:p>
        </p:txBody>
      </p:sp>
      <p:sp>
        <p:nvSpPr>
          <p:cNvPr id="4099" name="Content Placeholder 2"/>
          <p:cNvSpPr>
            <a:spLocks noGrp="1"/>
          </p:cNvSpPr>
          <p:nvPr>
            <p:ph idx="1"/>
          </p:nvPr>
        </p:nvSpPr>
        <p:spPr/>
        <p:txBody>
          <a:bodyPr/>
          <a:lstStyle/>
          <a:p>
            <a:r>
              <a:rPr lang="en-US" sz="3200" smtClean="0"/>
              <a:t>What is the foundation of faith for Seventh Day Adventists?</a:t>
            </a:r>
          </a:p>
          <a:p>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James White</a:t>
            </a:r>
          </a:p>
        </p:txBody>
      </p:sp>
      <p:sp>
        <p:nvSpPr>
          <p:cNvPr id="22531" name="Content Placeholder 2"/>
          <p:cNvSpPr>
            <a:spLocks noGrp="1"/>
          </p:cNvSpPr>
          <p:nvPr>
            <p:ph idx="1"/>
          </p:nvPr>
        </p:nvSpPr>
        <p:spPr>
          <a:xfrm>
            <a:off x="2209800" y="1981200"/>
            <a:ext cx="6629400" cy="4800600"/>
          </a:xfrm>
        </p:spPr>
        <p:txBody>
          <a:bodyPr/>
          <a:lstStyle/>
          <a:p>
            <a:r>
              <a:rPr lang="en-US" sz="3200" smtClean="0"/>
              <a:t>The same was also true of the other periods.  The great jubilee of 2450 years, commencing with the captivity of Jehoiakim B. C. 607; and the 2300 days, commencing with the 70 weeks B. C. </a:t>
            </a:r>
          </a:p>
        </p:txBody>
      </p:sp>
      <p:pic>
        <p:nvPicPr>
          <p:cNvPr id="5" name="Picture 4" descr="JamesSpringerWhite.png"/>
          <p:cNvPicPr>
            <a:picLocks noChangeAspect="1"/>
          </p:cNvPicPr>
          <p:nvPr/>
        </p:nvPicPr>
        <p:blipFill>
          <a:blip r:embed="rId3"/>
          <a:stretch>
            <a:fillRect/>
          </a:stretch>
        </p:blipFill>
        <p:spPr>
          <a:xfrm>
            <a:off x="7239000" y="152400"/>
            <a:ext cx="1143000" cy="1752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James White</a:t>
            </a:r>
          </a:p>
        </p:txBody>
      </p:sp>
      <p:sp>
        <p:nvSpPr>
          <p:cNvPr id="23555" name="Content Placeholder 2"/>
          <p:cNvSpPr>
            <a:spLocks noGrp="1"/>
          </p:cNvSpPr>
          <p:nvPr>
            <p:ph idx="1"/>
          </p:nvPr>
        </p:nvSpPr>
        <p:spPr>
          <a:xfrm>
            <a:off x="1905000" y="1981200"/>
            <a:ext cx="6781800" cy="4800600"/>
          </a:xfrm>
        </p:spPr>
        <p:txBody>
          <a:bodyPr/>
          <a:lstStyle/>
          <a:p>
            <a:r>
              <a:rPr lang="en-US" sz="3200" smtClean="0"/>
              <a:t>457, would respectively require 1843 full years after Christ added to as many full years before Christ, as the years in which we have always respectively commenced each period, to complete the number of years in each; and as subtracting from</a:t>
            </a:r>
          </a:p>
        </p:txBody>
      </p:sp>
      <p:pic>
        <p:nvPicPr>
          <p:cNvPr id="5" name="Picture 4" descr="JamesSpringerWhite.png"/>
          <p:cNvPicPr>
            <a:picLocks noChangeAspect="1"/>
          </p:cNvPicPr>
          <p:nvPr/>
        </p:nvPicPr>
        <p:blipFill>
          <a:blip r:embed="rId3"/>
          <a:stretch>
            <a:fillRect/>
          </a:stretch>
        </p:blipFill>
        <p:spPr>
          <a:xfrm>
            <a:off x="7239000" y="152400"/>
            <a:ext cx="1143000" cy="1752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James White</a:t>
            </a:r>
          </a:p>
        </p:txBody>
      </p:sp>
      <p:sp>
        <p:nvSpPr>
          <p:cNvPr id="24579" name="Content Placeholder 2"/>
          <p:cNvSpPr>
            <a:spLocks noGrp="1"/>
          </p:cNvSpPr>
          <p:nvPr>
            <p:ph idx="1"/>
          </p:nvPr>
        </p:nvSpPr>
        <p:spPr>
          <a:xfrm>
            <a:off x="2057400" y="1905000"/>
            <a:ext cx="6705600" cy="4800600"/>
          </a:xfrm>
        </p:spPr>
        <p:txBody>
          <a:bodyPr/>
          <a:lstStyle/>
          <a:p>
            <a:r>
              <a:rPr lang="en-US" sz="3200" smtClean="0"/>
              <a:t>each period the date B. C. of its commencement, there would remain A. D. 1843, no reference whatever was made to the fraction of the year, which, in each case, had transpired from its commencement, </a:t>
            </a:r>
          </a:p>
          <a:p>
            <a:endParaRPr lang="en-US" smtClean="0"/>
          </a:p>
        </p:txBody>
      </p:sp>
      <p:pic>
        <p:nvPicPr>
          <p:cNvPr id="4" name="Picture 3" descr="JamesSpringerWhite.png"/>
          <p:cNvPicPr>
            <a:picLocks noChangeAspect="1"/>
          </p:cNvPicPr>
          <p:nvPr/>
        </p:nvPicPr>
        <p:blipFill>
          <a:blip r:embed="rId3"/>
          <a:stretch>
            <a:fillRect/>
          </a:stretch>
        </p:blipFill>
        <p:spPr>
          <a:xfrm>
            <a:off x="7239000" y="0"/>
            <a:ext cx="1143000" cy="1752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James White</a:t>
            </a:r>
          </a:p>
        </p:txBody>
      </p:sp>
      <p:sp>
        <p:nvSpPr>
          <p:cNvPr id="25603" name="Content Placeholder 2"/>
          <p:cNvSpPr>
            <a:spLocks noGrp="1"/>
          </p:cNvSpPr>
          <p:nvPr>
            <p:ph idx="1"/>
          </p:nvPr>
        </p:nvSpPr>
        <p:spPr>
          <a:xfrm>
            <a:off x="1981200" y="1981200"/>
            <a:ext cx="6858000" cy="4800600"/>
          </a:xfrm>
        </p:spPr>
        <p:txBody>
          <a:bodyPr/>
          <a:lstStyle/>
          <a:p>
            <a:r>
              <a:rPr lang="en-US" sz="3200" smtClean="0"/>
              <a:t>and which would require that each period should extend as much beyond the expiration of A. D. 1843, as they respectively began after the commencement of the year B. C. from which they are dated</a:t>
            </a:r>
          </a:p>
          <a:p>
            <a:endParaRPr lang="en-US" smtClean="0"/>
          </a:p>
        </p:txBody>
      </p:sp>
      <p:pic>
        <p:nvPicPr>
          <p:cNvPr id="4" name="Picture 3" descr="JamesSpringerWhite.png"/>
          <p:cNvPicPr>
            <a:picLocks noChangeAspect="1"/>
          </p:cNvPicPr>
          <p:nvPr/>
        </p:nvPicPr>
        <p:blipFill>
          <a:blip r:embed="rId3"/>
          <a:stretch>
            <a:fillRect/>
          </a:stretch>
        </p:blipFill>
        <p:spPr>
          <a:xfrm>
            <a:off x="7239000" y="152400"/>
            <a:ext cx="1143000" cy="1752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James White</a:t>
            </a:r>
          </a:p>
        </p:txBody>
      </p:sp>
      <p:sp>
        <p:nvSpPr>
          <p:cNvPr id="26627" name="Content Placeholder 2"/>
          <p:cNvSpPr>
            <a:spLocks noGrp="1"/>
          </p:cNvSpPr>
          <p:nvPr>
            <p:ph idx="1"/>
          </p:nvPr>
        </p:nvSpPr>
        <p:spPr>
          <a:xfrm>
            <a:off x="1828800" y="2057400"/>
            <a:ext cx="6858000" cy="4800600"/>
          </a:xfrm>
        </p:spPr>
        <p:txBody>
          <a:bodyPr/>
          <a:lstStyle/>
          <a:p>
            <a:r>
              <a:rPr lang="en-US" sz="3200" smtClean="0"/>
              <a:t>While this discrepancy was not particularly noticed by us, it was also not noticed by any of our learned opponents.  Amid all the arguments which were brought to bear against our position, </a:t>
            </a:r>
          </a:p>
        </p:txBody>
      </p:sp>
      <p:pic>
        <p:nvPicPr>
          <p:cNvPr id="4" name="Picture 3" descr="JamesSpringerWhite.png"/>
          <p:cNvPicPr>
            <a:picLocks noChangeAspect="1"/>
          </p:cNvPicPr>
          <p:nvPr/>
        </p:nvPicPr>
        <p:blipFill>
          <a:blip r:embed="rId3"/>
          <a:stretch>
            <a:fillRect/>
          </a:stretch>
        </p:blipFill>
        <p:spPr>
          <a:xfrm>
            <a:off x="7239000" y="152400"/>
            <a:ext cx="1143000" cy="1752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James White</a:t>
            </a:r>
          </a:p>
        </p:txBody>
      </p:sp>
      <p:sp>
        <p:nvSpPr>
          <p:cNvPr id="27651" name="Content Placeholder 2"/>
          <p:cNvSpPr>
            <a:spLocks noGrp="1"/>
          </p:cNvSpPr>
          <p:nvPr>
            <p:ph idx="1"/>
          </p:nvPr>
        </p:nvSpPr>
        <p:spPr>
          <a:xfrm>
            <a:off x="1828800" y="1981200"/>
            <a:ext cx="6858000" cy="4800600"/>
          </a:xfrm>
        </p:spPr>
        <p:txBody>
          <a:bodyPr/>
          <a:lstStyle/>
          <a:p>
            <a:r>
              <a:rPr lang="en-US" sz="3200" smtClean="0"/>
              <a:t>no allusion was made to that point; and time alone accomplished what our opponents had been unable to do, in showing our mistake in the definite year. [The Advent Review Vol. I.] - Auburn, (N. Y.) August, 1850 - [NO. 1.]</a:t>
            </a:r>
          </a:p>
        </p:txBody>
      </p:sp>
      <p:pic>
        <p:nvPicPr>
          <p:cNvPr id="4" name="Picture 3" descr="JamesSpringerWhite.png"/>
          <p:cNvPicPr>
            <a:picLocks noChangeAspect="1"/>
          </p:cNvPicPr>
          <p:nvPr/>
        </p:nvPicPr>
        <p:blipFill>
          <a:blip r:embed="rId3"/>
          <a:stretch>
            <a:fillRect/>
          </a:stretch>
        </p:blipFill>
        <p:spPr>
          <a:xfrm>
            <a:off x="7239000" y="152400"/>
            <a:ext cx="1143000" cy="1752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EGW</a:t>
            </a:r>
          </a:p>
        </p:txBody>
      </p:sp>
      <p:sp>
        <p:nvSpPr>
          <p:cNvPr id="28675" name="Content Placeholder 2"/>
          <p:cNvSpPr>
            <a:spLocks noGrp="1"/>
          </p:cNvSpPr>
          <p:nvPr>
            <p:ph idx="1"/>
          </p:nvPr>
        </p:nvSpPr>
        <p:spPr>
          <a:xfrm>
            <a:off x="1905000" y="1828800"/>
            <a:ext cx="7086600" cy="4800600"/>
          </a:xfrm>
        </p:spPr>
        <p:txBody>
          <a:bodyPr/>
          <a:lstStyle/>
          <a:p>
            <a:r>
              <a:rPr lang="en-US" sz="3200" smtClean="0"/>
              <a:t>I have seen that the 1843 chart was directed by the hand of the Lord, and that it should not be altered; that the figures were as He wanted them; that His hand was over and hid a mistake in some of the figures, so that none could see it, un til His hand was removed.</a:t>
            </a:r>
            <a:r>
              <a:rPr lang="en-US" smtClean="0"/>
              <a:t> {EW 74.1}</a:t>
            </a:r>
          </a:p>
        </p:txBody>
      </p:sp>
      <p:pic>
        <p:nvPicPr>
          <p:cNvPr id="4" name="Picture 3" descr="EGW1875.jpg"/>
          <p:cNvPicPr>
            <a:picLocks noChangeAspect="1"/>
          </p:cNvPicPr>
          <p:nvPr/>
        </p:nvPicPr>
        <p:blipFill>
          <a:blip r:embed="rId3"/>
          <a:stretch>
            <a:fillRect/>
          </a:stretch>
        </p:blipFill>
        <p:spPr>
          <a:xfrm>
            <a:off x="7137400" y="76200"/>
            <a:ext cx="1320800" cy="180578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p:txBody>
          <a:bodyPr/>
          <a:lstStyle/>
          <a:p>
            <a:r>
              <a:rPr lang="en-US" smtClean="0"/>
              <a:t>2520 Scattering &amp; Gathering</a:t>
            </a:r>
          </a:p>
        </p:txBody>
      </p:sp>
      <p:sp>
        <p:nvSpPr>
          <p:cNvPr id="29699" name="Subtitle 2"/>
          <p:cNvSpPr>
            <a:spLocks noGrp="1"/>
          </p:cNvSpPr>
          <p:nvPr>
            <p:ph type="subTitle" idx="1"/>
          </p:nvPr>
        </p:nvSpPr>
        <p:spPr/>
        <p:txBody>
          <a:bodyPr/>
          <a:lstStyle/>
          <a:p>
            <a:r>
              <a:rPr lang="en-US" smtClean="0"/>
              <a:t>Prophecy School 2008</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Daniel 12:6                      Question</a:t>
            </a:r>
          </a:p>
        </p:txBody>
      </p:sp>
      <p:sp>
        <p:nvSpPr>
          <p:cNvPr id="30723" name="Content Placeholder 2"/>
          <p:cNvSpPr>
            <a:spLocks noGrp="1"/>
          </p:cNvSpPr>
          <p:nvPr>
            <p:ph idx="1"/>
          </p:nvPr>
        </p:nvSpPr>
        <p:spPr/>
        <p:txBody>
          <a:bodyPr/>
          <a:lstStyle/>
          <a:p>
            <a:r>
              <a:rPr lang="en-US" sz="3200" smtClean="0"/>
              <a:t>And </a:t>
            </a:r>
            <a:r>
              <a:rPr lang="en-US" sz="3200" i="1" smtClean="0"/>
              <a:t>one said to the man clothed in linen, which was upon the waters of the river, How long shall it be to the end of these wonders? </a:t>
            </a:r>
            <a:r>
              <a:rPr lang="en-US" sz="3200" smtClean="0"/>
              <a:t>(Dan 12:6)</a:t>
            </a:r>
            <a:endParaRPr lang="en-US" smtClean="0"/>
          </a:p>
          <a:p>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Daniel 12:7                        Answer</a:t>
            </a:r>
          </a:p>
        </p:txBody>
      </p:sp>
      <p:sp>
        <p:nvSpPr>
          <p:cNvPr id="31747" name="Content Placeholder 2"/>
          <p:cNvSpPr>
            <a:spLocks noGrp="1"/>
          </p:cNvSpPr>
          <p:nvPr>
            <p:ph idx="1"/>
          </p:nvPr>
        </p:nvSpPr>
        <p:spPr>
          <a:xfrm>
            <a:off x="1905000" y="1676400"/>
            <a:ext cx="7086600" cy="4953000"/>
          </a:xfrm>
        </p:spPr>
        <p:txBody>
          <a:bodyPr/>
          <a:lstStyle/>
          <a:p>
            <a:r>
              <a:rPr lang="en-US" sz="3200" smtClean="0"/>
              <a:t>And I heard the man clothed in linen, which </a:t>
            </a:r>
            <a:r>
              <a:rPr lang="en-US" sz="3200" i="1" smtClean="0"/>
              <a:t>was upon the waters of the river, </a:t>
            </a:r>
            <a:r>
              <a:rPr lang="en-US" sz="3200" smtClean="0"/>
              <a:t>when he held up his right hand and his left hand unto heaven, and sware by him that liveth for ever that it shall be for a time, times, and an half; and when he shall have accomplished to </a:t>
            </a:r>
            <a:r>
              <a:rPr lang="en-US" sz="3200" b="1" i="1" smtClean="0"/>
              <a:t>scatter</a:t>
            </a:r>
            <a:r>
              <a:rPr lang="en-US" sz="3200" smtClean="0"/>
              <a:t> the power of the holy people, all these things shall be finished</a:t>
            </a:r>
            <a:r>
              <a:rPr lang="en-US" sz="3200" i="1" smtClean="0"/>
              <a:t>.</a:t>
            </a:r>
            <a:r>
              <a:rPr lang="en-US" sz="3200" smtClean="0"/>
              <a:t>(Dan 12:7)</a:t>
            </a:r>
          </a:p>
          <a:p>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76200"/>
            <a:ext cx="7162800" cy="1371600"/>
          </a:xfrm>
        </p:spPr>
        <p:txBody>
          <a:bodyPr/>
          <a:lstStyle/>
          <a:p>
            <a:r>
              <a:rPr lang="en-US" smtClean="0"/>
              <a:t>EGW</a:t>
            </a:r>
          </a:p>
        </p:txBody>
      </p:sp>
      <p:sp>
        <p:nvSpPr>
          <p:cNvPr id="5123" name="Content Placeholder 2"/>
          <p:cNvSpPr>
            <a:spLocks noGrp="1"/>
          </p:cNvSpPr>
          <p:nvPr>
            <p:ph idx="1"/>
          </p:nvPr>
        </p:nvSpPr>
        <p:spPr>
          <a:xfrm>
            <a:off x="2667000" y="762000"/>
            <a:ext cx="6400800" cy="4800600"/>
          </a:xfrm>
        </p:spPr>
        <p:txBody>
          <a:bodyPr/>
          <a:lstStyle/>
          <a:p>
            <a:pPr marL="342900" lvl="1" indent="-342900">
              <a:buFontTx/>
              <a:buChar char="•"/>
            </a:pPr>
            <a:r>
              <a:rPr lang="en-US" sz="3200" b="1" smtClean="0"/>
              <a:t>Prophecy the Foundation of Our Faith</a:t>
            </a:r>
            <a:r>
              <a:rPr lang="en-US" sz="3200" smtClean="0"/>
              <a:t>.--Ministers should present the sure word of prophecy as the foundation of the faith of Seventh-day Adventists. The prophecies of Daniel and the Revelation should be carefully studied, and in connection with them the words, "Behold the Lamb of God, which taketh away the sin of the world."  {Ev 196.2}</a:t>
            </a:r>
          </a:p>
          <a:p>
            <a:endParaRPr lang="en-US" smtClean="0"/>
          </a:p>
        </p:txBody>
      </p:sp>
      <p:pic>
        <p:nvPicPr>
          <p:cNvPr id="4" name="Content Placeholder 4" descr="EGWEstatePictures_892.jpg"/>
          <p:cNvPicPr>
            <a:picLocks noChangeAspect="1"/>
          </p:cNvPicPr>
          <p:nvPr/>
        </p:nvPicPr>
        <p:blipFill>
          <a:blip r:embed="rId3">
            <a:duotone>
              <a:schemeClr val="accent6">
                <a:shade val="45000"/>
                <a:satMod val="135000"/>
              </a:schemeClr>
              <a:prstClr val="white"/>
            </a:duotone>
          </a:blip>
          <a:stretch>
            <a:fillRect/>
          </a:stretch>
        </p:blipFill>
        <p:spPr>
          <a:xfrm>
            <a:off x="685800" y="16764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Daniel 9:11</a:t>
            </a:r>
          </a:p>
        </p:txBody>
      </p:sp>
      <p:sp>
        <p:nvSpPr>
          <p:cNvPr id="32771" name="Content Placeholder 2"/>
          <p:cNvSpPr>
            <a:spLocks noGrp="1"/>
          </p:cNvSpPr>
          <p:nvPr>
            <p:ph idx="1"/>
          </p:nvPr>
        </p:nvSpPr>
        <p:spPr/>
        <p:txBody>
          <a:bodyPr/>
          <a:lstStyle/>
          <a:p>
            <a:r>
              <a:rPr lang="en-US" sz="3200" smtClean="0"/>
              <a:t>Yea, all Israel have transgressed thy law, even by departing, that they might not obey thy voice; therefore the curse is poured upon us, and the oath that is written in the law of Moses the servant of God, because we have sinned against him.(Dan 9:11)</a:t>
            </a:r>
          </a:p>
          <a:p>
            <a:endParaRPr lang="en-US" smtClean="0"/>
          </a:p>
          <a:p>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Daniel 9:13</a:t>
            </a:r>
          </a:p>
        </p:txBody>
      </p:sp>
      <p:sp>
        <p:nvSpPr>
          <p:cNvPr id="33795" name="Content Placeholder 2"/>
          <p:cNvSpPr>
            <a:spLocks noGrp="1"/>
          </p:cNvSpPr>
          <p:nvPr>
            <p:ph idx="1"/>
          </p:nvPr>
        </p:nvSpPr>
        <p:spPr/>
        <p:txBody>
          <a:bodyPr/>
          <a:lstStyle/>
          <a:p>
            <a:r>
              <a:rPr lang="en-US" sz="3200" smtClean="0"/>
              <a:t>As it is written in the law of Moses, all this evil is come upon us: yet made we not our prayer before the LORD our God, that we might turn from our iniquities, and understand thy truth.(Dan 9:13)</a:t>
            </a:r>
          </a:p>
          <a:p>
            <a:endParaRPr lang="en-US" smtClean="0"/>
          </a:p>
          <a:p>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Leviticus 26</a:t>
            </a:r>
          </a:p>
        </p:txBody>
      </p:sp>
      <p:sp>
        <p:nvSpPr>
          <p:cNvPr id="34819" name="Content Placeholder 2"/>
          <p:cNvSpPr>
            <a:spLocks noGrp="1"/>
          </p:cNvSpPr>
          <p:nvPr>
            <p:ph idx="1"/>
          </p:nvPr>
        </p:nvSpPr>
        <p:spPr>
          <a:xfrm>
            <a:off x="1828800" y="1676400"/>
            <a:ext cx="7162800" cy="4800600"/>
          </a:xfrm>
        </p:spPr>
        <p:txBody>
          <a:bodyPr/>
          <a:lstStyle/>
          <a:p>
            <a:r>
              <a:rPr lang="en-US" sz="3200" smtClean="0"/>
              <a:t>And if ye will not yet for all this hearken unto me, then I will punish you seven times more for your sins.  (Lev 26:18)</a:t>
            </a:r>
          </a:p>
          <a:p>
            <a:r>
              <a:rPr lang="en-US" sz="3200" smtClean="0"/>
              <a:t> And if ye walk contrary unto me, and will not hearken unto me; I will bring seven times more plagues upon you according to your sins.  (Lev 26:21)</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Leviticus</a:t>
            </a:r>
          </a:p>
        </p:txBody>
      </p:sp>
      <p:sp>
        <p:nvSpPr>
          <p:cNvPr id="35843" name="Content Placeholder 2"/>
          <p:cNvSpPr>
            <a:spLocks noGrp="1"/>
          </p:cNvSpPr>
          <p:nvPr>
            <p:ph idx="1"/>
          </p:nvPr>
        </p:nvSpPr>
        <p:spPr>
          <a:xfrm>
            <a:off x="2209800" y="1676400"/>
            <a:ext cx="6781800" cy="4800600"/>
          </a:xfrm>
        </p:spPr>
        <p:txBody>
          <a:bodyPr/>
          <a:lstStyle/>
          <a:p>
            <a:r>
              <a:rPr lang="en-US" sz="3200" smtClean="0"/>
              <a:t> Then will I also walk contrary unto you, and will punish you yet seven times for your sins.  (Lev 26:24)</a:t>
            </a:r>
          </a:p>
          <a:p>
            <a:r>
              <a:rPr lang="en-US" sz="3200" smtClean="0"/>
              <a:t> Then I will walk contrary unto you also in fury; and I, even I, will chastise you seven times for your sins.  (Lev 26:28)</a:t>
            </a:r>
          </a:p>
          <a:p>
            <a:endParaRPr lang="en-US" smtClean="0"/>
          </a:p>
          <a:p>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Leviticus</a:t>
            </a:r>
          </a:p>
        </p:txBody>
      </p:sp>
      <p:sp>
        <p:nvSpPr>
          <p:cNvPr id="36867" name="Content Placeholder 2"/>
          <p:cNvSpPr>
            <a:spLocks noGrp="1"/>
          </p:cNvSpPr>
          <p:nvPr>
            <p:ph idx="1"/>
          </p:nvPr>
        </p:nvSpPr>
        <p:spPr>
          <a:xfrm>
            <a:off x="2438400" y="1676400"/>
            <a:ext cx="6553200" cy="4800600"/>
          </a:xfrm>
        </p:spPr>
        <p:txBody>
          <a:bodyPr/>
          <a:lstStyle/>
          <a:p>
            <a:r>
              <a:rPr lang="en-US" sz="3200" smtClean="0"/>
              <a:t>And I will </a:t>
            </a:r>
            <a:r>
              <a:rPr lang="en-US" sz="3200" i="1" smtClean="0"/>
              <a:t>scatter</a:t>
            </a:r>
            <a:r>
              <a:rPr lang="en-US" sz="3200" smtClean="0"/>
              <a:t> you among the heathen, and will draw out a sword after you: and your land shall be desolate, and your cities waste.  (Lev 26:33)</a:t>
            </a:r>
          </a:p>
          <a:p>
            <a:endParaRPr lang="en-US" smtClean="0"/>
          </a:p>
          <a:p>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
        <p:nvSpPr>
          <p:cNvPr id="37891" name="Title 1"/>
          <p:cNvSpPr>
            <a:spLocks noGrp="1"/>
          </p:cNvSpPr>
          <p:nvPr>
            <p:ph type="title"/>
          </p:nvPr>
        </p:nvSpPr>
        <p:spPr/>
        <p:txBody>
          <a:bodyPr/>
          <a:lstStyle/>
          <a:p>
            <a:r>
              <a:rPr lang="en-US" smtClean="0"/>
              <a:t>Miller</a:t>
            </a:r>
          </a:p>
        </p:txBody>
      </p:sp>
      <p:sp>
        <p:nvSpPr>
          <p:cNvPr id="37892" name="Content Placeholder 2"/>
          <p:cNvSpPr>
            <a:spLocks noGrp="1"/>
          </p:cNvSpPr>
          <p:nvPr>
            <p:ph idx="1"/>
          </p:nvPr>
        </p:nvSpPr>
        <p:spPr>
          <a:xfrm>
            <a:off x="1981200" y="2209800"/>
            <a:ext cx="7010400" cy="4800600"/>
          </a:xfrm>
        </p:spPr>
        <p:txBody>
          <a:bodyPr/>
          <a:lstStyle/>
          <a:p>
            <a:r>
              <a:rPr lang="en-US" sz="3200" smtClean="0"/>
              <a:t> Moses' prophecy of the scattering of the people of God among all nations "seven times;" see Lev.xxvi.14-46.  It is evident that these "seven times" were a succession of years, for their land was to lie desolate as long as they were in their enemies' land.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
        <p:nvSpPr>
          <p:cNvPr id="38915" name="Title 1"/>
          <p:cNvSpPr>
            <a:spLocks noGrp="1"/>
          </p:cNvSpPr>
          <p:nvPr>
            <p:ph type="title"/>
          </p:nvPr>
        </p:nvSpPr>
        <p:spPr/>
        <p:txBody>
          <a:bodyPr/>
          <a:lstStyle/>
          <a:p>
            <a:r>
              <a:rPr lang="en-US" smtClean="0"/>
              <a:t>Miller</a:t>
            </a:r>
          </a:p>
        </p:txBody>
      </p:sp>
      <p:sp>
        <p:nvSpPr>
          <p:cNvPr id="38916" name="Content Placeholder 2"/>
          <p:cNvSpPr>
            <a:spLocks noGrp="1"/>
          </p:cNvSpPr>
          <p:nvPr>
            <p:ph idx="1"/>
          </p:nvPr>
        </p:nvSpPr>
        <p:spPr>
          <a:xfrm>
            <a:off x="2133600" y="2057400"/>
            <a:ext cx="6858000" cy="4800600"/>
          </a:xfrm>
        </p:spPr>
        <p:txBody>
          <a:bodyPr/>
          <a:lstStyle/>
          <a:p>
            <a:r>
              <a:rPr lang="en-US" sz="3200" smtClean="0"/>
              <a:t>And the people of God have been scattered, and are now a scattered and a peeled people.  These "seven times" are not yet accomplished, for Daniel says, "When he shall have accomplished to scatter the power of the holy people all these things shall be finished.”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Miller</a:t>
            </a:r>
          </a:p>
        </p:txBody>
      </p:sp>
      <p:sp>
        <p:nvSpPr>
          <p:cNvPr id="39939" name="Content Placeholder 2"/>
          <p:cNvSpPr>
            <a:spLocks noGrp="1"/>
          </p:cNvSpPr>
          <p:nvPr>
            <p:ph idx="1"/>
          </p:nvPr>
        </p:nvSpPr>
        <p:spPr>
          <a:xfrm>
            <a:off x="1981200" y="2133600"/>
            <a:ext cx="7010400" cy="4800600"/>
          </a:xfrm>
        </p:spPr>
        <p:txBody>
          <a:bodyPr/>
          <a:lstStyle/>
          <a:p>
            <a:r>
              <a:rPr lang="en-US" sz="3200" smtClean="0"/>
              <a:t>The resurrection and judgment will take place.  Dan.xii.6,7: "And one said to the man clothed in linen, which was upon the waters of the river, How long shall it be to the end of these wonders?  And I heard the man clothed in linen, which was upon the waters of the river, </a:t>
            </a: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Miller</a:t>
            </a:r>
          </a:p>
        </p:txBody>
      </p:sp>
      <p:sp>
        <p:nvSpPr>
          <p:cNvPr id="40963" name="Content Placeholder 2"/>
          <p:cNvSpPr>
            <a:spLocks noGrp="1"/>
          </p:cNvSpPr>
          <p:nvPr>
            <p:ph idx="1"/>
          </p:nvPr>
        </p:nvSpPr>
        <p:spPr>
          <a:xfrm>
            <a:off x="1981200" y="2133600"/>
            <a:ext cx="7010400" cy="4800600"/>
          </a:xfrm>
        </p:spPr>
        <p:txBody>
          <a:bodyPr/>
          <a:lstStyle/>
          <a:p>
            <a:r>
              <a:rPr lang="en-US" sz="3200" smtClean="0"/>
              <a:t>when he held up his right hand and his left hand unto heaven, and sware by him that liveth forever, that it shall be for a time, times, and a half: and when he shall have accomplished to scatter the power of the holy people, all these things shall be finished.”</a:t>
            </a: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Miller</a:t>
            </a:r>
          </a:p>
        </p:txBody>
      </p:sp>
      <p:sp>
        <p:nvSpPr>
          <p:cNvPr id="41987" name="Content Placeholder 2"/>
          <p:cNvSpPr>
            <a:spLocks noGrp="1"/>
          </p:cNvSpPr>
          <p:nvPr>
            <p:ph idx="1"/>
          </p:nvPr>
        </p:nvSpPr>
        <p:spPr>
          <a:xfrm>
            <a:off x="1981200" y="2209800"/>
            <a:ext cx="6858000" cy="4800600"/>
          </a:xfrm>
        </p:spPr>
        <p:txBody>
          <a:bodyPr/>
          <a:lstStyle/>
          <a:p>
            <a:r>
              <a:rPr lang="en-US" sz="3200" smtClean="0"/>
              <a:t>What did the angel mean by time, times, and a half?  I answer, he meant three years and a half prophetic, or forty-two months, as in Rev.xi.2, and xiii.5; or 1260 prophetic days, as in Rev.xi.3, and xii.6 and 14.  He meant the one half of "seven times.”</a:t>
            </a: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idx="4294967295"/>
          </p:nvPr>
        </p:nvSpPr>
        <p:spPr>
          <a:xfrm>
            <a:off x="4191000" y="152400"/>
            <a:ext cx="2743200" cy="1371600"/>
          </a:xfrm>
        </p:spPr>
        <p:txBody>
          <a:bodyPr/>
          <a:lstStyle/>
          <a:p>
            <a:r>
              <a:rPr lang="en-US" smtClean="0"/>
              <a:t>1843 Chart</a:t>
            </a:r>
          </a:p>
        </p:txBody>
      </p:sp>
      <p:pic>
        <p:nvPicPr>
          <p:cNvPr id="2" name="Picture 1" descr="1843.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76200"/>
            <a:ext cx="5000625" cy="6705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6248400" y="228600"/>
            <a:ext cx="685800" cy="228600"/>
          </a:xfrm>
          <a:prstGeom prst="roundRect">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 name="Rounded Rectangle 6"/>
          <p:cNvSpPr/>
          <p:nvPr/>
        </p:nvSpPr>
        <p:spPr>
          <a:xfrm>
            <a:off x="6324600" y="838200"/>
            <a:ext cx="685800" cy="2286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 name="Rounded Rectangle 5"/>
          <p:cNvSpPr/>
          <p:nvPr/>
        </p:nvSpPr>
        <p:spPr>
          <a:xfrm>
            <a:off x="7010400" y="838200"/>
            <a:ext cx="685800" cy="228600"/>
          </a:xfrm>
          <a:prstGeom prst="roundRect">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Miller</a:t>
            </a:r>
          </a:p>
        </p:txBody>
      </p:sp>
      <p:sp>
        <p:nvSpPr>
          <p:cNvPr id="43011" name="Content Placeholder 2"/>
          <p:cNvSpPr>
            <a:spLocks noGrp="1"/>
          </p:cNvSpPr>
          <p:nvPr>
            <p:ph idx="1"/>
          </p:nvPr>
        </p:nvSpPr>
        <p:spPr>
          <a:xfrm>
            <a:off x="2133600" y="2209800"/>
            <a:ext cx="6858000" cy="4800600"/>
          </a:xfrm>
        </p:spPr>
        <p:txBody>
          <a:bodyPr/>
          <a:lstStyle/>
          <a:p>
            <a:r>
              <a:rPr lang="en-US" sz="3200" i="1" u="sng" smtClean="0"/>
              <a:t>Daniel saw the same thing as Moses, only to Daniel the time was divided.</a:t>
            </a:r>
            <a:r>
              <a:rPr lang="en-US" sz="3200" smtClean="0"/>
              <a:t>  He was informed that the little horn would "speak great words against the Most High, and shall wear out the saints of the Most High, and think to change times and laws; </a:t>
            </a: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Miller</a:t>
            </a:r>
          </a:p>
        </p:txBody>
      </p:sp>
      <p:sp>
        <p:nvSpPr>
          <p:cNvPr id="44035" name="Content Placeholder 2"/>
          <p:cNvSpPr>
            <a:spLocks noGrp="1"/>
          </p:cNvSpPr>
          <p:nvPr>
            <p:ph idx="1"/>
          </p:nvPr>
        </p:nvSpPr>
        <p:spPr>
          <a:xfrm>
            <a:off x="2133600" y="2209800"/>
            <a:ext cx="6858000" cy="4800600"/>
          </a:xfrm>
        </p:spPr>
        <p:txBody>
          <a:bodyPr/>
          <a:lstStyle/>
          <a:p>
            <a:r>
              <a:rPr lang="en-US" sz="3200" smtClean="0"/>
              <a:t>and they shall be given into his hand until a time, times, and the dividing of time."  This makes Moses' seven times, for twice three and a half are seven, and twice 1260 are 2520 common years.  But you may inquire, are not these two things the same in Daniel</a:t>
            </a:r>
            <a:r>
              <a:rPr lang="en-US" smtClean="0"/>
              <a:t>?</a:t>
            </a: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Miller</a:t>
            </a:r>
          </a:p>
        </p:txBody>
      </p:sp>
      <p:sp>
        <p:nvSpPr>
          <p:cNvPr id="45059" name="Content Placeholder 2"/>
          <p:cNvSpPr>
            <a:spLocks noGrp="1"/>
          </p:cNvSpPr>
          <p:nvPr>
            <p:ph idx="1"/>
          </p:nvPr>
        </p:nvSpPr>
        <p:spPr>
          <a:xfrm>
            <a:off x="2209800" y="2057400"/>
            <a:ext cx="6781800" cy="4800600"/>
          </a:xfrm>
        </p:spPr>
        <p:txBody>
          <a:bodyPr/>
          <a:lstStyle/>
          <a:p>
            <a:r>
              <a:rPr lang="en-US" sz="3200" smtClean="0"/>
              <a:t>I answer, no.  For their work is different, and their time of existence is at different periods.  The one scatters the holy people; the other wears out the saints.  The one means the kingdoms which Daniel and John saw; the other means Papacy, </a:t>
            </a: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Miller</a:t>
            </a:r>
          </a:p>
        </p:txBody>
      </p:sp>
      <p:sp>
        <p:nvSpPr>
          <p:cNvPr id="3" name="Content Placeholder 2"/>
          <p:cNvSpPr>
            <a:spLocks noGrp="1"/>
          </p:cNvSpPr>
          <p:nvPr>
            <p:ph idx="1"/>
          </p:nvPr>
        </p:nvSpPr>
        <p:spPr>
          <a:xfrm>
            <a:off x="1219200" y="1828800"/>
            <a:ext cx="7772400" cy="4800600"/>
          </a:xfrm>
          <a:ln>
            <a:miter lim="800000"/>
            <a:headEnd/>
            <a:tailEnd/>
          </a:ln>
        </p:spPr>
        <p:txBody>
          <a:bodyPr/>
          <a:lstStyle/>
          <a:p>
            <a:pPr>
              <a:defRPr/>
            </a:pPr>
            <a:r>
              <a:rPr lang="en-US" sz="3200" dirty="0" smtClean="0">
                <a:effectLst>
                  <a:glow rad="63500">
                    <a:schemeClr val="accent3">
                      <a:satMod val="175000"/>
                      <a:alpha val="40000"/>
                    </a:schemeClr>
                  </a:glow>
                </a:effectLst>
              </a:rPr>
              <a:t>which is called the little horn, which had not come up when the people of God were scattered by Babylon and the Romans.  The first means literal Babylon or the kings of the earth, the other means mystical Babylon or Papacy.  And both together would scatter the holy people and wear out the saints "seven times," or 2520 years.{Millers Works </a:t>
            </a:r>
            <a:r>
              <a:rPr lang="en-US" sz="3200" dirty="0" err="1" smtClean="0">
                <a:effectLst>
                  <a:glow rad="63500">
                    <a:schemeClr val="accent3">
                      <a:satMod val="175000"/>
                      <a:alpha val="40000"/>
                    </a:schemeClr>
                  </a:glow>
                </a:effectLst>
              </a:rPr>
              <a:t>Vol</a:t>
            </a:r>
            <a:r>
              <a:rPr lang="en-US" sz="3200" dirty="0" smtClean="0">
                <a:effectLst>
                  <a:glow rad="63500">
                    <a:schemeClr val="accent3">
                      <a:satMod val="175000"/>
                      <a:alpha val="40000"/>
                    </a:schemeClr>
                  </a:glow>
                </a:effectLst>
              </a:rPr>
              <a:t> #1 pg 44-45}</a:t>
            </a:r>
            <a:endParaRPr lang="en-US" sz="3200" dirty="0">
              <a:effectLst>
                <a:glow rad="63500">
                  <a:schemeClr val="accent3">
                    <a:satMod val="175000"/>
                    <a:alpha val="40000"/>
                  </a:schemeClr>
                </a:glow>
              </a:effectLst>
            </a:endParaRP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p:txBody>
          <a:bodyPr/>
          <a:lstStyle/>
          <a:p>
            <a:r>
              <a:rPr lang="en-US" smtClean="0"/>
              <a:t>Seven Times</a:t>
            </a:r>
          </a:p>
        </p:txBody>
      </p:sp>
      <p:sp>
        <p:nvSpPr>
          <p:cNvPr id="47107" name="Subtitle 2"/>
          <p:cNvSpPr>
            <a:spLocks noGrp="1"/>
          </p:cNvSpPr>
          <p:nvPr>
            <p:ph type="subTitle" idx="1"/>
          </p:nvPr>
        </p:nvSpPr>
        <p:spPr/>
        <p:txBody>
          <a:bodyPr/>
          <a:lstStyle/>
          <a:p>
            <a:r>
              <a:rPr lang="en-US" smtClean="0"/>
              <a:t>2008 Prophecy School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Seven Times</a:t>
            </a:r>
          </a:p>
        </p:txBody>
      </p:sp>
      <p:sp>
        <p:nvSpPr>
          <p:cNvPr id="48131" name="Content Placeholder 2"/>
          <p:cNvSpPr>
            <a:spLocks noGrp="1"/>
          </p:cNvSpPr>
          <p:nvPr>
            <p:ph idx="1"/>
          </p:nvPr>
        </p:nvSpPr>
        <p:spPr>
          <a:xfrm>
            <a:off x="3733800" y="1676400"/>
            <a:ext cx="5105400" cy="4800600"/>
          </a:xfrm>
        </p:spPr>
        <p:txBody>
          <a:bodyPr/>
          <a:lstStyle/>
          <a:p>
            <a:r>
              <a:rPr lang="en-US" smtClean="0"/>
              <a:t>A LECTURE ON THE TYPICAL SABBATHS AND GREAT JUBILEE. BY WILLIAM MILLER, OF LOW HAMPTON, NEW YORK. PUBLISHED BY JOSHUA  V. HIMES, 1842.</a:t>
            </a:r>
          </a:p>
        </p:txBody>
      </p:sp>
      <p:pic>
        <p:nvPicPr>
          <p:cNvPr id="4" name="Picture 3" descr="Miller.png"/>
          <p:cNvPicPr>
            <a:picLocks noChangeAspect="1"/>
          </p:cNvPicPr>
          <p:nvPr/>
        </p:nvPicPr>
        <p:blipFill>
          <a:blip r:embed="rId3"/>
          <a:stretch>
            <a:fillRect/>
          </a:stretch>
        </p:blipFill>
        <p:spPr>
          <a:xfrm>
            <a:off x="1447800" y="2362200"/>
            <a:ext cx="1761943" cy="23262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Miller</a:t>
            </a:r>
          </a:p>
        </p:txBody>
      </p:sp>
      <p:sp>
        <p:nvSpPr>
          <p:cNvPr id="49155" name="Content Placeholder 2"/>
          <p:cNvSpPr>
            <a:spLocks noGrp="1"/>
          </p:cNvSpPr>
          <p:nvPr>
            <p:ph idx="1"/>
          </p:nvPr>
        </p:nvSpPr>
        <p:spPr>
          <a:xfrm>
            <a:off x="1905000" y="2209800"/>
            <a:ext cx="7086600" cy="4800600"/>
          </a:xfrm>
        </p:spPr>
        <p:txBody>
          <a:bodyPr/>
          <a:lstStyle/>
          <a:p>
            <a:r>
              <a:rPr lang="en-US" sz="3200" smtClean="0"/>
              <a:t>When, then, may we not ask, did the bondage of the children of God begin?  I answer, when literal Babylon began to exercise authority over them.  In the twenty-second year of Manasseh's reign, in the year before Christ 677, the last of the ten tribes were carried away</a:t>
            </a:r>
            <a:r>
              <a:rPr lang="en-US" smtClean="0"/>
              <a:t>, </a:t>
            </a: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Miller</a:t>
            </a:r>
          </a:p>
        </p:txBody>
      </p:sp>
      <p:sp>
        <p:nvSpPr>
          <p:cNvPr id="50179" name="Content Placeholder 2"/>
          <p:cNvSpPr>
            <a:spLocks noGrp="1"/>
          </p:cNvSpPr>
          <p:nvPr>
            <p:ph idx="1"/>
          </p:nvPr>
        </p:nvSpPr>
        <p:spPr>
          <a:xfrm>
            <a:off x="1981200" y="2209800"/>
            <a:ext cx="7010400" cy="4800600"/>
          </a:xfrm>
        </p:spPr>
        <p:txBody>
          <a:bodyPr/>
          <a:lstStyle/>
          <a:p>
            <a:r>
              <a:rPr lang="en-US" sz="3200" smtClean="0"/>
              <a:t>and Israel ceased to be a nation, according to the prophecy of Isaiah, vii.8: "For the head of Syria is Damascus, and the head of Damascus is Rezin: and within three-score and five years shall Ephraim be broken, that it be not a people."</a:t>
            </a: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Miller</a:t>
            </a:r>
          </a:p>
        </p:txBody>
      </p:sp>
      <p:sp>
        <p:nvSpPr>
          <p:cNvPr id="51203" name="Content Placeholder 2"/>
          <p:cNvSpPr>
            <a:spLocks noGrp="1"/>
          </p:cNvSpPr>
          <p:nvPr>
            <p:ph idx="1"/>
          </p:nvPr>
        </p:nvSpPr>
        <p:spPr>
          <a:xfrm>
            <a:off x="1981200" y="2133600"/>
            <a:ext cx="7010400" cy="4800600"/>
          </a:xfrm>
        </p:spPr>
        <p:txBody>
          <a:bodyPr/>
          <a:lstStyle/>
          <a:p>
            <a:r>
              <a:rPr lang="en-US" sz="3200" smtClean="0"/>
              <a:t>Isaiah prophesied this in the year 742 before Christ, which prophecy was literally fulfilled in sixty-five years afterwards, in the year B. C. 677.  Then, too, Manasseh king of Judah was carried a captive into Babylon, and the threatenings of God began upon his people.  </a:t>
            </a: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Miller</a:t>
            </a:r>
          </a:p>
        </p:txBody>
      </p:sp>
      <p:sp>
        <p:nvSpPr>
          <p:cNvPr id="52227" name="Content Placeholder 2"/>
          <p:cNvSpPr>
            <a:spLocks noGrp="1"/>
          </p:cNvSpPr>
          <p:nvPr>
            <p:ph idx="1"/>
          </p:nvPr>
        </p:nvSpPr>
        <p:spPr>
          <a:xfrm>
            <a:off x="1981200" y="2133600"/>
            <a:ext cx="7010400" cy="4800600"/>
          </a:xfrm>
        </p:spPr>
        <p:txBody>
          <a:bodyPr/>
          <a:lstStyle/>
          <a:p>
            <a:r>
              <a:rPr lang="en-US" sz="3200" smtClean="0"/>
              <a:t>2Kings xxi.10-14: "And the Lord spake by his servants the prophets, saying, because Manasseh, king of Judah, hath done these abominations, and hath done wickedly above all that the Amorites did, </a:t>
            </a: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162800" cy="914400"/>
          </a:xfrm>
          <a:ln>
            <a:miter lim="800000"/>
            <a:headEnd/>
            <a:tailEnd/>
          </a:ln>
        </p:spPr>
        <p:txBody>
          <a:bodyPr/>
          <a:lstStyle/>
          <a:p>
            <a:pPr>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Conclusion</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8" name="TextBox 37"/>
          <p:cNvSpPr txBox="1"/>
          <p:nvPr/>
        </p:nvSpPr>
        <p:spPr>
          <a:xfrm>
            <a:off x="533400" y="3962400"/>
            <a:ext cx="59055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742</a:t>
            </a:r>
          </a:p>
        </p:txBody>
      </p:sp>
      <p:sp>
        <p:nvSpPr>
          <p:cNvPr id="39" name="TextBox 38"/>
          <p:cNvSpPr txBox="1"/>
          <p:nvPr/>
        </p:nvSpPr>
        <p:spPr>
          <a:xfrm>
            <a:off x="1600200" y="2971800"/>
            <a:ext cx="517525"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smtClean="0">
                <a:latin typeface="Garamond" pitchFamily="18" charset="0"/>
              </a:rPr>
              <a:t>723</a:t>
            </a:r>
            <a:endParaRPr lang="en-US" dirty="0">
              <a:latin typeface="Garamond" pitchFamily="18" charset="0"/>
            </a:endParaRPr>
          </a:p>
        </p:txBody>
      </p:sp>
      <p:cxnSp>
        <p:nvCxnSpPr>
          <p:cNvPr id="40" name="Straight Arrow Connector 39"/>
          <p:cNvCxnSpPr>
            <a:stCxn id="38" idx="3"/>
            <a:endCxn id="42" idx="1"/>
          </p:cNvCxnSpPr>
          <p:nvPr/>
        </p:nvCxnSpPr>
        <p:spPr>
          <a:xfrm>
            <a:off x="1123950" y="4146550"/>
            <a:ext cx="1162050" cy="1143000"/>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8" idx="3"/>
            <a:endCxn id="39" idx="2"/>
          </p:cNvCxnSpPr>
          <p:nvPr/>
        </p:nvCxnSpPr>
        <p:spPr>
          <a:xfrm flipV="1">
            <a:off x="1123950" y="3341688"/>
            <a:ext cx="735013" cy="804862"/>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286000" y="5105400"/>
            <a:ext cx="517525"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677</a:t>
            </a:r>
          </a:p>
        </p:txBody>
      </p:sp>
      <p:sp>
        <p:nvSpPr>
          <p:cNvPr id="43" name="TextBox 42"/>
          <p:cNvSpPr txBox="1"/>
          <p:nvPr/>
        </p:nvSpPr>
        <p:spPr>
          <a:xfrm>
            <a:off x="6172200" y="2971800"/>
            <a:ext cx="665163"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1798</a:t>
            </a:r>
          </a:p>
        </p:txBody>
      </p:sp>
      <p:sp>
        <p:nvSpPr>
          <p:cNvPr id="44" name="TextBox 43"/>
          <p:cNvSpPr txBox="1"/>
          <p:nvPr/>
        </p:nvSpPr>
        <p:spPr>
          <a:xfrm>
            <a:off x="3886200" y="2971800"/>
            <a:ext cx="517525"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538</a:t>
            </a:r>
          </a:p>
        </p:txBody>
      </p:sp>
      <p:cxnSp>
        <p:nvCxnSpPr>
          <p:cNvPr id="45" name="Straight Arrow Connector 44"/>
          <p:cNvCxnSpPr>
            <a:endCxn id="48" idx="1"/>
          </p:cNvCxnSpPr>
          <p:nvPr/>
        </p:nvCxnSpPr>
        <p:spPr>
          <a:xfrm>
            <a:off x="2819400" y="5280025"/>
            <a:ext cx="5181600" cy="9525"/>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133600" y="3155950"/>
            <a:ext cx="1700213" cy="1588"/>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4" idx="3"/>
            <a:endCxn id="43" idx="1"/>
          </p:cNvCxnSpPr>
          <p:nvPr/>
        </p:nvCxnSpPr>
        <p:spPr>
          <a:xfrm>
            <a:off x="4403725" y="3155950"/>
            <a:ext cx="1768475" cy="1588"/>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001000" y="5105400"/>
            <a:ext cx="838200" cy="369888"/>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sp>
        <p:nvSpPr>
          <p:cNvPr id="49" name="TextBox 48"/>
          <p:cNvSpPr txBox="1"/>
          <p:nvPr/>
        </p:nvSpPr>
        <p:spPr>
          <a:xfrm>
            <a:off x="8001000" y="2971800"/>
            <a:ext cx="838200" cy="369888"/>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cxnSp>
        <p:nvCxnSpPr>
          <p:cNvPr id="50" name="Straight Arrow Connector 49"/>
          <p:cNvCxnSpPr>
            <a:endCxn id="49" idx="1"/>
          </p:cNvCxnSpPr>
          <p:nvPr/>
        </p:nvCxnSpPr>
        <p:spPr>
          <a:xfrm>
            <a:off x="6858000" y="3146425"/>
            <a:ext cx="1143000" cy="9525"/>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304800" y="4495800"/>
            <a:ext cx="1108075" cy="5207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Isaiah 7:8</a:t>
            </a:r>
          </a:p>
        </p:txBody>
      </p:sp>
      <p:sp>
        <p:nvSpPr>
          <p:cNvPr id="52" name="Oval 51"/>
          <p:cNvSpPr/>
          <p:nvPr/>
        </p:nvSpPr>
        <p:spPr>
          <a:xfrm>
            <a:off x="1295400" y="5562600"/>
            <a:ext cx="1035050" cy="3810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Judah</a:t>
            </a:r>
          </a:p>
        </p:txBody>
      </p:sp>
      <p:sp>
        <p:nvSpPr>
          <p:cNvPr id="53" name="Oval 52"/>
          <p:cNvSpPr/>
          <p:nvPr/>
        </p:nvSpPr>
        <p:spPr>
          <a:xfrm>
            <a:off x="457200" y="2895600"/>
            <a:ext cx="960438" cy="315913"/>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Israel</a:t>
            </a:r>
          </a:p>
        </p:txBody>
      </p:sp>
      <p:sp>
        <p:nvSpPr>
          <p:cNvPr id="54" name="Right Brace 53"/>
          <p:cNvSpPr/>
          <p:nvPr/>
        </p:nvSpPr>
        <p:spPr>
          <a:xfrm rot="16200000">
            <a:off x="2551113" y="2413000"/>
            <a:ext cx="369887" cy="1052513"/>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55" name="Right Brace 54"/>
          <p:cNvSpPr/>
          <p:nvPr/>
        </p:nvSpPr>
        <p:spPr>
          <a:xfrm rot="16200000">
            <a:off x="4913313" y="2413000"/>
            <a:ext cx="369887" cy="1052513"/>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56" name="Right Brace 55"/>
          <p:cNvSpPr/>
          <p:nvPr/>
        </p:nvSpPr>
        <p:spPr>
          <a:xfrm rot="16200000">
            <a:off x="7195344" y="2623344"/>
            <a:ext cx="369887" cy="631825"/>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57" name="Right Brace 56"/>
          <p:cNvSpPr/>
          <p:nvPr/>
        </p:nvSpPr>
        <p:spPr>
          <a:xfrm rot="16200000">
            <a:off x="4989513" y="3302000"/>
            <a:ext cx="369888" cy="3367087"/>
          </a:xfrm>
          <a:prstGeom prst="rightBrace">
            <a:avLst>
              <a:gd name="adj1" fmla="val 22619"/>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58" name="Rounded Rectangle 57"/>
          <p:cNvSpPr/>
          <p:nvPr/>
        </p:nvSpPr>
        <p:spPr>
          <a:xfrm>
            <a:off x="3048000" y="1143000"/>
            <a:ext cx="1828800" cy="473396"/>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a:t>
            </a:r>
            <a:endParaRPr lang="en-US" sz="4000" dirty="0">
              <a:latin typeface="Garamond" pitchFamily="18" charset="0"/>
            </a:endParaRPr>
          </a:p>
        </p:txBody>
      </p:sp>
      <p:sp>
        <p:nvSpPr>
          <p:cNvPr id="59" name="Rounded Rectangle 58"/>
          <p:cNvSpPr/>
          <p:nvPr/>
        </p:nvSpPr>
        <p:spPr>
          <a:xfrm>
            <a:off x="2362200" y="2286000"/>
            <a:ext cx="739775" cy="263525"/>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1260</a:t>
            </a:r>
          </a:p>
        </p:txBody>
      </p:sp>
      <p:sp>
        <p:nvSpPr>
          <p:cNvPr id="60" name="Rounded Rectangle 59"/>
          <p:cNvSpPr/>
          <p:nvPr/>
        </p:nvSpPr>
        <p:spPr>
          <a:xfrm>
            <a:off x="4800600" y="2286000"/>
            <a:ext cx="739775" cy="263525"/>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1260</a:t>
            </a:r>
          </a:p>
        </p:txBody>
      </p:sp>
      <p:sp>
        <p:nvSpPr>
          <p:cNvPr id="61" name="Rounded Rectangle 60"/>
          <p:cNvSpPr/>
          <p:nvPr/>
        </p:nvSpPr>
        <p:spPr>
          <a:xfrm>
            <a:off x="7086600" y="2286000"/>
            <a:ext cx="517525" cy="263525"/>
          </a:xfrm>
          <a:prstGeom prst="roundRect">
            <a:avLst/>
          </a:prstGeom>
          <a:ln>
            <a:solidFill>
              <a:schemeClr val="tx2"/>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46</a:t>
            </a:r>
          </a:p>
        </p:txBody>
      </p:sp>
      <p:sp>
        <p:nvSpPr>
          <p:cNvPr id="62" name="Right Brace 61"/>
          <p:cNvSpPr/>
          <p:nvPr/>
        </p:nvSpPr>
        <p:spPr>
          <a:xfrm rot="16200000">
            <a:off x="3777456" y="794544"/>
            <a:ext cx="369888" cy="24384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63" name="Rounded Rectangle 62"/>
          <p:cNvSpPr/>
          <p:nvPr/>
        </p:nvSpPr>
        <p:spPr>
          <a:xfrm>
            <a:off x="4536948" y="4267201"/>
            <a:ext cx="1330452" cy="457199"/>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a:t>
            </a:r>
          </a:p>
        </p:txBody>
      </p:sp>
      <p:sp>
        <p:nvSpPr>
          <p:cNvPr id="64" name="Oval 63"/>
          <p:cNvSpPr/>
          <p:nvPr/>
        </p:nvSpPr>
        <p:spPr>
          <a:xfrm>
            <a:off x="2590800" y="3810000"/>
            <a:ext cx="1600200" cy="3810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endParaRPr lang="en-US">
              <a:solidFill>
                <a:srgbClr val="000000"/>
              </a:solidFill>
            </a:endParaRPr>
          </a:p>
        </p:txBody>
      </p:sp>
      <p:cxnSp>
        <p:nvCxnSpPr>
          <p:cNvPr id="65" name="Straight Connector 64"/>
          <p:cNvCxnSpPr/>
          <p:nvPr/>
        </p:nvCxnSpPr>
        <p:spPr>
          <a:xfrm rot="5400000">
            <a:off x="2651125" y="4130675"/>
            <a:ext cx="1404938" cy="1588"/>
          </a:xfrm>
          <a:prstGeom prst="line">
            <a:avLst/>
          </a:prstGeom>
          <a:ln w="38100">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3429000" y="6477000"/>
            <a:ext cx="4435475" cy="1588"/>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8001000" y="6259513"/>
            <a:ext cx="838200" cy="369887"/>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sp>
        <p:nvSpPr>
          <p:cNvPr id="68" name="Rounded Rectangle 67"/>
          <p:cNvSpPr/>
          <p:nvPr/>
        </p:nvSpPr>
        <p:spPr>
          <a:xfrm>
            <a:off x="2819400" y="6324600"/>
            <a:ext cx="591312" cy="210398"/>
          </a:xfrm>
          <a:prstGeom prst="roundRect">
            <a:avLst/>
          </a:prstGeom>
        </p:spPr>
        <p:style>
          <a:lnRef idx="1">
            <a:schemeClr val="dk1"/>
          </a:lnRef>
          <a:fillRef idx="2">
            <a:schemeClr val="dk1"/>
          </a:fillRef>
          <a:effectRef idx="1">
            <a:schemeClr val="dk1"/>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b="1" spc="50" dirty="0">
                <a:ln w="11430"/>
                <a:solidFill>
                  <a:srgbClr val="000000"/>
                </a:solidFill>
                <a:effectLst>
                  <a:outerShdw blurRad="76200" dist="50800" dir="5400000" algn="tl" rotWithShape="0">
                    <a:srgbClr val="000000">
                      <a:alpha val="65000"/>
                    </a:srgbClr>
                  </a:outerShdw>
                </a:effectLst>
                <a:latin typeface="Garamond" pitchFamily="18" charset="0"/>
              </a:rPr>
              <a:t>457</a:t>
            </a:r>
          </a:p>
        </p:txBody>
      </p:sp>
      <p:sp>
        <p:nvSpPr>
          <p:cNvPr id="69" name="Right Brace 68"/>
          <p:cNvSpPr/>
          <p:nvPr/>
        </p:nvSpPr>
        <p:spPr>
          <a:xfrm rot="16200000">
            <a:off x="5249863" y="4716463"/>
            <a:ext cx="369887" cy="2998787"/>
          </a:xfrm>
          <a:prstGeom prst="rightBrace">
            <a:avLst>
              <a:gd name="adj1" fmla="val 22619"/>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79" name="Oval 78"/>
          <p:cNvSpPr/>
          <p:nvPr/>
        </p:nvSpPr>
        <p:spPr>
          <a:xfrm>
            <a:off x="4800600" y="5334000"/>
            <a:ext cx="1143000" cy="533400"/>
          </a:xfrm>
          <a:prstGeom prst="ellipse">
            <a:avLst/>
          </a:prstGeom>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solidFill>
                <a:srgbClr val="FFFFFF"/>
              </a:solidFill>
            </a:endParaRPr>
          </a:p>
        </p:txBody>
      </p:sp>
      <p:sp>
        <p:nvSpPr>
          <p:cNvPr id="70" name="Rounded Rectangle 69"/>
          <p:cNvSpPr/>
          <p:nvPr/>
        </p:nvSpPr>
        <p:spPr>
          <a:xfrm>
            <a:off x="4953000" y="5486400"/>
            <a:ext cx="886968" cy="262998"/>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2300</a:t>
            </a:r>
          </a:p>
        </p:txBody>
      </p:sp>
      <p:sp>
        <p:nvSpPr>
          <p:cNvPr id="7213" name="TextBox 79"/>
          <p:cNvSpPr txBox="1">
            <a:spLocks noChangeArrowheads="1"/>
          </p:cNvSpPr>
          <p:nvPr/>
        </p:nvSpPr>
        <p:spPr bwMode="auto">
          <a:xfrm>
            <a:off x="2819400" y="3810000"/>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BC</a:t>
            </a:r>
          </a:p>
        </p:txBody>
      </p:sp>
      <p:sp>
        <p:nvSpPr>
          <p:cNvPr id="7214" name="TextBox 80"/>
          <p:cNvSpPr txBox="1">
            <a:spLocks noChangeArrowheads="1"/>
          </p:cNvSpPr>
          <p:nvPr/>
        </p:nvSpPr>
        <p:spPr bwMode="auto">
          <a:xfrm>
            <a:off x="3429000" y="3810000"/>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AD</a:t>
            </a:r>
          </a:p>
        </p:txBody>
      </p:sp>
      <p:sp>
        <p:nvSpPr>
          <p:cNvPr id="91" name="12-Point Star 90"/>
          <p:cNvSpPr/>
          <p:nvPr/>
        </p:nvSpPr>
        <p:spPr>
          <a:xfrm>
            <a:off x="4038600" y="5181600"/>
            <a:ext cx="152400" cy="228600"/>
          </a:xfrm>
          <a:prstGeom prst="star12">
            <a:avLst/>
          </a:prstGeom>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srgbClr val="000000"/>
              </a:solidFill>
            </a:endParaRPr>
          </a:p>
        </p:txBody>
      </p:sp>
      <p:sp>
        <p:nvSpPr>
          <p:cNvPr id="92" name="TextBox 91"/>
          <p:cNvSpPr txBox="1"/>
          <p:nvPr/>
        </p:nvSpPr>
        <p:spPr>
          <a:xfrm>
            <a:off x="3825875" y="5649913"/>
            <a:ext cx="517525" cy="369887"/>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508</a:t>
            </a:r>
            <a:endParaRPr lang="en-US" dirty="0">
              <a:latin typeface="Garamond" pitchFamily="18" charset="0"/>
            </a:endParaRPr>
          </a:p>
        </p:txBody>
      </p:sp>
      <p:sp>
        <p:nvSpPr>
          <p:cNvPr id="93" name="12-Point Star 92"/>
          <p:cNvSpPr/>
          <p:nvPr/>
        </p:nvSpPr>
        <p:spPr>
          <a:xfrm>
            <a:off x="4022725" y="5181600"/>
            <a:ext cx="152400" cy="228600"/>
          </a:xfrm>
          <a:prstGeom prst="star12">
            <a:avLst/>
          </a:prstGeom>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srgbClr val="000000"/>
              </a:solidFill>
            </a:endParaRPr>
          </a:p>
        </p:txBody>
      </p:sp>
      <p:sp>
        <p:nvSpPr>
          <p:cNvPr id="96" name="12-Point Star 95"/>
          <p:cNvSpPr/>
          <p:nvPr/>
        </p:nvSpPr>
        <p:spPr>
          <a:xfrm>
            <a:off x="4038600" y="6400800"/>
            <a:ext cx="152400" cy="228600"/>
          </a:xfrm>
          <a:prstGeom prst="star12">
            <a:avLst/>
          </a:prstGeom>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2000" fill="hold"/>
                                        <p:tgtEl>
                                          <p:spTgt spid="79"/>
                                        </p:tgtEl>
                                        <p:attrNameLst>
                                          <p:attrName>ppt_w</p:attrName>
                                        </p:attrNameLst>
                                      </p:cBhvr>
                                      <p:tavLst>
                                        <p:tav tm="0">
                                          <p:val>
                                            <p:strVal val="#ppt_w*0.70"/>
                                          </p:val>
                                        </p:tav>
                                        <p:tav tm="100000">
                                          <p:val>
                                            <p:strVal val="#ppt_w"/>
                                          </p:val>
                                        </p:tav>
                                      </p:tavLst>
                                    </p:anim>
                                    <p:anim calcmode="lin" valueType="num">
                                      <p:cBhvr>
                                        <p:cTn id="8" dur="2000" fill="hold"/>
                                        <p:tgtEl>
                                          <p:spTgt spid="79"/>
                                        </p:tgtEl>
                                        <p:attrNameLst>
                                          <p:attrName>ppt_h</p:attrName>
                                        </p:attrNameLst>
                                      </p:cBhvr>
                                      <p:tavLst>
                                        <p:tav tm="0">
                                          <p:val>
                                            <p:strVal val="#ppt_h"/>
                                          </p:val>
                                        </p:tav>
                                        <p:tav tm="100000">
                                          <p:val>
                                            <p:strVal val="#ppt_h"/>
                                          </p:val>
                                        </p:tav>
                                      </p:tavLst>
                                    </p:anim>
                                    <p:animEffect transition="in" filter="fade">
                                      <p:cBhvr>
                                        <p:cTn id="9"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Miller</a:t>
            </a:r>
          </a:p>
        </p:txBody>
      </p:sp>
      <p:sp>
        <p:nvSpPr>
          <p:cNvPr id="53251" name="Content Placeholder 2"/>
          <p:cNvSpPr>
            <a:spLocks noGrp="1"/>
          </p:cNvSpPr>
          <p:nvPr>
            <p:ph idx="1"/>
          </p:nvPr>
        </p:nvSpPr>
        <p:spPr>
          <a:xfrm>
            <a:off x="1981200" y="2209800"/>
            <a:ext cx="7086600" cy="4800600"/>
          </a:xfrm>
        </p:spPr>
        <p:txBody>
          <a:bodyPr/>
          <a:lstStyle/>
          <a:p>
            <a:r>
              <a:rPr lang="en-US" sz="3200" smtClean="0"/>
              <a:t>which were before him, and hath made Judah also to sin with his idols: therefore, thus saith the Lord God of Israel, Behold, I am bringing such evil upon Jerusalem and Judah, that whosoever heareth of it, both his ears shall tingle. </a:t>
            </a: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Miller</a:t>
            </a:r>
          </a:p>
        </p:txBody>
      </p:sp>
      <p:sp>
        <p:nvSpPr>
          <p:cNvPr id="54275" name="Content Placeholder 2"/>
          <p:cNvSpPr>
            <a:spLocks noGrp="1"/>
          </p:cNvSpPr>
          <p:nvPr>
            <p:ph idx="1"/>
          </p:nvPr>
        </p:nvSpPr>
        <p:spPr>
          <a:xfrm>
            <a:off x="1981200" y="2133600"/>
            <a:ext cx="7086600" cy="4800600"/>
          </a:xfrm>
        </p:spPr>
        <p:txBody>
          <a:bodyPr/>
          <a:lstStyle/>
          <a:p>
            <a:r>
              <a:rPr lang="en-US" sz="3200" smtClean="0"/>
              <a:t>And I will stretch over Jerusalem the line of Samaria, and the plummet of the house of Ahab: and I will wipe Jerusalem as a man wipeth a dish, wiping it, and turning it upside down.  And I will forsake the remnant of mine inheritance, and deliver them into the hand of</a:t>
            </a: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Miller</a:t>
            </a:r>
          </a:p>
        </p:txBody>
      </p:sp>
      <p:sp>
        <p:nvSpPr>
          <p:cNvPr id="55299" name="Content Placeholder 2"/>
          <p:cNvSpPr>
            <a:spLocks noGrp="1"/>
          </p:cNvSpPr>
          <p:nvPr>
            <p:ph idx="1"/>
          </p:nvPr>
        </p:nvSpPr>
        <p:spPr>
          <a:xfrm>
            <a:off x="1981200" y="2209800"/>
            <a:ext cx="7010400" cy="4800600"/>
          </a:xfrm>
        </p:spPr>
        <p:txBody>
          <a:bodyPr/>
          <a:lstStyle/>
          <a:p>
            <a:r>
              <a:rPr lang="en-US" sz="3200" smtClean="0"/>
              <a:t>their enemies; and they shall become a prey and a spoil to all their enemies." Also, xxiv.3,4: "Surely at the commandment of the Lord came this upon Judah, to remove them out of his sight, for the sins of Manasseh, according to all that he did; </a:t>
            </a: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Miller</a:t>
            </a:r>
          </a:p>
        </p:txBody>
      </p:sp>
      <p:sp>
        <p:nvSpPr>
          <p:cNvPr id="56323" name="Content Placeholder 2"/>
          <p:cNvSpPr>
            <a:spLocks noGrp="1"/>
          </p:cNvSpPr>
          <p:nvPr>
            <p:ph idx="1"/>
          </p:nvPr>
        </p:nvSpPr>
        <p:spPr>
          <a:xfrm>
            <a:off x="1981200" y="2133600"/>
            <a:ext cx="7086600" cy="4800600"/>
          </a:xfrm>
        </p:spPr>
        <p:txBody>
          <a:bodyPr/>
          <a:lstStyle/>
          <a:p>
            <a:r>
              <a:rPr lang="en-US" sz="3200" smtClean="0"/>
              <a:t>acts, yet the Lord turned not from the fierceness of his wrath against Judah.  2Kings xxiii.26,27: "Notwithstanding, the Lord turned not from the fierceness of his great wrath, wherewith his anger was kindled against Judah, because of all the provocations that Manasseh had provoked him withal.  </a:t>
            </a: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Miller</a:t>
            </a:r>
          </a:p>
        </p:txBody>
      </p:sp>
      <p:sp>
        <p:nvSpPr>
          <p:cNvPr id="57347" name="Content Placeholder 2"/>
          <p:cNvSpPr>
            <a:spLocks noGrp="1"/>
          </p:cNvSpPr>
          <p:nvPr>
            <p:ph idx="1"/>
          </p:nvPr>
        </p:nvSpPr>
        <p:spPr>
          <a:xfrm>
            <a:off x="1981200" y="2209800"/>
            <a:ext cx="7010400" cy="4800600"/>
          </a:xfrm>
        </p:spPr>
        <p:txBody>
          <a:bodyPr/>
          <a:lstStyle/>
          <a:p>
            <a:r>
              <a:rPr lang="en-US" sz="3200" smtClean="0"/>
              <a:t>And the Lord said, I will remove Judah also out of my sight, as I have removed Israel, and will cast off this city Jerusalem which I have chosen, and the house of which I said, My name shall be there."</a:t>
            </a: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Miller</a:t>
            </a:r>
          </a:p>
        </p:txBody>
      </p:sp>
      <p:sp>
        <p:nvSpPr>
          <p:cNvPr id="58371" name="Content Placeholder 2"/>
          <p:cNvSpPr>
            <a:spLocks noGrp="1"/>
          </p:cNvSpPr>
          <p:nvPr>
            <p:ph idx="1"/>
          </p:nvPr>
        </p:nvSpPr>
        <p:spPr>
          <a:xfrm>
            <a:off x="1981200" y="2209800"/>
            <a:ext cx="7086600" cy="4191000"/>
          </a:xfrm>
        </p:spPr>
        <p:txBody>
          <a:bodyPr/>
          <a:lstStyle/>
          <a:p>
            <a:r>
              <a:rPr lang="en-US" sz="3200" smtClean="0"/>
              <a:t>The decree against Judah, was the same as against Israel.  They must be scattered among all nations.  It could not be revoked, notwithstanding their repentance and partial reformation.  </a:t>
            </a: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Miller</a:t>
            </a:r>
          </a:p>
        </p:txBody>
      </p:sp>
      <p:sp>
        <p:nvSpPr>
          <p:cNvPr id="59395" name="Content Placeholder 2"/>
          <p:cNvSpPr>
            <a:spLocks noGrp="1"/>
          </p:cNvSpPr>
          <p:nvPr>
            <p:ph idx="1"/>
          </p:nvPr>
        </p:nvSpPr>
        <p:spPr>
          <a:xfrm>
            <a:off x="1981200" y="2133600"/>
            <a:ext cx="7086600" cy="4800600"/>
          </a:xfrm>
        </p:spPr>
        <p:txBody>
          <a:bodyPr/>
          <a:lstStyle/>
          <a:p>
            <a:r>
              <a:rPr lang="en-US" sz="3200" smtClean="0"/>
              <a:t>Jeremiah xv.4, - "And I will cause them to be removed into all kingdoms of the earth, because of Manasseh, the son of Hezekiah, king of Judah, for that which he did in Jerusalem," - tells us of the same thing, that Judah as well as Israel must be made captives.</a:t>
            </a: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Miller</a:t>
            </a:r>
          </a:p>
        </p:txBody>
      </p:sp>
      <p:sp>
        <p:nvSpPr>
          <p:cNvPr id="60419" name="Content Placeholder 2"/>
          <p:cNvSpPr>
            <a:spLocks noGrp="1"/>
          </p:cNvSpPr>
          <p:nvPr>
            <p:ph idx="1"/>
          </p:nvPr>
        </p:nvSpPr>
        <p:spPr>
          <a:xfrm>
            <a:off x="1981200" y="2286000"/>
            <a:ext cx="7010400" cy="4800600"/>
          </a:xfrm>
        </p:spPr>
        <p:txBody>
          <a:bodyPr/>
          <a:lstStyle/>
          <a:p>
            <a:r>
              <a:rPr lang="en-US" sz="3200" smtClean="0"/>
              <a:t>Israel began to be carried away in the days of Hoshea, 722 B. C., and from that time to 1798 after Christ, is exactly 2520 years, or the seven prophetic years.  </a:t>
            </a: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Miller</a:t>
            </a:r>
          </a:p>
        </p:txBody>
      </p:sp>
      <p:sp>
        <p:nvSpPr>
          <p:cNvPr id="61443" name="Content Placeholder 2"/>
          <p:cNvSpPr>
            <a:spLocks noGrp="1"/>
          </p:cNvSpPr>
          <p:nvPr>
            <p:ph idx="1"/>
          </p:nvPr>
        </p:nvSpPr>
        <p:spPr>
          <a:xfrm>
            <a:off x="2057400" y="2133600"/>
            <a:ext cx="6858000" cy="4800600"/>
          </a:xfrm>
        </p:spPr>
        <p:txBody>
          <a:bodyPr/>
          <a:lstStyle/>
          <a:p>
            <a:r>
              <a:rPr lang="en-US" sz="3200" smtClean="0"/>
              <a:t>How remarkable, that when the seven years ended, God began to deliver his church from her bondage, which for ages had been made subject to the kings of the earth.  In 1798 the church came out of the wilderness, and began to be delivered from her captivity.</a:t>
            </a: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Miller</a:t>
            </a:r>
          </a:p>
        </p:txBody>
      </p:sp>
      <p:sp>
        <p:nvSpPr>
          <p:cNvPr id="62467" name="Content Placeholder 2"/>
          <p:cNvSpPr>
            <a:spLocks noGrp="1"/>
          </p:cNvSpPr>
          <p:nvPr>
            <p:ph idx="1"/>
          </p:nvPr>
        </p:nvSpPr>
        <p:spPr>
          <a:xfrm>
            <a:off x="1981200" y="2209800"/>
            <a:ext cx="7086600" cy="4114800"/>
          </a:xfrm>
        </p:spPr>
        <p:txBody>
          <a:bodyPr/>
          <a:lstStyle/>
          <a:p>
            <a:r>
              <a:rPr lang="en-US" sz="3200" smtClean="0"/>
              <a:t>But the completion of her slavery to the kingdoms of the earth, is reserved for another period.  Beginning B. C., 677 years, seven prophetic years, or 2520 common years, would end in A. D. 1843.  </a:t>
            </a: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52600" y="152400"/>
            <a:ext cx="7162800" cy="762000"/>
          </a:xfrm>
        </p:spPr>
        <p:txBody>
          <a:bodyPr/>
          <a:lstStyle/>
          <a:p>
            <a:r>
              <a:rPr lang="en-US" smtClean="0"/>
              <a:t>Content  2520 Year Prophecy	</a:t>
            </a:r>
          </a:p>
        </p:txBody>
      </p:sp>
      <p:sp>
        <p:nvSpPr>
          <p:cNvPr id="8195" name="Content Placeholder 2"/>
          <p:cNvSpPr>
            <a:spLocks noGrp="1"/>
          </p:cNvSpPr>
          <p:nvPr>
            <p:ph idx="1"/>
          </p:nvPr>
        </p:nvSpPr>
        <p:spPr>
          <a:xfrm>
            <a:off x="1905000" y="914400"/>
            <a:ext cx="7086600" cy="4800600"/>
          </a:xfrm>
        </p:spPr>
        <p:txBody>
          <a:bodyPr/>
          <a:lstStyle/>
          <a:p>
            <a:r>
              <a:rPr lang="en-US" smtClean="0"/>
              <a:t>Pioneer (Historical) Understanding</a:t>
            </a:r>
          </a:p>
          <a:p>
            <a:pPr lvl="1"/>
            <a:r>
              <a:rPr lang="en-US" smtClean="0"/>
              <a:t>Reckoning of Years / Calendars</a:t>
            </a:r>
          </a:p>
          <a:p>
            <a:pPr lvl="1"/>
            <a:r>
              <a:rPr lang="en-US" smtClean="0"/>
              <a:t>Understanding Time</a:t>
            </a:r>
          </a:p>
          <a:p>
            <a:r>
              <a:rPr lang="en-US" smtClean="0"/>
              <a:t>Scattering &amp; Gathering</a:t>
            </a:r>
          </a:p>
          <a:p>
            <a:r>
              <a:rPr lang="en-US" smtClean="0"/>
              <a:t>Seven Times</a:t>
            </a:r>
          </a:p>
          <a:p>
            <a:r>
              <a:rPr lang="en-US" smtClean="0"/>
              <a:t>Purpose of Prophecy</a:t>
            </a:r>
          </a:p>
          <a:p>
            <a:r>
              <a:rPr lang="en-US" smtClean="0"/>
              <a:t>2520 Year Prophecy</a:t>
            </a:r>
          </a:p>
          <a:p>
            <a:r>
              <a:rPr lang="en-US" smtClean="0"/>
              <a:t>Repeat &amp; Enlarge (Ezekiel 37)</a:t>
            </a:r>
          </a:p>
          <a:p>
            <a:r>
              <a:rPr lang="en-US" smtClean="0"/>
              <a:t>1</a:t>
            </a:r>
            <a:r>
              <a:rPr lang="en-US" baseline="30000" smtClean="0"/>
              <a:t>st</a:t>
            </a:r>
            <a:r>
              <a:rPr lang="en-US" smtClean="0"/>
              <a:t>  Kings 17</a:t>
            </a:r>
          </a:p>
          <a:p>
            <a:r>
              <a:rPr lang="en-US" smtClean="0"/>
              <a:t>Daniel </a:t>
            </a:r>
          </a:p>
          <a:p>
            <a:r>
              <a:rPr lang="en-US" smtClean="0"/>
              <a:t>Conclusion</a:t>
            </a:r>
          </a:p>
          <a:p>
            <a:pPr>
              <a:buFontTx/>
              <a:buNone/>
            </a:pPr>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Miller</a:t>
            </a:r>
          </a:p>
        </p:txBody>
      </p:sp>
      <p:sp>
        <p:nvSpPr>
          <p:cNvPr id="63491" name="Content Placeholder 2"/>
          <p:cNvSpPr>
            <a:spLocks noGrp="1"/>
          </p:cNvSpPr>
          <p:nvPr>
            <p:ph idx="1"/>
          </p:nvPr>
        </p:nvSpPr>
        <p:spPr>
          <a:xfrm>
            <a:off x="1981200" y="1752600"/>
            <a:ext cx="7010400" cy="4800600"/>
          </a:xfrm>
        </p:spPr>
        <p:txBody>
          <a:bodyPr/>
          <a:lstStyle/>
          <a:p>
            <a:r>
              <a:rPr lang="en-US" sz="3200" smtClean="0"/>
              <a:t>Therefore, beginning at the captivity of Manasseh and the final dispersion of the ten tribes of Israel, where God has fixed the time for the dispersion of the people of God and the scattering of the holy people, until the year 1843, will be the end of the seven years, when the acceptable year of the LORD will commence</a:t>
            </a: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Miller</a:t>
            </a:r>
          </a:p>
        </p:txBody>
      </p:sp>
      <p:sp>
        <p:nvSpPr>
          <p:cNvPr id="64515" name="Content Placeholder 2"/>
          <p:cNvSpPr>
            <a:spLocks noGrp="1"/>
          </p:cNvSpPr>
          <p:nvPr>
            <p:ph idx="1"/>
          </p:nvPr>
        </p:nvSpPr>
        <p:spPr>
          <a:xfrm>
            <a:off x="1981200" y="2133600"/>
            <a:ext cx="7086600" cy="4800600"/>
          </a:xfrm>
        </p:spPr>
        <p:txBody>
          <a:bodyPr/>
          <a:lstStyle/>
          <a:p>
            <a:r>
              <a:rPr lang="en-US" sz="3200" smtClean="0"/>
              <a:t>and, in my humble opinion, the children of God will be delivered from all the evils enumerated by Moses in Leviticus xxvi., and Jeremiah xv.; from war or the sword, from pestilence and famine, from captivity and spoil, from death and corruption; </a:t>
            </a: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Miller</a:t>
            </a:r>
          </a:p>
        </p:txBody>
      </p:sp>
      <p:sp>
        <p:nvSpPr>
          <p:cNvPr id="65539" name="Content Placeholder 2"/>
          <p:cNvSpPr>
            <a:spLocks noGrp="1"/>
          </p:cNvSpPr>
          <p:nvPr>
            <p:ph idx="1"/>
          </p:nvPr>
        </p:nvSpPr>
        <p:spPr>
          <a:xfrm>
            <a:off x="1981200" y="2133600"/>
            <a:ext cx="7086600" cy="4800600"/>
          </a:xfrm>
        </p:spPr>
        <p:txBody>
          <a:bodyPr/>
          <a:lstStyle/>
          <a:p>
            <a:r>
              <a:rPr lang="en-US" sz="3200" smtClean="0"/>
              <a:t>and all will be comforted, and all tears be wiped from off all faces; sighs and sorrows shall cease forever, and there shall be no more curse, for the throne of the Lamb shall be there, and he shall dwell with them, and be their God, and they shall be his people.  </a:t>
            </a:r>
          </a:p>
        </p:txBody>
      </p:sp>
      <p:pic>
        <p:nvPicPr>
          <p:cNvPr id="4" name="Picture 3" descr="Miller.png"/>
          <p:cNvPicPr>
            <a:picLocks noChangeAspect="1"/>
          </p:cNvPicPr>
          <p:nvPr/>
        </p:nvPicPr>
        <p:blipFill>
          <a:blip r:embed="rId3"/>
          <a:stretch>
            <a:fillRect/>
          </a:stretch>
        </p:blipFill>
        <p:spPr>
          <a:xfrm>
            <a:off x="6934200" y="1524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1524000" y="762000"/>
            <a:ext cx="6553200" cy="4800600"/>
          </a:xfrm>
        </p:spPr>
        <p:txBody>
          <a:bodyPr/>
          <a:lstStyle/>
          <a:p>
            <a:r>
              <a:rPr lang="en-US" sz="3200" smtClean="0"/>
              <a:t>This will take place in the acceptable year of the Lord,     the antitypical year of release.</a:t>
            </a:r>
          </a:p>
          <a:p>
            <a:endParaRPr lang="en-US" smtClean="0"/>
          </a:p>
        </p:txBody>
      </p:sp>
      <p:pic>
        <p:nvPicPr>
          <p:cNvPr id="4" name="Picture 3" descr="Miller.png"/>
          <p:cNvPicPr>
            <a:picLocks noChangeAspect="1"/>
          </p:cNvPicPr>
          <p:nvPr/>
        </p:nvPicPr>
        <p:blipFill>
          <a:blip r:embed="rId3"/>
          <a:stretch>
            <a:fillRect/>
          </a:stretch>
        </p:blipFill>
        <p:spPr>
          <a:xfrm>
            <a:off x="7543800" y="228600"/>
            <a:ext cx="1228543" cy="1621998"/>
          </a:xfrm>
          <a:prstGeom prst="rect">
            <a:avLst/>
          </a:prstGeom>
          <a:ln>
            <a:noFill/>
          </a:ln>
          <a:effectLst>
            <a:reflection blurRad="12700" stA="30000" endPos="30000" dist="5000" dir="5400000" sy="-100000" algn="bl" rotWithShape="0"/>
          </a:effectLst>
          <a:scene3d>
            <a:camera prst="perspectiveContrastingLeftFacing" fov="1800000">
              <a:rot lat="21579790" lon="2084195" rev="21285424"/>
            </a:camera>
            <a:lightRig rig="threePt" dir="t"/>
          </a:scene3d>
        </p:spPr>
      </p:pic>
      <p:sp>
        <p:nvSpPr>
          <p:cNvPr id="5" name="TextBox 4"/>
          <p:cNvSpPr txBox="1"/>
          <p:nvPr/>
        </p:nvSpPr>
        <p:spPr>
          <a:xfrm>
            <a:off x="533400" y="5040313"/>
            <a:ext cx="590550" cy="369887"/>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742</a:t>
            </a:r>
          </a:p>
        </p:txBody>
      </p:sp>
      <p:sp>
        <p:nvSpPr>
          <p:cNvPr id="6" name="TextBox 5"/>
          <p:cNvSpPr txBox="1"/>
          <p:nvPr/>
        </p:nvSpPr>
        <p:spPr>
          <a:xfrm>
            <a:off x="1600200" y="4049713"/>
            <a:ext cx="517525" cy="369887"/>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smtClean="0">
                <a:latin typeface="Garamond" pitchFamily="18" charset="0"/>
              </a:rPr>
              <a:t>723</a:t>
            </a:r>
            <a:endParaRPr lang="en-US" dirty="0">
              <a:latin typeface="Garamond" pitchFamily="18" charset="0"/>
            </a:endParaRPr>
          </a:p>
        </p:txBody>
      </p:sp>
      <p:cxnSp>
        <p:nvCxnSpPr>
          <p:cNvPr id="7" name="Straight Arrow Connector 6"/>
          <p:cNvCxnSpPr>
            <a:stCxn id="5" idx="3"/>
            <a:endCxn id="9" idx="1"/>
          </p:cNvCxnSpPr>
          <p:nvPr/>
        </p:nvCxnSpPr>
        <p:spPr>
          <a:xfrm>
            <a:off x="1123950" y="5226050"/>
            <a:ext cx="1162050" cy="1143000"/>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2"/>
          </p:cNvCxnSpPr>
          <p:nvPr/>
        </p:nvCxnSpPr>
        <p:spPr>
          <a:xfrm flipV="1">
            <a:off x="1123950" y="4419600"/>
            <a:ext cx="735013" cy="806450"/>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0" y="6183313"/>
            <a:ext cx="517525" cy="369887"/>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677</a:t>
            </a:r>
          </a:p>
        </p:txBody>
      </p:sp>
      <p:sp>
        <p:nvSpPr>
          <p:cNvPr id="10" name="TextBox 9"/>
          <p:cNvSpPr txBox="1"/>
          <p:nvPr/>
        </p:nvSpPr>
        <p:spPr>
          <a:xfrm>
            <a:off x="6172200" y="4049713"/>
            <a:ext cx="665163" cy="369887"/>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1798</a:t>
            </a:r>
          </a:p>
        </p:txBody>
      </p:sp>
      <p:sp>
        <p:nvSpPr>
          <p:cNvPr id="11" name="TextBox 10"/>
          <p:cNvSpPr txBox="1"/>
          <p:nvPr/>
        </p:nvSpPr>
        <p:spPr>
          <a:xfrm>
            <a:off x="3886200" y="4049713"/>
            <a:ext cx="517525" cy="369887"/>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538</a:t>
            </a:r>
          </a:p>
        </p:txBody>
      </p:sp>
      <p:cxnSp>
        <p:nvCxnSpPr>
          <p:cNvPr id="12" name="Straight Arrow Connector 11"/>
          <p:cNvCxnSpPr>
            <a:endCxn id="15" idx="1"/>
          </p:cNvCxnSpPr>
          <p:nvPr/>
        </p:nvCxnSpPr>
        <p:spPr>
          <a:xfrm>
            <a:off x="2819400" y="6357938"/>
            <a:ext cx="5181600" cy="11112"/>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133600" y="4233863"/>
            <a:ext cx="1700213" cy="1587"/>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19600" y="4202113"/>
            <a:ext cx="1700213" cy="1587"/>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01000" y="6183313"/>
            <a:ext cx="838200" cy="369887"/>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sp>
        <p:nvSpPr>
          <p:cNvPr id="16" name="TextBox 15"/>
          <p:cNvSpPr txBox="1"/>
          <p:nvPr/>
        </p:nvSpPr>
        <p:spPr>
          <a:xfrm>
            <a:off x="8001000" y="4049713"/>
            <a:ext cx="838200" cy="369887"/>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cxnSp>
        <p:nvCxnSpPr>
          <p:cNvPr id="17" name="Straight Arrow Connector 16"/>
          <p:cNvCxnSpPr>
            <a:endCxn id="16" idx="1"/>
          </p:cNvCxnSpPr>
          <p:nvPr/>
        </p:nvCxnSpPr>
        <p:spPr>
          <a:xfrm>
            <a:off x="6858000" y="4224338"/>
            <a:ext cx="1143000" cy="11112"/>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04800" y="5573713"/>
            <a:ext cx="1108075" cy="5207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Isaiah 7:8</a:t>
            </a:r>
          </a:p>
        </p:txBody>
      </p:sp>
      <p:sp>
        <p:nvSpPr>
          <p:cNvPr id="19" name="Oval 18"/>
          <p:cNvSpPr/>
          <p:nvPr/>
        </p:nvSpPr>
        <p:spPr>
          <a:xfrm>
            <a:off x="457200" y="3973513"/>
            <a:ext cx="960438" cy="315912"/>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Israel</a:t>
            </a:r>
          </a:p>
        </p:txBody>
      </p:sp>
      <p:sp>
        <p:nvSpPr>
          <p:cNvPr id="22" name="Right Brace 21"/>
          <p:cNvSpPr/>
          <p:nvPr/>
        </p:nvSpPr>
        <p:spPr>
          <a:xfrm rot="16200000">
            <a:off x="7196138" y="3702050"/>
            <a:ext cx="368300" cy="631825"/>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23" name="Right Brace 22"/>
          <p:cNvSpPr/>
          <p:nvPr/>
        </p:nvSpPr>
        <p:spPr>
          <a:xfrm rot="16200000">
            <a:off x="4989513" y="4379913"/>
            <a:ext cx="369887" cy="3367087"/>
          </a:xfrm>
          <a:prstGeom prst="rightBrace">
            <a:avLst>
              <a:gd name="adj1" fmla="val 22619"/>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24" name="Rounded Rectangle 23"/>
          <p:cNvSpPr/>
          <p:nvPr/>
        </p:nvSpPr>
        <p:spPr>
          <a:xfrm>
            <a:off x="2419350" y="2983228"/>
            <a:ext cx="3429000" cy="473396"/>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a:t>
            </a:r>
            <a:endParaRPr lang="en-US" sz="4000" dirty="0">
              <a:latin typeface="Garamond" pitchFamily="18" charset="0"/>
            </a:endParaRPr>
          </a:p>
        </p:txBody>
      </p:sp>
      <p:sp>
        <p:nvSpPr>
          <p:cNvPr id="27" name="Rounded Rectangle 26"/>
          <p:cNvSpPr/>
          <p:nvPr/>
        </p:nvSpPr>
        <p:spPr>
          <a:xfrm>
            <a:off x="7086600" y="3363913"/>
            <a:ext cx="517525" cy="263525"/>
          </a:xfrm>
          <a:prstGeom prst="roundRect">
            <a:avLst/>
          </a:prstGeom>
          <a:ln>
            <a:solidFill>
              <a:schemeClr val="tx2"/>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46</a:t>
            </a:r>
          </a:p>
        </p:txBody>
      </p:sp>
      <p:sp>
        <p:nvSpPr>
          <p:cNvPr id="28" name="Right Brace 27"/>
          <p:cNvSpPr/>
          <p:nvPr/>
        </p:nvSpPr>
        <p:spPr>
          <a:xfrm rot="16200000">
            <a:off x="4006056" y="1567657"/>
            <a:ext cx="369887" cy="4572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29" name="Rounded Rectangle 28"/>
          <p:cNvSpPr/>
          <p:nvPr/>
        </p:nvSpPr>
        <p:spPr>
          <a:xfrm>
            <a:off x="4536948" y="5345669"/>
            <a:ext cx="1330452" cy="457199"/>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a:t>
            </a:r>
          </a:p>
        </p:txBody>
      </p:sp>
      <p:sp>
        <p:nvSpPr>
          <p:cNvPr id="30" name="Oval 29"/>
          <p:cNvSpPr/>
          <p:nvPr/>
        </p:nvSpPr>
        <p:spPr>
          <a:xfrm>
            <a:off x="2590800" y="4887913"/>
            <a:ext cx="1600200" cy="3810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endParaRPr lang="en-US">
              <a:solidFill>
                <a:srgbClr val="000000"/>
              </a:solidFill>
            </a:endParaRPr>
          </a:p>
        </p:txBody>
      </p:sp>
      <p:cxnSp>
        <p:nvCxnSpPr>
          <p:cNvPr id="31" name="Straight Connector 30"/>
          <p:cNvCxnSpPr/>
          <p:nvPr/>
        </p:nvCxnSpPr>
        <p:spPr>
          <a:xfrm rot="5400000">
            <a:off x="2651125" y="5208588"/>
            <a:ext cx="1404937" cy="1588"/>
          </a:xfrm>
          <a:prstGeom prst="line">
            <a:avLst/>
          </a:prstGeom>
          <a:ln w="38100">
            <a:solidFill>
              <a:schemeClr val="tx2"/>
            </a:solidFill>
            <a:prstDash val="dashDot"/>
          </a:ln>
        </p:spPr>
        <p:style>
          <a:lnRef idx="1">
            <a:schemeClr val="accent1"/>
          </a:lnRef>
          <a:fillRef idx="0">
            <a:schemeClr val="accent1"/>
          </a:fillRef>
          <a:effectRef idx="0">
            <a:schemeClr val="accent1"/>
          </a:effectRef>
          <a:fontRef idx="minor">
            <a:schemeClr val="tx1"/>
          </a:fontRef>
        </p:style>
      </p:cxnSp>
      <p:sp>
        <p:nvSpPr>
          <p:cNvPr id="32" name="TextBox 31"/>
          <p:cNvSpPr txBox="1">
            <a:spLocks noChangeArrowheads="1"/>
          </p:cNvSpPr>
          <p:nvPr/>
        </p:nvSpPr>
        <p:spPr bwMode="auto">
          <a:xfrm>
            <a:off x="2819400" y="4887913"/>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BC</a:t>
            </a:r>
          </a:p>
        </p:txBody>
      </p:sp>
      <p:sp>
        <p:nvSpPr>
          <p:cNvPr id="33" name="TextBox 32"/>
          <p:cNvSpPr txBox="1">
            <a:spLocks noChangeArrowheads="1"/>
          </p:cNvSpPr>
          <p:nvPr/>
        </p:nvSpPr>
        <p:spPr bwMode="auto">
          <a:xfrm>
            <a:off x="3429000" y="4887913"/>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AD</a:t>
            </a:r>
          </a:p>
        </p:txBody>
      </p:sp>
      <p:sp>
        <p:nvSpPr>
          <p:cNvPr id="36" name="Oval 35"/>
          <p:cNvSpPr/>
          <p:nvPr/>
        </p:nvSpPr>
        <p:spPr>
          <a:xfrm>
            <a:off x="2057400" y="5638800"/>
            <a:ext cx="1066800" cy="392113"/>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Judah</a:t>
            </a:r>
            <a:endParaRPr lang="en-US" dirty="0">
              <a:latin typeface="Garamond" pitchFamily="18" charset="0"/>
            </a:endParaRPr>
          </a:p>
        </p:txBody>
      </p:sp>
      <p:sp>
        <p:nvSpPr>
          <p:cNvPr id="34" name="TextBox 33"/>
          <p:cNvSpPr txBox="1">
            <a:spLocks noChangeArrowheads="1"/>
          </p:cNvSpPr>
          <p:nvPr/>
        </p:nvSpPr>
        <p:spPr bwMode="auto">
          <a:xfrm>
            <a:off x="2667000" y="152400"/>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begin to</a:t>
            </a:r>
          </a:p>
        </p:txBody>
      </p:sp>
      <p:sp>
        <p:nvSpPr>
          <p:cNvPr id="35" name="Right Brace 34"/>
          <p:cNvSpPr/>
          <p:nvPr/>
        </p:nvSpPr>
        <p:spPr>
          <a:xfrm rot="5400000">
            <a:off x="3200400" y="-152400"/>
            <a:ext cx="457200" cy="1676400"/>
          </a:xfrm>
          <a:prstGeom prst="rightBrac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par>
                                <p:cTn id="11" presetID="2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par>
                                <p:cTn id="14" presetID="2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edge">
                                      <p:cBhvr>
                                        <p:cTn id="16" dur="2000"/>
                                        <p:tgtEl>
                                          <p:spTgt spid="8"/>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edge">
                                      <p:cBhvr>
                                        <p:cTn id="19" dur="2000"/>
                                        <p:tgtEl>
                                          <p:spTgt spid="9"/>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edge">
                                      <p:cBhvr>
                                        <p:cTn id="22" dur="2000"/>
                                        <p:tgtEl>
                                          <p:spTgt spid="10"/>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edge">
                                      <p:cBhvr>
                                        <p:cTn id="25" dur="2000"/>
                                        <p:tgtEl>
                                          <p:spTgt spid="11"/>
                                        </p:tgtEl>
                                      </p:cBhvr>
                                    </p:animEffect>
                                  </p:childTnLst>
                                </p:cTn>
                              </p:par>
                              <p:par>
                                <p:cTn id="26" presetID="2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edge">
                                      <p:cBhvr>
                                        <p:cTn id="28" dur="2000"/>
                                        <p:tgtEl>
                                          <p:spTgt spid="12"/>
                                        </p:tgtEl>
                                      </p:cBhvr>
                                    </p:animEffect>
                                  </p:childTnLst>
                                </p:cTn>
                              </p:par>
                              <p:par>
                                <p:cTn id="29" presetID="2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edge">
                                      <p:cBhvr>
                                        <p:cTn id="31" dur="2000"/>
                                        <p:tgtEl>
                                          <p:spTgt spid="13"/>
                                        </p:tgtEl>
                                      </p:cBhvr>
                                    </p:animEffect>
                                  </p:childTnLst>
                                </p:cTn>
                              </p:par>
                              <p:par>
                                <p:cTn id="32" presetID="2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edge">
                                      <p:cBhvr>
                                        <p:cTn id="34" dur="2000"/>
                                        <p:tgtEl>
                                          <p:spTgt spid="14"/>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edge">
                                      <p:cBhvr>
                                        <p:cTn id="37" dur="2000"/>
                                        <p:tgtEl>
                                          <p:spTgt spid="15"/>
                                        </p:tgtEl>
                                      </p:cBhvr>
                                    </p:animEffect>
                                  </p:childTnLst>
                                </p:cTn>
                              </p:par>
                              <p:par>
                                <p:cTn id="38" presetID="2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edge">
                                      <p:cBhvr>
                                        <p:cTn id="40" dur="2000"/>
                                        <p:tgtEl>
                                          <p:spTgt spid="16"/>
                                        </p:tgtEl>
                                      </p:cBhvr>
                                    </p:animEffect>
                                  </p:childTnLst>
                                </p:cTn>
                              </p:par>
                              <p:par>
                                <p:cTn id="41" presetID="2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edge">
                                      <p:cBhvr>
                                        <p:cTn id="43" dur="2000"/>
                                        <p:tgtEl>
                                          <p:spTgt spid="17"/>
                                        </p:tgtEl>
                                      </p:cBhvr>
                                    </p:animEffect>
                                  </p:childTnLst>
                                </p:cTn>
                              </p:par>
                              <p:par>
                                <p:cTn id="44" presetID="2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edge">
                                      <p:cBhvr>
                                        <p:cTn id="46" dur="2000"/>
                                        <p:tgtEl>
                                          <p:spTgt spid="18"/>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edge">
                                      <p:cBhvr>
                                        <p:cTn id="49" dur="2000"/>
                                        <p:tgtEl>
                                          <p:spTgt spid="19"/>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edge">
                                      <p:cBhvr>
                                        <p:cTn id="52" dur="2000"/>
                                        <p:tgtEl>
                                          <p:spTgt spid="22"/>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edge">
                                      <p:cBhvr>
                                        <p:cTn id="55" dur="2000"/>
                                        <p:tgtEl>
                                          <p:spTgt spid="23"/>
                                        </p:tgtEl>
                                      </p:cBhvr>
                                    </p:animEffect>
                                  </p:childTnLst>
                                </p:cTn>
                              </p:par>
                              <p:par>
                                <p:cTn id="56" presetID="20"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edge">
                                      <p:cBhvr>
                                        <p:cTn id="58" dur="2000"/>
                                        <p:tgtEl>
                                          <p:spTgt spid="24"/>
                                        </p:tgtEl>
                                      </p:cBhvr>
                                    </p:animEffect>
                                  </p:childTnLst>
                                </p:cTn>
                              </p:par>
                              <p:par>
                                <p:cTn id="59" presetID="20"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edge">
                                      <p:cBhvr>
                                        <p:cTn id="61" dur="2000"/>
                                        <p:tgtEl>
                                          <p:spTgt spid="27"/>
                                        </p:tgtEl>
                                      </p:cBhvr>
                                    </p:animEffect>
                                  </p:childTnLst>
                                </p:cTn>
                              </p:par>
                              <p:par>
                                <p:cTn id="62" presetID="20"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edge">
                                      <p:cBhvr>
                                        <p:cTn id="64" dur="2000"/>
                                        <p:tgtEl>
                                          <p:spTgt spid="28"/>
                                        </p:tgtEl>
                                      </p:cBhvr>
                                    </p:animEffect>
                                  </p:childTnLst>
                                </p:cTn>
                              </p:par>
                              <p:par>
                                <p:cTn id="65" presetID="20"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edge">
                                      <p:cBhvr>
                                        <p:cTn id="67" dur="2000"/>
                                        <p:tgtEl>
                                          <p:spTgt spid="29"/>
                                        </p:tgtEl>
                                      </p:cBhvr>
                                    </p:animEffect>
                                  </p:childTnLst>
                                </p:cTn>
                              </p:par>
                              <p:par>
                                <p:cTn id="68" presetID="2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edge">
                                      <p:cBhvr>
                                        <p:cTn id="70" dur="2000"/>
                                        <p:tgtEl>
                                          <p:spTgt spid="30"/>
                                        </p:tgtEl>
                                      </p:cBhvr>
                                    </p:animEffect>
                                  </p:childTnLst>
                                </p:cTn>
                              </p:par>
                              <p:par>
                                <p:cTn id="71" presetID="20" presetClass="entr" presetSubtype="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edge">
                                      <p:cBhvr>
                                        <p:cTn id="73" dur="2000"/>
                                        <p:tgtEl>
                                          <p:spTgt spid="31"/>
                                        </p:tgtEl>
                                      </p:cBhvr>
                                    </p:animEffect>
                                  </p:childTnLst>
                                </p:cTn>
                              </p:par>
                              <p:par>
                                <p:cTn id="74" presetID="20" presetClass="entr" presetSubtype="0"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edge">
                                      <p:cBhvr>
                                        <p:cTn id="76" dur="2000"/>
                                        <p:tgtEl>
                                          <p:spTgt spid="32"/>
                                        </p:tgtEl>
                                      </p:cBhvr>
                                    </p:animEffect>
                                  </p:childTnLst>
                                </p:cTn>
                              </p:par>
                              <p:par>
                                <p:cTn id="77" presetID="20" presetClass="entr"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edge">
                                      <p:cBhvr>
                                        <p:cTn id="79" dur="2000"/>
                                        <p:tgtEl>
                                          <p:spTgt spid="33"/>
                                        </p:tgtEl>
                                      </p:cBhvr>
                                    </p:animEffect>
                                  </p:childTnLst>
                                </p:cTn>
                              </p:par>
                              <p:par>
                                <p:cTn id="80" presetID="20"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edge">
                                      <p:cBhvr>
                                        <p:cTn id="82" dur="2000"/>
                                        <p:tgtEl>
                                          <p:spTgt spid="3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0" presetClass="entr" presetSubtype="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edge">
                                      <p:cBhvr>
                                        <p:cTn id="87" dur="2000"/>
                                        <p:tgtEl>
                                          <p:spTgt spid="35"/>
                                        </p:tgtEl>
                                      </p:cBhvr>
                                    </p:animEffect>
                                  </p:childTnLst>
                                </p:cTn>
                              </p:par>
                              <p:par>
                                <p:cTn id="88" presetID="20" presetClass="entr" presetSubtype="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edge">
                                      <p:cBhvr>
                                        <p:cTn id="90"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5" grpId="0" animBg="1"/>
      <p:bldP spid="16" grpId="0" animBg="1"/>
      <p:bldP spid="18" grpId="0" animBg="1"/>
      <p:bldP spid="19" grpId="0" animBg="1"/>
      <p:bldP spid="22" grpId="0" animBg="1"/>
      <p:bldP spid="23" grpId="0" animBg="1"/>
      <p:bldP spid="27" grpId="0" animBg="1"/>
      <p:bldP spid="28" grpId="0" animBg="1"/>
      <p:bldP spid="30" grpId="0" animBg="1"/>
      <p:bldP spid="32" grpId="0"/>
      <p:bldP spid="33" grpId="0"/>
      <p:bldP spid="36" grpId="0" animBg="1"/>
      <p:bldP spid="34" grpId="0"/>
      <p:bldP spid="3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371600"/>
          </a:xfrm>
          <a:ln>
            <a:miter lim="800000"/>
            <a:headEnd/>
            <a:tailEnd/>
          </a:ln>
        </p:spPr>
        <p:txBody>
          <a:bodyPr/>
          <a:lstStyle/>
          <a:p>
            <a:pPr>
              <a:defRPr/>
            </a:pPr>
            <a:r>
              <a:rPr lang="en-US" dirty="0" smtClean="0">
                <a:effectLst>
                  <a:glow rad="63500">
                    <a:schemeClr val="accent3">
                      <a:satMod val="175000"/>
                      <a:alpha val="40000"/>
                    </a:schemeClr>
                  </a:glow>
                </a:effectLst>
              </a:rPr>
              <a:t>EGW  “Gathering Time”</a:t>
            </a:r>
            <a:endParaRPr lang="en-US" dirty="0">
              <a:effectLst>
                <a:glow rad="63500">
                  <a:schemeClr val="accent3">
                    <a:satMod val="175000"/>
                    <a:alpha val="40000"/>
                  </a:schemeClr>
                </a:glow>
              </a:effectLst>
            </a:endParaRPr>
          </a:p>
        </p:txBody>
      </p:sp>
      <p:pic>
        <p:nvPicPr>
          <p:cNvPr id="4" name="Content Placeholder 4" descr="EGWEstatePictures_892.jpg"/>
          <p:cNvPicPr>
            <a:picLocks noChangeAspect="1"/>
          </p:cNvPicPr>
          <p:nvPr/>
        </p:nvPicPr>
        <p:blipFill>
          <a:blip r:embed="rId3">
            <a:duotone>
              <a:schemeClr val="accent6">
                <a:shade val="45000"/>
                <a:satMod val="135000"/>
              </a:schemeClr>
              <a:prstClr val="white"/>
            </a:duotone>
          </a:blip>
          <a:stretch>
            <a:fillRect/>
          </a:stretch>
        </p:blipFill>
        <p:spPr>
          <a:xfrm>
            <a:off x="7086600" y="0"/>
            <a:ext cx="1337637" cy="1828800"/>
          </a:xfrm>
          <a:prstGeom prst="ellipse">
            <a:avLst/>
          </a:prstGeom>
          <a:ln>
            <a:noFill/>
          </a:ln>
          <a:effectLst>
            <a:softEdge rad="112500"/>
          </a:effectLst>
        </p:spPr>
      </p:pic>
      <p:sp>
        <p:nvSpPr>
          <p:cNvPr id="67588" name="Content Placeholder 2"/>
          <p:cNvSpPr>
            <a:spLocks noGrp="1"/>
          </p:cNvSpPr>
          <p:nvPr>
            <p:ph idx="1"/>
          </p:nvPr>
        </p:nvSpPr>
        <p:spPr>
          <a:xfrm>
            <a:off x="1828800" y="1676400"/>
            <a:ext cx="7162800" cy="4800600"/>
          </a:xfrm>
        </p:spPr>
        <p:txBody>
          <a:bodyPr/>
          <a:lstStyle/>
          <a:p>
            <a:r>
              <a:rPr lang="en-US" sz="3200" smtClean="0"/>
              <a:t>September 23, the Lord showed me that He had stretched out His hand the second time to recover the remnant of His people, and that efforts must be redoubled in this gathering time. In the scattering, Israel was smitten and torn, but now in the gathering time God will heal and bind up His people.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696200" cy="1371600"/>
          </a:xfrm>
          <a:ln>
            <a:miter lim="800000"/>
            <a:headEnd/>
            <a:tailEnd/>
          </a:ln>
        </p:spPr>
        <p:txBody>
          <a:bodyPr/>
          <a:lstStyle/>
          <a:p>
            <a:pPr>
              <a:defRPr/>
            </a:pPr>
            <a:r>
              <a:rPr lang="en-US" dirty="0" smtClean="0">
                <a:effectLst>
                  <a:glow rad="63500">
                    <a:schemeClr val="accent3">
                      <a:satMod val="175000"/>
                      <a:alpha val="40000"/>
                    </a:schemeClr>
                  </a:glow>
                </a:effectLst>
              </a:rPr>
              <a:t>“Gathering Time”</a:t>
            </a:r>
            <a:endParaRPr lang="en-US" dirty="0">
              <a:effectLst>
                <a:glow rad="63500">
                  <a:schemeClr val="accent3">
                    <a:satMod val="175000"/>
                    <a:alpha val="40000"/>
                  </a:schemeClr>
                </a:glow>
              </a:effectLst>
            </a:endParaRPr>
          </a:p>
        </p:txBody>
      </p:sp>
      <p:sp>
        <p:nvSpPr>
          <p:cNvPr id="68611" name="Content Placeholder 2"/>
          <p:cNvSpPr>
            <a:spLocks noGrp="1"/>
          </p:cNvSpPr>
          <p:nvPr>
            <p:ph idx="1"/>
          </p:nvPr>
        </p:nvSpPr>
        <p:spPr>
          <a:xfrm>
            <a:off x="1828800" y="1828800"/>
            <a:ext cx="7162800" cy="4800600"/>
          </a:xfrm>
        </p:spPr>
        <p:txBody>
          <a:bodyPr/>
          <a:lstStyle/>
          <a:p>
            <a:r>
              <a:rPr lang="en-US" sz="3200" smtClean="0"/>
              <a:t>In the scattering, efforts made to spread the truth had but little effect, accomplished but little or nothing; but in the gathering, when God has set His hand to gather His people, efforts to spread the truth will have their designed effect.</a:t>
            </a:r>
          </a:p>
        </p:txBody>
      </p:sp>
      <p:pic>
        <p:nvPicPr>
          <p:cNvPr id="4" name="Content Placeholder 4" descr="EGWEstatePictures_892.jpg"/>
          <p:cNvPicPr>
            <a:picLocks noChangeAspect="1"/>
          </p:cNvPicPr>
          <p:nvPr/>
        </p:nvPicPr>
        <p:blipFill>
          <a:blip r:embed="rId3">
            <a:duotone>
              <a:schemeClr val="accent6">
                <a:shade val="45000"/>
                <a:satMod val="135000"/>
              </a:schemeClr>
              <a:prstClr val="white"/>
            </a:duotone>
          </a:blip>
          <a:stretch>
            <a:fillRect/>
          </a:stretch>
        </p:blipFill>
        <p:spPr>
          <a:xfrm>
            <a:off x="7086600" y="0"/>
            <a:ext cx="1337637" cy="18288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696200" cy="1371600"/>
          </a:xfrm>
          <a:ln>
            <a:miter lim="800000"/>
            <a:headEnd/>
            <a:tailEnd/>
          </a:ln>
        </p:spPr>
        <p:txBody>
          <a:bodyPr/>
          <a:lstStyle/>
          <a:p>
            <a:pPr>
              <a:defRPr/>
            </a:pPr>
            <a:r>
              <a:rPr lang="en-US" dirty="0" smtClean="0">
                <a:effectLst>
                  <a:glow rad="63500">
                    <a:schemeClr val="accent3">
                      <a:satMod val="175000"/>
                      <a:alpha val="40000"/>
                    </a:schemeClr>
                  </a:glow>
                </a:effectLst>
              </a:rPr>
              <a:t>“Gathering Time”</a:t>
            </a:r>
            <a:endParaRPr lang="en-US" dirty="0">
              <a:effectLst>
                <a:glow rad="63500">
                  <a:schemeClr val="accent3">
                    <a:satMod val="175000"/>
                    <a:alpha val="40000"/>
                  </a:schemeClr>
                </a:glow>
              </a:effectLst>
            </a:endParaRPr>
          </a:p>
        </p:txBody>
      </p:sp>
      <p:sp>
        <p:nvSpPr>
          <p:cNvPr id="69635" name="Content Placeholder 2"/>
          <p:cNvSpPr>
            <a:spLocks noGrp="1"/>
          </p:cNvSpPr>
          <p:nvPr>
            <p:ph idx="1"/>
          </p:nvPr>
        </p:nvSpPr>
        <p:spPr>
          <a:xfrm>
            <a:off x="1981200" y="1981200"/>
            <a:ext cx="7010400" cy="4800600"/>
          </a:xfrm>
        </p:spPr>
        <p:txBody>
          <a:bodyPr/>
          <a:lstStyle/>
          <a:p>
            <a:r>
              <a:rPr lang="en-US" sz="3200" smtClean="0"/>
              <a:t>All should be united and zealous in the work. I saw that it was wrong for any to refer to the scattering for examples to govern us now in the gathering; </a:t>
            </a:r>
          </a:p>
        </p:txBody>
      </p:sp>
      <p:pic>
        <p:nvPicPr>
          <p:cNvPr id="4" name="Content Placeholder 4" descr="EGWEstatePictures_892.jpg"/>
          <p:cNvPicPr>
            <a:picLocks noChangeAspect="1"/>
          </p:cNvPicPr>
          <p:nvPr/>
        </p:nvPicPr>
        <p:blipFill>
          <a:blip r:embed="rId3">
            <a:duotone>
              <a:schemeClr val="accent6">
                <a:shade val="45000"/>
                <a:satMod val="135000"/>
              </a:schemeClr>
              <a:prstClr val="white"/>
            </a:duotone>
          </a:blip>
          <a:stretch>
            <a:fillRect/>
          </a:stretch>
        </p:blipFill>
        <p:spPr>
          <a:xfrm>
            <a:off x="7086600" y="0"/>
            <a:ext cx="1337637" cy="18288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447800" y="152400"/>
            <a:ext cx="7467600" cy="1371600"/>
          </a:xfrm>
        </p:spPr>
        <p:txBody>
          <a:bodyPr/>
          <a:lstStyle/>
          <a:p>
            <a:r>
              <a:rPr lang="en-US" smtClean="0"/>
              <a:t>“Gathering Time”</a:t>
            </a:r>
          </a:p>
        </p:txBody>
      </p:sp>
      <p:sp>
        <p:nvSpPr>
          <p:cNvPr id="70659" name="Content Placeholder 2"/>
          <p:cNvSpPr>
            <a:spLocks noGrp="1"/>
          </p:cNvSpPr>
          <p:nvPr>
            <p:ph idx="1"/>
          </p:nvPr>
        </p:nvSpPr>
        <p:spPr>
          <a:xfrm>
            <a:off x="1981200" y="2057400"/>
            <a:ext cx="7010400" cy="4800600"/>
          </a:xfrm>
        </p:spPr>
        <p:txBody>
          <a:bodyPr/>
          <a:lstStyle/>
          <a:p>
            <a:r>
              <a:rPr lang="en-US" sz="3200" smtClean="0"/>
              <a:t>for if God should do no more for us now than He did then, Israel would never be gathered. I have seen that the 1843 chart was directed by the hand of the Lord, and that it should not be altered; </a:t>
            </a:r>
            <a:endParaRPr lang="en-US" smtClean="0"/>
          </a:p>
        </p:txBody>
      </p:sp>
      <p:pic>
        <p:nvPicPr>
          <p:cNvPr id="4" name="Content Placeholder 4" descr="EGWEstatePictures_892.jpg"/>
          <p:cNvPicPr>
            <a:picLocks noChangeAspect="1"/>
          </p:cNvPicPr>
          <p:nvPr/>
        </p:nvPicPr>
        <p:blipFill>
          <a:blip r:embed="rId3">
            <a:duotone>
              <a:schemeClr val="accent6">
                <a:shade val="45000"/>
                <a:satMod val="135000"/>
              </a:schemeClr>
              <a:prstClr val="white"/>
            </a:duotone>
          </a:blip>
          <a:stretch>
            <a:fillRect/>
          </a:stretch>
        </p:blipFill>
        <p:spPr>
          <a:xfrm>
            <a:off x="7086600" y="152400"/>
            <a:ext cx="1337637" cy="18288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67600" cy="1371600"/>
          </a:xfrm>
          <a:ln>
            <a:miter lim="800000"/>
            <a:headEnd/>
            <a:tailEnd/>
          </a:ln>
        </p:spPr>
        <p:txBody>
          <a:bodyPr/>
          <a:lstStyle/>
          <a:p>
            <a:pPr>
              <a:defRPr/>
            </a:pPr>
            <a:r>
              <a:rPr lang="en-US" dirty="0" smtClean="0">
                <a:effectLst>
                  <a:glow rad="63500">
                    <a:schemeClr val="accent3">
                      <a:satMod val="175000"/>
                      <a:alpha val="40000"/>
                    </a:schemeClr>
                  </a:glow>
                </a:effectLst>
              </a:rPr>
              <a:t>“Gathering Time”</a:t>
            </a:r>
            <a:endParaRPr lang="en-US" dirty="0">
              <a:effectLst>
                <a:glow rad="63500">
                  <a:schemeClr val="accent3">
                    <a:satMod val="175000"/>
                    <a:alpha val="40000"/>
                  </a:schemeClr>
                </a:glow>
              </a:effectLst>
            </a:endParaRPr>
          </a:p>
        </p:txBody>
      </p:sp>
      <p:sp>
        <p:nvSpPr>
          <p:cNvPr id="71683" name="Content Placeholder 2"/>
          <p:cNvSpPr>
            <a:spLocks noGrp="1"/>
          </p:cNvSpPr>
          <p:nvPr>
            <p:ph idx="1"/>
          </p:nvPr>
        </p:nvSpPr>
        <p:spPr>
          <a:xfrm>
            <a:off x="1828800" y="1981200"/>
            <a:ext cx="7239000" cy="4800600"/>
          </a:xfrm>
        </p:spPr>
        <p:txBody>
          <a:bodyPr/>
          <a:lstStyle/>
          <a:p>
            <a:r>
              <a:rPr lang="en-US" sz="3200" smtClean="0"/>
              <a:t>that the figures were as He wanted them; that His hand was over and hid a mistake in some of the figures, so that none could see it, until His hand was removed</a:t>
            </a:r>
            <a:r>
              <a:rPr lang="en-US" smtClean="0"/>
              <a:t>.</a:t>
            </a:r>
          </a:p>
          <a:p>
            <a:endParaRPr lang="en-US" smtClean="0"/>
          </a:p>
        </p:txBody>
      </p:sp>
      <p:pic>
        <p:nvPicPr>
          <p:cNvPr id="4" name="Content Placeholder 4" descr="EGWEstatePictures_892.jpg"/>
          <p:cNvPicPr>
            <a:picLocks noChangeAspect="1"/>
          </p:cNvPicPr>
          <p:nvPr/>
        </p:nvPicPr>
        <p:blipFill>
          <a:blip r:embed="rId3">
            <a:duotone>
              <a:schemeClr val="accent6">
                <a:shade val="45000"/>
                <a:satMod val="135000"/>
              </a:schemeClr>
              <a:prstClr val="white"/>
            </a:duotone>
          </a:blip>
          <a:stretch>
            <a:fillRect/>
          </a:stretch>
        </p:blipFill>
        <p:spPr>
          <a:xfrm>
            <a:off x="7086600" y="228600"/>
            <a:ext cx="1337637" cy="18288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2"/>
          <p:cNvSpPr>
            <a:spLocks noGrp="1"/>
          </p:cNvSpPr>
          <p:nvPr>
            <p:ph type="title" idx="4294967295"/>
          </p:nvPr>
        </p:nvSpPr>
        <p:spPr>
          <a:xfrm>
            <a:off x="4267200" y="304800"/>
            <a:ext cx="2590800" cy="1371600"/>
          </a:xfrm>
        </p:spPr>
        <p:txBody>
          <a:bodyPr/>
          <a:lstStyle/>
          <a:p>
            <a:r>
              <a:rPr lang="en-US" smtClean="0"/>
              <a:t>1843 Chart</a:t>
            </a:r>
          </a:p>
        </p:txBody>
      </p:sp>
      <p:pic>
        <p:nvPicPr>
          <p:cNvPr id="2" name="Picture 1" descr="1843.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76200"/>
            <a:ext cx="5000625"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r>
              <a:rPr lang="en-US" smtClean="0"/>
              <a:t>Historical Understanding 2520</a:t>
            </a:r>
          </a:p>
        </p:txBody>
      </p:sp>
      <p:sp>
        <p:nvSpPr>
          <p:cNvPr id="9219" name="Subtitle 2"/>
          <p:cNvSpPr>
            <a:spLocks noGrp="1"/>
          </p:cNvSpPr>
          <p:nvPr>
            <p:ph type="subTitle" idx="1"/>
          </p:nvPr>
        </p:nvSpPr>
        <p:spPr/>
        <p:txBody>
          <a:bodyPr/>
          <a:lstStyle/>
          <a:p>
            <a:r>
              <a:rPr lang="en-US" smtClean="0"/>
              <a:t>2008 Prophecy School</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ctrTitle"/>
          </p:nvPr>
        </p:nvSpPr>
        <p:spPr/>
        <p:txBody>
          <a:bodyPr/>
          <a:lstStyle/>
          <a:p>
            <a:r>
              <a:rPr lang="en-US" smtClean="0"/>
              <a:t>Purpose of Prophecy</a:t>
            </a:r>
          </a:p>
        </p:txBody>
      </p:sp>
      <p:sp>
        <p:nvSpPr>
          <p:cNvPr id="73731" name="Subtitle 2"/>
          <p:cNvSpPr>
            <a:spLocks noGrp="1"/>
          </p:cNvSpPr>
          <p:nvPr>
            <p:ph type="subTitle" idx="1"/>
          </p:nvPr>
        </p:nvSpPr>
        <p:spPr/>
        <p:txBody>
          <a:bodyPr/>
          <a:lstStyle/>
          <a:p>
            <a:r>
              <a:rPr lang="en-US" smtClean="0"/>
              <a:t>2008 Prophecy School</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a:xfrm>
            <a:off x="1905000" y="2590800"/>
            <a:ext cx="7086600" cy="3886200"/>
          </a:xfrm>
        </p:spPr>
        <p:txBody>
          <a:bodyPr/>
          <a:lstStyle/>
          <a:p>
            <a:r>
              <a:rPr lang="en-US" sz="3200" smtClean="0"/>
              <a:t>What is the purpose of prophecy and historical events?</a:t>
            </a:r>
          </a:p>
        </p:txBody>
      </p:sp>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74756" name="Title 1"/>
          <p:cNvSpPr>
            <a:spLocks noGrp="1"/>
          </p:cNvSpPr>
          <p:nvPr>
            <p:ph type="title"/>
          </p:nvPr>
        </p:nvSpPr>
        <p:spPr>
          <a:xfrm>
            <a:off x="6781800" y="609600"/>
            <a:ext cx="2133600" cy="1371600"/>
          </a:xfrm>
        </p:spPr>
        <p:txBody>
          <a:bodyPr/>
          <a:lstStyle/>
          <a:p>
            <a:r>
              <a:rPr lang="en-US" smtClean="0"/>
              <a:t>Question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6629400" y="152400"/>
            <a:ext cx="2209800" cy="1371600"/>
          </a:xfrm>
        </p:spPr>
        <p:txBody>
          <a:bodyPr/>
          <a:lstStyle/>
          <a:p>
            <a:pPr algn="r"/>
            <a:r>
              <a:rPr lang="en-US" smtClean="0"/>
              <a:t>EGW</a:t>
            </a:r>
          </a:p>
        </p:txBody>
      </p:sp>
      <p:sp>
        <p:nvSpPr>
          <p:cNvPr id="75779" name="Content Placeholder 2"/>
          <p:cNvSpPr>
            <a:spLocks noGrp="1"/>
          </p:cNvSpPr>
          <p:nvPr>
            <p:ph idx="1"/>
          </p:nvPr>
        </p:nvSpPr>
        <p:spPr>
          <a:xfrm>
            <a:off x="3200400" y="1676400"/>
            <a:ext cx="5791200" cy="4800600"/>
          </a:xfrm>
        </p:spPr>
        <p:txBody>
          <a:bodyPr/>
          <a:lstStyle/>
          <a:p>
            <a:pPr marL="342900" lvl="1" indent="-342900">
              <a:buFontTx/>
              <a:buChar char="•"/>
            </a:pPr>
            <a:r>
              <a:rPr lang="en-US" sz="3200" smtClean="0"/>
              <a:t>“Historical events, showing the direct fulfillment of prophecy, were set before the people, and prophecy was seen to be a figurative delineation of events leading down to the close of this earth’s history.” </a:t>
            </a:r>
            <a:r>
              <a:rPr lang="en-US" sz="3200" i="1" smtClean="0"/>
              <a:t>Selected Messages</a:t>
            </a:r>
            <a:r>
              <a:rPr lang="en-US" sz="3200" smtClean="0"/>
              <a:t>, book 2, 102.</a:t>
            </a:r>
          </a:p>
          <a:p>
            <a:pPr>
              <a:buFontTx/>
              <a:buNone/>
            </a:pPr>
            <a:endParaRPr lang="en-US" smtClean="0"/>
          </a:p>
        </p:txBody>
      </p:sp>
      <p:pic>
        <p:nvPicPr>
          <p:cNvPr id="4" name="Content Placeholder 4" descr="EGWEstatePictures_892.jpg"/>
          <p:cNvPicPr>
            <a:picLocks noChangeAspect="1"/>
          </p:cNvPicPr>
          <p:nvPr/>
        </p:nvPicPr>
        <p:blipFill>
          <a:blip r:embed="rId3"/>
          <a:stretch>
            <a:fillRect/>
          </a:stretch>
        </p:blipFill>
        <p:spPr>
          <a:xfrm>
            <a:off x="1143000" y="14478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1"/>
          </p:nvPr>
        </p:nvSpPr>
        <p:spPr>
          <a:xfrm>
            <a:off x="1905000" y="2971800"/>
            <a:ext cx="7086600" cy="2133600"/>
          </a:xfrm>
        </p:spPr>
        <p:txBody>
          <a:bodyPr/>
          <a:lstStyle/>
          <a:p>
            <a:r>
              <a:rPr lang="en-US" sz="3200" smtClean="0"/>
              <a:t>Two key words – Figurative and Delineation – what do they mean?</a:t>
            </a:r>
          </a:p>
          <a:p>
            <a:endParaRPr lang="en-US" smtClean="0"/>
          </a:p>
        </p:txBody>
      </p:sp>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76804" name="Title 1"/>
          <p:cNvSpPr>
            <a:spLocks noGrp="1"/>
          </p:cNvSpPr>
          <p:nvPr>
            <p:ph type="title"/>
          </p:nvPr>
        </p:nvSpPr>
        <p:spPr>
          <a:xfrm>
            <a:off x="6477000" y="457200"/>
            <a:ext cx="2438400" cy="1600200"/>
          </a:xfrm>
        </p:spPr>
        <p:txBody>
          <a:bodyPr/>
          <a:lstStyle/>
          <a:p>
            <a:r>
              <a:rPr lang="en-US" smtClean="0"/>
              <a:t>Question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Definition </a:t>
            </a:r>
          </a:p>
        </p:txBody>
      </p:sp>
      <p:sp>
        <p:nvSpPr>
          <p:cNvPr id="77827" name="Content Placeholder 2"/>
          <p:cNvSpPr>
            <a:spLocks noGrp="1"/>
          </p:cNvSpPr>
          <p:nvPr>
            <p:ph idx="1"/>
          </p:nvPr>
        </p:nvSpPr>
        <p:spPr>
          <a:xfrm>
            <a:off x="1981200" y="2057400"/>
            <a:ext cx="7086600" cy="4800600"/>
          </a:xfrm>
        </p:spPr>
        <p:txBody>
          <a:bodyPr/>
          <a:lstStyle/>
          <a:p>
            <a:r>
              <a:rPr lang="en-US" sz="3200" b="1" smtClean="0"/>
              <a:t>Figurative   FIG'URATIVE, a.</a:t>
            </a:r>
          </a:p>
          <a:p>
            <a:endParaRPr lang="en-US" sz="3200" smtClean="0"/>
          </a:p>
          <a:p>
            <a:r>
              <a:rPr lang="en-US" sz="3200" smtClean="0"/>
              <a:t>1. Representing something else; representing by resemblance; typical.</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Definition</a:t>
            </a:r>
          </a:p>
        </p:txBody>
      </p:sp>
      <p:sp>
        <p:nvSpPr>
          <p:cNvPr id="78851" name="Content Placeholder 2"/>
          <p:cNvSpPr>
            <a:spLocks noGrp="1"/>
          </p:cNvSpPr>
          <p:nvPr>
            <p:ph idx="1"/>
          </p:nvPr>
        </p:nvSpPr>
        <p:spPr/>
        <p:txBody>
          <a:bodyPr/>
          <a:lstStyle/>
          <a:p>
            <a:endParaRPr lang="en-US" sz="3200" smtClean="0"/>
          </a:p>
          <a:p>
            <a:r>
              <a:rPr lang="en-US" sz="3200" b="1" smtClean="0"/>
              <a:t>Delineate</a:t>
            </a:r>
          </a:p>
          <a:p>
            <a:r>
              <a:rPr lang="en-US" sz="3200" b="1" smtClean="0"/>
              <a:t>DELINEATE, v.t. [L.A Line.]</a:t>
            </a:r>
          </a:p>
          <a:p>
            <a:endParaRPr lang="en-US" sz="3200" smtClean="0"/>
          </a:p>
          <a:p>
            <a:r>
              <a:rPr lang="en-US" sz="3200" smtClean="0"/>
              <a:t>1. To draw the lines which exhibit the form of a thing; to mark out with lines; to make a draught; to sketch or design; as, to delineate the form of the earth, or a diagram.</a:t>
            </a:r>
          </a:p>
          <a:p>
            <a:endParaRPr lang="en-US" smtClean="0"/>
          </a:p>
          <a:p>
            <a:endParaRPr lang="en-US"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Scripture Text</a:t>
            </a:r>
          </a:p>
        </p:txBody>
      </p:sp>
      <p:sp>
        <p:nvSpPr>
          <p:cNvPr id="79875" name="Content Placeholder 2"/>
          <p:cNvSpPr>
            <a:spLocks noGrp="1"/>
          </p:cNvSpPr>
          <p:nvPr>
            <p:ph idx="1"/>
          </p:nvPr>
        </p:nvSpPr>
        <p:spPr/>
        <p:txBody>
          <a:bodyPr/>
          <a:lstStyle/>
          <a:p>
            <a:r>
              <a:rPr lang="en-US" sz="3200" smtClean="0"/>
              <a:t>Isa 28:13  Therefore shall the word of the LORD be unto them precept upon precept, precept upon precept; line upon line, line upon line; here a little, there a little; that they may go, and fall backward, and be broken, and snared, and taken. </a:t>
            </a:r>
          </a:p>
          <a:p>
            <a:endParaRPr lang="en-US"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Scripture Text</a:t>
            </a:r>
          </a:p>
        </p:txBody>
      </p:sp>
      <p:sp>
        <p:nvSpPr>
          <p:cNvPr id="80899" name="Content Placeholder 2"/>
          <p:cNvSpPr>
            <a:spLocks noGrp="1"/>
          </p:cNvSpPr>
          <p:nvPr>
            <p:ph idx="1"/>
          </p:nvPr>
        </p:nvSpPr>
        <p:spPr/>
        <p:txBody>
          <a:bodyPr/>
          <a:lstStyle/>
          <a:p>
            <a:r>
              <a:rPr lang="en-US" sz="3200" smtClean="0"/>
              <a:t>Hab 2:2  And the LORD answered me, and said, Write the vision, and make it plain upon tables, that he may run that readeth it. </a:t>
            </a:r>
          </a:p>
          <a:p>
            <a:r>
              <a:rPr lang="en-US" sz="3200" smtClean="0"/>
              <a:t>Hab 2:3  For the vision is yet for the appointed time, and it hasteth toward the end, and shall not lie: though it tarry, wait for it; because it will surely come, it will not delay.</a:t>
            </a:r>
          </a:p>
          <a:p>
            <a:endParaRPr lang="en-US"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1"/>
          </p:nvPr>
        </p:nvSpPr>
        <p:spPr>
          <a:xfrm>
            <a:off x="2057400" y="2971800"/>
            <a:ext cx="6553200" cy="2133600"/>
          </a:xfrm>
        </p:spPr>
        <p:txBody>
          <a:bodyPr/>
          <a:lstStyle/>
          <a:p>
            <a:r>
              <a:rPr lang="en-US" sz="3200" smtClean="0"/>
              <a:t>Did the Advent Movement bring things out line by line?</a:t>
            </a:r>
          </a:p>
          <a:p>
            <a:endParaRPr lang="en-US" smtClean="0"/>
          </a:p>
        </p:txBody>
      </p:sp>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81924" name="Title 1"/>
          <p:cNvSpPr>
            <a:spLocks noGrp="1"/>
          </p:cNvSpPr>
          <p:nvPr>
            <p:ph type="title"/>
          </p:nvPr>
        </p:nvSpPr>
        <p:spPr>
          <a:xfrm>
            <a:off x="6477000" y="457200"/>
            <a:ext cx="2438400" cy="1600200"/>
          </a:xfrm>
        </p:spPr>
        <p:txBody>
          <a:bodyPr/>
          <a:lstStyle/>
          <a:p>
            <a:r>
              <a:rPr lang="en-US" smtClean="0"/>
              <a:t>Question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3276600" y="1905000"/>
            <a:ext cx="4419600" cy="2057400"/>
          </a:xfrm>
        </p:spPr>
        <p:txBody>
          <a:bodyPr/>
          <a:lstStyle/>
          <a:p>
            <a:pPr algn="ctr"/>
            <a:r>
              <a:rPr lang="en-US" sz="5400" smtClean="0"/>
              <a:t>1843 Chart</a:t>
            </a:r>
          </a:p>
        </p:txBody>
      </p:sp>
      <p:pic>
        <p:nvPicPr>
          <p:cNvPr id="4" name="Picture 3" descr="184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500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Question</a:t>
            </a:r>
          </a:p>
        </p:txBody>
      </p:sp>
      <p:sp>
        <p:nvSpPr>
          <p:cNvPr id="10243" name="Content Placeholder 2"/>
          <p:cNvSpPr>
            <a:spLocks noGrp="1"/>
          </p:cNvSpPr>
          <p:nvPr>
            <p:ph idx="1"/>
          </p:nvPr>
        </p:nvSpPr>
        <p:spPr/>
        <p:txBody>
          <a:bodyPr/>
          <a:lstStyle/>
          <a:p>
            <a:r>
              <a:rPr lang="en-US" sz="3200" smtClean="0"/>
              <a:t>How did Miller discover the 2520 &amp; 2300 Year prophecies?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Captain Bates</a:t>
            </a:r>
          </a:p>
        </p:txBody>
      </p:sp>
      <p:sp>
        <p:nvSpPr>
          <p:cNvPr id="83971" name="Content Placeholder 2"/>
          <p:cNvSpPr>
            <a:spLocks noGrp="1"/>
          </p:cNvSpPr>
          <p:nvPr>
            <p:ph idx="1"/>
          </p:nvPr>
        </p:nvSpPr>
        <p:spPr>
          <a:xfrm>
            <a:off x="2514600" y="1447800"/>
            <a:ext cx="6400800" cy="5029200"/>
          </a:xfrm>
        </p:spPr>
        <p:txBody>
          <a:bodyPr/>
          <a:lstStyle/>
          <a:p>
            <a:r>
              <a:rPr lang="en-US" sz="3200" smtClean="0"/>
              <a:t>In May, 1842, a General Conference was convened in Boston, Mass.  At the opening of this meeting, Brn. Charles Fitch and Apollos Hale, of Haverhill, presented the pictorial prophecies of Daniel and John, which they had painted on cloth, with the prophetic numbers, showing their fulfillment.  </a:t>
            </a:r>
            <a:endParaRPr lang="en-US" sz="3200" i="1" smtClean="0"/>
          </a:p>
          <a:p>
            <a:endParaRPr lang="en-US" smtClean="0"/>
          </a:p>
        </p:txBody>
      </p:sp>
      <p:pic>
        <p:nvPicPr>
          <p:cNvPr id="4" name="Picture 2"/>
          <p:cNvPicPr>
            <a:picLocks noChangeAspect="1" noChangeArrowheads="1"/>
          </p:cNvPicPr>
          <p:nvPr/>
        </p:nvPicPr>
        <p:blipFill>
          <a:blip r:embed="rId3"/>
          <a:srcRect/>
          <a:stretch>
            <a:fillRect/>
          </a:stretch>
        </p:blipFill>
        <p:spPr bwMode="auto">
          <a:xfrm>
            <a:off x="911225" y="1447800"/>
            <a:ext cx="1679575" cy="2940050"/>
          </a:xfrm>
          <a:prstGeom prst="rect">
            <a:avLst/>
          </a:prstGeom>
          <a:noFill/>
          <a:ln w="9525">
            <a:noFill/>
            <a:miter lim="800000"/>
            <a:headEnd/>
            <a:tailEnd/>
          </a:ln>
          <a:effectLst>
            <a:reflection blurRad="6350" stA="50000" endA="300" endPos="38500" dist="50800" dir="5400000" sy="-100000" algn="bl" rotWithShape="0"/>
          </a:effectLst>
          <a:scene3d>
            <a:camera prst="perspectiveContrastingRightFacing" fov="4200000">
              <a:rot lat="623788" lon="18963663" rev="21513199"/>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Captain Bates</a:t>
            </a:r>
          </a:p>
        </p:txBody>
      </p:sp>
      <p:sp>
        <p:nvSpPr>
          <p:cNvPr id="84995" name="Content Placeholder 2"/>
          <p:cNvSpPr>
            <a:spLocks noGrp="1"/>
          </p:cNvSpPr>
          <p:nvPr>
            <p:ph idx="1"/>
          </p:nvPr>
        </p:nvSpPr>
        <p:spPr>
          <a:xfrm>
            <a:off x="2819400" y="1676400"/>
            <a:ext cx="6172200" cy="4800600"/>
          </a:xfrm>
        </p:spPr>
        <p:txBody>
          <a:bodyPr/>
          <a:lstStyle/>
          <a:p>
            <a:r>
              <a:rPr lang="en-US" sz="3200" smtClean="0"/>
              <a:t>Bro. Fitch in explaining from his chart before the Conference, said, while examining these prophecies, he had thought if he could get out something of the kind as here presented it would simplify the subject and make it easier for him to present to an audience.  </a:t>
            </a:r>
            <a:endParaRPr lang="en-US" sz="3200" i="1" smtClean="0"/>
          </a:p>
          <a:p>
            <a:endParaRPr lang="en-US" smtClean="0"/>
          </a:p>
        </p:txBody>
      </p:sp>
      <p:pic>
        <p:nvPicPr>
          <p:cNvPr id="4" name="Picture 2"/>
          <p:cNvPicPr>
            <a:picLocks noChangeAspect="1" noChangeArrowheads="1"/>
          </p:cNvPicPr>
          <p:nvPr/>
        </p:nvPicPr>
        <p:blipFill>
          <a:blip r:embed="rId3"/>
          <a:srcRect/>
          <a:stretch>
            <a:fillRect/>
          </a:stretch>
        </p:blipFill>
        <p:spPr bwMode="auto">
          <a:xfrm>
            <a:off x="911225" y="1447800"/>
            <a:ext cx="1679575" cy="2940050"/>
          </a:xfrm>
          <a:prstGeom prst="rect">
            <a:avLst/>
          </a:prstGeom>
          <a:noFill/>
          <a:ln w="9525">
            <a:noFill/>
            <a:miter lim="800000"/>
            <a:headEnd/>
            <a:tailEnd/>
          </a:ln>
          <a:effectLst>
            <a:reflection blurRad="6350" stA="50000" endA="300" endPos="38500" dist="50800" dir="5400000" sy="-100000" algn="bl" rotWithShape="0"/>
          </a:effectLst>
          <a:scene3d>
            <a:camera prst="perspectiveContrastingRightFacing" fov="4200000">
              <a:rot lat="623788" lon="18963663" rev="21513199"/>
            </a:camera>
            <a:lightRig rig="threePt" dir="t"/>
          </a:scene3d>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Captain Bates</a:t>
            </a:r>
          </a:p>
        </p:txBody>
      </p:sp>
      <p:sp>
        <p:nvSpPr>
          <p:cNvPr id="86019" name="Content Placeholder 2"/>
          <p:cNvSpPr>
            <a:spLocks noGrp="1"/>
          </p:cNvSpPr>
          <p:nvPr>
            <p:ph idx="1"/>
          </p:nvPr>
        </p:nvSpPr>
        <p:spPr>
          <a:xfrm>
            <a:off x="2590800" y="1676400"/>
            <a:ext cx="6400800" cy="4800600"/>
          </a:xfrm>
        </p:spPr>
        <p:txBody>
          <a:bodyPr/>
          <a:lstStyle/>
          <a:p>
            <a:r>
              <a:rPr lang="en-US" sz="3200" smtClean="0"/>
              <a:t>Here was more light in our pathway.  These brethren had been doing what the Lord had shown Habbakuk in his vision 2468 years before, saying, "</a:t>
            </a:r>
            <a:r>
              <a:rPr lang="en-US" sz="3200" b="1" smtClean="0"/>
              <a:t>Write the vision and make it plain upon tables, that he may run that readeth it.  For the vision is yet for an appointed time."  Hab.ii,2.</a:t>
            </a:r>
          </a:p>
          <a:p>
            <a:endParaRPr lang="en-US" smtClean="0"/>
          </a:p>
        </p:txBody>
      </p:sp>
      <p:pic>
        <p:nvPicPr>
          <p:cNvPr id="4" name="Picture 2"/>
          <p:cNvPicPr>
            <a:picLocks noChangeAspect="1" noChangeArrowheads="1"/>
          </p:cNvPicPr>
          <p:nvPr/>
        </p:nvPicPr>
        <p:blipFill>
          <a:blip r:embed="rId3"/>
          <a:srcRect/>
          <a:stretch>
            <a:fillRect/>
          </a:stretch>
        </p:blipFill>
        <p:spPr bwMode="auto">
          <a:xfrm>
            <a:off x="911225" y="1447800"/>
            <a:ext cx="1679575" cy="2940050"/>
          </a:xfrm>
          <a:prstGeom prst="rect">
            <a:avLst/>
          </a:prstGeom>
          <a:noFill/>
          <a:ln w="9525">
            <a:noFill/>
            <a:miter lim="800000"/>
            <a:headEnd/>
            <a:tailEnd/>
          </a:ln>
          <a:effectLst>
            <a:reflection blurRad="6350" stA="50000" endA="300" endPos="38500" dist="50800" dir="5400000" sy="-100000" algn="bl" rotWithShape="0"/>
          </a:effectLst>
          <a:scene3d>
            <a:camera prst="perspectiveContrastingRightFacing" fov="4200000">
              <a:rot lat="623788" lon="18963663" rev="21513199"/>
            </a:camera>
            <a:lightRig rig="threePt" dir="t"/>
          </a:scene3d>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idx="1"/>
          </p:nvPr>
        </p:nvSpPr>
        <p:spPr>
          <a:xfrm>
            <a:off x="2819400" y="3048000"/>
            <a:ext cx="5791200" cy="685800"/>
          </a:xfrm>
        </p:spPr>
        <p:txBody>
          <a:bodyPr/>
          <a:lstStyle/>
          <a:p>
            <a:r>
              <a:rPr lang="en-US" sz="3200" smtClean="0"/>
              <a:t>Who are the prophecies for?</a:t>
            </a:r>
            <a:endParaRPr lang="en-US" smtClean="0"/>
          </a:p>
        </p:txBody>
      </p:sp>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87044" name="Title 1"/>
          <p:cNvSpPr>
            <a:spLocks noGrp="1"/>
          </p:cNvSpPr>
          <p:nvPr>
            <p:ph type="title"/>
          </p:nvPr>
        </p:nvSpPr>
        <p:spPr>
          <a:xfrm>
            <a:off x="6477000" y="457200"/>
            <a:ext cx="2438400" cy="1600200"/>
          </a:xfrm>
        </p:spPr>
        <p:txBody>
          <a:bodyPr/>
          <a:lstStyle/>
          <a:p>
            <a:r>
              <a:rPr lang="en-US" smtClean="0"/>
              <a:t>Question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algn="ctr"/>
            <a:r>
              <a:rPr lang="en-US" smtClean="0"/>
              <a:t>EGW</a:t>
            </a:r>
          </a:p>
        </p:txBody>
      </p:sp>
      <p:sp>
        <p:nvSpPr>
          <p:cNvPr id="88067" name="Content Placeholder 2"/>
          <p:cNvSpPr>
            <a:spLocks noGrp="1"/>
          </p:cNvSpPr>
          <p:nvPr>
            <p:ph idx="1"/>
          </p:nvPr>
        </p:nvSpPr>
        <p:spPr>
          <a:xfrm>
            <a:off x="2743200" y="1676400"/>
            <a:ext cx="6248400" cy="4800600"/>
          </a:xfrm>
        </p:spPr>
        <p:txBody>
          <a:bodyPr/>
          <a:lstStyle/>
          <a:p>
            <a:r>
              <a:rPr lang="en-US" sz="3200" smtClean="0"/>
              <a:t>“Each of the ancient prophets spoke </a:t>
            </a:r>
            <a:r>
              <a:rPr lang="en-US" sz="3200" b="1" smtClean="0"/>
              <a:t>less for their own time than for ours</a:t>
            </a:r>
            <a:r>
              <a:rPr lang="en-US" sz="3200" smtClean="0"/>
              <a:t>, so that their prophesying is in force for us. ‘Now all these things happened unto them for </a:t>
            </a:r>
            <a:r>
              <a:rPr lang="en-US" sz="3200" b="1" smtClean="0"/>
              <a:t>ensamples</a:t>
            </a:r>
            <a:r>
              <a:rPr lang="en-US" sz="3200" smtClean="0"/>
              <a:t>: and they are written for our admonition, upon whom the ends of the world are come.’ 1 Corinthians 10:11. </a:t>
            </a:r>
          </a:p>
          <a:p>
            <a:endParaRPr lang="en-US" smtClean="0"/>
          </a:p>
        </p:txBody>
      </p:sp>
      <p:pic>
        <p:nvPicPr>
          <p:cNvPr id="4" name="Content Placeholder 4" descr="EGWEstatePictures_892.jpg"/>
          <p:cNvPicPr>
            <a:picLocks noChangeAspect="1"/>
          </p:cNvPicPr>
          <p:nvPr/>
        </p:nvPicPr>
        <p:blipFill>
          <a:blip r:embed="rId3"/>
          <a:stretch>
            <a:fillRect/>
          </a:stretch>
        </p:blipFill>
        <p:spPr>
          <a:xfrm>
            <a:off x="609600" y="14478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algn="ctr"/>
            <a:r>
              <a:rPr lang="en-US" smtClean="0"/>
              <a:t>EGW</a:t>
            </a:r>
          </a:p>
        </p:txBody>
      </p:sp>
      <p:sp>
        <p:nvSpPr>
          <p:cNvPr id="89091" name="Content Placeholder 2"/>
          <p:cNvSpPr>
            <a:spLocks noGrp="1"/>
          </p:cNvSpPr>
          <p:nvPr>
            <p:ph idx="1"/>
          </p:nvPr>
        </p:nvSpPr>
        <p:spPr>
          <a:xfrm>
            <a:off x="2819400" y="1676400"/>
            <a:ext cx="5943600" cy="4800600"/>
          </a:xfrm>
        </p:spPr>
        <p:txBody>
          <a:bodyPr/>
          <a:lstStyle/>
          <a:p>
            <a:pPr algn="just">
              <a:lnSpc>
                <a:spcPct val="80000"/>
              </a:lnSpc>
            </a:pPr>
            <a:r>
              <a:rPr lang="en-US" sz="3200" smtClean="0"/>
              <a:t>‘</a:t>
            </a:r>
            <a:r>
              <a:rPr lang="en-US" sz="3200" b="1" smtClean="0"/>
              <a:t>Not unto themselves, but unto us</a:t>
            </a:r>
            <a:r>
              <a:rPr lang="en-US" sz="3200" smtClean="0"/>
              <a:t> they did minister the things, which are now reported unto you by them that have preached the gospel unto you with the Holy Ghost sent down from heaven; which things the angels desire to look into.’ 1 Peter 1:12. . . {3SM 338.1}</a:t>
            </a:r>
          </a:p>
        </p:txBody>
      </p:sp>
      <p:pic>
        <p:nvPicPr>
          <p:cNvPr id="4" name="Content Placeholder 4" descr="EGWEstatePictures_892.jpg"/>
          <p:cNvPicPr>
            <a:picLocks noChangeAspect="1"/>
          </p:cNvPicPr>
          <p:nvPr/>
        </p:nvPicPr>
        <p:blipFill>
          <a:blip r:embed="rId3"/>
          <a:stretch>
            <a:fillRect/>
          </a:stretch>
        </p:blipFill>
        <p:spPr>
          <a:xfrm>
            <a:off x="609600" y="16002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idx="1"/>
          </p:nvPr>
        </p:nvSpPr>
        <p:spPr>
          <a:xfrm>
            <a:off x="1905000" y="2971800"/>
            <a:ext cx="7086600" cy="2133600"/>
          </a:xfrm>
        </p:spPr>
        <p:txBody>
          <a:bodyPr/>
          <a:lstStyle/>
          <a:p>
            <a:r>
              <a:rPr lang="en-US" sz="3200" smtClean="0"/>
              <a:t>Are the landmarks and experience of the past important to us today?</a:t>
            </a:r>
          </a:p>
          <a:p>
            <a:r>
              <a:rPr lang="en-US" sz="3200" smtClean="0"/>
              <a:t>What does scripture tell us?</a:t>
            </a:r>
          </a:p>
          <a:p>
            <a:endParaRPr lang="en-US" smtClean="0"/>
          </a:p>
        </p:txBody>
      </p:sp>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90116" name="Title 1"/>
          <p:cNvSpPr>
            <a:spLocks noGrp="1"/>
          </p:cNvSpPr>
          <p:nvPr>
            <p:ph type="title"/>
          </p:nvPr>
        </p:nvSpPr>
        <p:spPr>
          <a:xfrm>
            <a:off x="6477000" y="457200"/>
            <a:ext cx="2438400" cy="1600200"/>
          </a:xfrm>
        </p:spPr>
        <p:txBody>
          <a:bodyPr/>
          <a:lstStyle/>
          <a:p>
            <a:r>
              <a:rPr lang="en-US" smtClean="0"/>
              <a:t>Question</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smtClean="0"/>
              <a:t>Scripture</a:t>
            </a:r>
          </a:p>
        </p:txBody>
      </p:sp>
      <p:sp>
        <p:nvSpPr>
          <p:cNvPr id="91139" name="Content Placeholder 2"/>
          <p:cNvSpPr>
            <a:spLocks noGrp="1"/>
          </p:cNvSpPr>
          <p:nvPr>
            <p:ph idx="1"/>
          </p:nvPr>
        </p:nvSpPr>
        <p:spPr>
          <a:xfrm>
            <a:off x="2057400" y="2209800"/>
            <a:ext cx="6705600" cy="4800600"/>
          </a:xfrm>
        </p:spPr>
        <p:txBody>
          <a:bodyPr/>
          <a:lstStyle/>
          <a:p>
            <a:pPr>
              <a:lnSpc>
                <a:spcPct val="80000"/>
              </a:lnSpc>
            </a:pPr>
            <a:r>
              <a:rPr lang="en-US" sz="3200" smtClean="0"/>
              <a:t>Thou shalt not remove thy neighbour’s landmark, which they of old time have set in thine inheritance, which thou shalt inherit in the land that the Lord thy God giveth thee to possess it. Deut. 19:14.</a:t>
            </a:r>
            <a:endParaRPr lang="en-US" smtClean="0"/>
          </a:p>
        </p:txBody>
      </p:sp>
      <p:pic>
        <p:nvPicPr>
          <p:cNvPr id="4" name="Picture 3" descr="Bible.jpg"/>
          <p:cNvPicPr>
            <a:picLocks noChangeAspect="1"/>
          </p:cNvPicPr>
          <p:nvPr/>
        </p:nvPicPr>
        <p:blipFill>
          <a:blip r:embed="rId3" cstate="print"/>
          <a:stretch>
            <a:fillRect/>
          </a:stretch>
        </p:blipFill>
        <p:spPr>
          <a:xfrm>
            <a:off x="6769400" y="1"/>
            <a:ext cx="2145999" cy="1676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smtClean="0"/>
              <a:t>Scripture</a:t>
            </a:r>
          </a:p>
        </p:txBody>
      </p:sp>
      <p:sp>
        <p:nvSpPr>
          <p:cNvPr id="92163" name="Content Placeholder 2"/>
          <p:cNvSpPr>
            <a:spLocks noGrp="1"/>
          </p:cNvSpPr>
          <p:nvPr>
            <p:ph idx="1"/>
          </p:nvPr>
        </p:nvSpPr>
        <p:spPr>
          <a:xfrm>
            <a:off x="1981200" y="2133600"/>
            <a:ext cx="7010400" cy="4800600"/>
          </a:xfrm>
        </p:spPr>
        <p:txBody>
          <a:bodyPr/>
          <a:lstStyle/>
          <a:p>
            <a:pPr>
              <a:lnSpc>
                <a:spcPct val="80000"/>
              </a:lnSpc>
            </a:pPr>
            <a:r>
              <a:rPr lang="en-US" sz="3200" smtClean="0"/>
              <a:t>Cursed </a:t>
            </a:r>
            <a:r>
              <a:rPr lang="en-US" sz="3200" i="1" smtClean="0"/>
              <a:t>be</a:t>
            </a:r>
            <a:r>
              <a:rPr lang="en-US" sz="3200" smtClean="0"/>
              <a:t> he that removeth his neighbour’s landmark. And all the people shall say, Amen. Deut. 27:17.</a:t>
            </a:r>
          </a:p>
          <a:p>
            <a:pPr>
              <a:lnSpc>
                <a:spcPct val="80000"/>
              </a:lnSpc>
              <a:buFontTx/>
              <a:buNone/>
            </a:pPr>
            <a:endParaRPr lang="en-US" sz="3200" smtClean="0"/>
          </a:p>
          <a:p>
            <a:pPr>
              <a:lnSpc>
                <a:spcPct val="80000"/>
              </a:lnSpc>
            </a:pPr>
            <a:r>
              <a:rPr lang="en-US" sz="3200" smtClean="0"/>
              <a:t>Remove not the ancient landmark, which thy fathers have set. Prov. 22:28. </a:t>
            </a:r>
          </a:p>
          <a:p>
            <a:endParaRPr lang="en-US" smtClean="0"/>
          </a:p>
        </p:txBody>
      </p:sp>
      <p:pic>
        <p:nvPicPr>
          <p:cNvPr id="4" name="Picture 3" descr="Bible.jpg"/>
          <p:cNvPicPr>
            <a:picLocks noChangeAspect="1"/>
          </p:cNvPicPr>
          <p:nvPr/>
        </p:nvPicPr>
        <p:blipFill>
          <a:blip r:embed="rId3" cstate="print"/>
          <a:stretch>
            <a:fillRect/>
          </a:stretch>
        </p:blipFill>
        <p:spPr>
          <a:xfrm>
            <a:off x="6769400" y="1"/>
            <a:ext cx="2145999" cy="1676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idx="1"/>
          </p:nvPr>
        </p:nvSpPr>
        <p:spPr>
          <a:xfrm>
            <a:off x="2286000" y="2971800"/>
            <a:ext cx="6705600" cy="2133600"/>
          </a:xfrm>
        </p:spPr>
        <p:txBody>
          <a:bodyPr/>
          <a:lstStyle/>
          <a:p>
            <a:r>
              <a:rPr lang="en-US" sz="3200" smtClean="0"/>
              <a:t>Was the Advent (Millerite) Movement a landmark event in History?</a:t>
            </a:r>
          </a:p>
          <a:p>
            <a:endParaRPr lang="en-US" smtClean="0"/>
          </a:p>
        </p:txBody>
      </p:sp>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93188" name="Title 1"/>
          <p:cNvSpPr>
            <a:spLocks noGrp="1"/>
          </p:cNvSpPr>
          <p:nvPr>
            <p:ph type="title"/>
          </p:nvPr>
        </p:nvSpPr>
        <p:spPr>
          <a:xfrm>
            <a:off x="6477000" y="457200"/>
            <a:ext cx="2438400" cy="1600200"/>
          </a:xfrm>
        </p:spPr>
        <p:txBody>
          <a:bodyPr/>
          <a:lstStyle/>
          <a:p>
            <a:r>
              <a:rPr lang="en-US" smtClean="0"/>
              <a:t>Question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Miller</a:t>
            </a:r>
          </a:p>
        </p:txBody>
      </p:sp>
      <p:sp>
        <p:nvSpPr>
          <p:cNvPr id="11267" name="Content Placeholder 2"/>
          <p:cNvSpPr>
            <a:spLocks noGrp="1"/>
          </p:cNvSpPr>
          <p:nvPr>
            <p:ph idx="1"/>
          </p:nvPr>
        </p:nvSpPr>
        <p:spPr>
          <a:xfrm>
            <a:off x="1524000" y="1676400"/>
            <a:ext cx="7467600" cy="4800600"/>
          </a:xfrm>
        </p:spPr>
        <p:txBody>
          <a:bodyPr/>
          <a:lstStyle/>
          <a:p>
            <a:r>
              <a:rPr lang="en-US" sz="3200" smtClean="0"/>
              <a:t>I began at Genesis and read on slowly; and when I came to a text that I could not understand, I searched through the Bible to find out what it meant.  After I had gone through the Bible in this way, O, how bright and glorious the truth appeared.  I found what I have been preaching to you.  I was satisfied that the seven times terminated in 1843.  </a:t>
            </a:r>
          </a:p>
        </p:txBody>
      </p:sp>
      <p:pic>
        <p:nvPicPr>
          <p:cNvPr id="1026" name="Picture 2"/>
          <p:cNvPicPr>
            <a:picLocks noChangeAspect="1" noChangeArrowheads="1"/>
          </p:cNvPicPr>
          <p:nvPr/>
        </p:nvPicPr>
        <p:blipFill>
          <a:blip r:embed="rId3"/>
          <a:srcRect/>
          <a:stretch>
            <a:fillRect/>
          </a:stretch>
        </p:blipFill>
        <p:spPr bwMode="auto">
          <a:xfrm>
            <a:off x="7391400" y="152400"/>
            <a:ext cx="1447800" cy="192405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p:cNvSpPr>
            <a:spLocks noGrp="1"/>
          </p:cNvSpPr>
          <p:nvPr>
            <p:ph idx="1"/>
          </p:nvPr>
        </p:nvSpPr>
        <p:spPr>
          <a:xfrm>
            <a:off x="1752600" y="2209800"/>
            <a:ext cx="7315200" cy="4038600"/>
          </a:xfrm>
        </p:spPr>
        <p:txBody>
          <a:bodyPr/>
          <a:lstStyle/>
          <a:p>
            <a:r>
              <a:rPr lang="en-US" sz="3200" smtClean="0"/>
              <a:t>In 1838, based on the understanding of a day for a year principle in prophecy and applying that to Rev 9:15, Josiah Litch predicted the end of the Ottoman Empire. Ten days before the event came to pass, he published the exact date of August 11</a:t>
            </a:r>
            <a:r>
              <a:rPr lang="en-US" sz="3200" baseline="30000" smtClean="0"/>
              <a:t>th</a:t>
            </a:r>
            <a:r>
              <a:rPr lang="en-US" sz="3200" smtClean="0"/>
              <a:t> 1840. 391 years and 15 days exactly!!</a:t>
            </a:r>
          </a:p>
          <a:p>
            <a:pPr>
              <a:buFontTx/>
              <a:buNone/>
            </a:pPr>
            <a:endParaRPr lang="en-US" sz="3200" smtClean="0">
              <a:latin typeface="Arial Narrow" pitchFamily="34" charset="0"/>
            </a:endParaRPr>
          </a:p>
        </p:txBody>
      </p:sp>
      <p:pic>
        <p:nvPicPr>
          <p:cNvPr id="4" name="Picture 3" descr="BlankTitle.gif"/>
          <p:cNvPicPr>
            <a:picLocks noChangeAspect="1"/>
          </p:cNvPicPr>
          <p:nvPr/>
        </p:nvPicPr>
        <p:blipFill>
          <a:blip r:embed="rId3"/>
          <a:stretch>
            <a:fillRect/>
          </a:stretch>
        </p:blipFill>
        <p:spPr>
          <a:xfrm>
            <a:off x="4171950" y="-228600"/>
            <a:ext cx="4972050" cy="2762250"/>
          </a:xfrm>
          <a:prstGeom prst="rect">
            <a:avLst/>
          </a:prstGeom>
          <a:effectLst>
            <a:softEdge rad="635000"/>
          </a:effectLst>
        </p:spPr>
      </p:pic>
      <p:sp>
        <p:nvSpPr>
          <p:cNvPr id="94212" name="Title 1"/>
          <p:cNvSpPr>
            <a:spLocks noGrp="1"/>
          </p:cNvSpPr>
          <p:nvPr>
            <p:ph type="title"/>
          </p:nvPr>
        </p:nvSpPr>
        <p:spPr>
          <a:xfrm>
            <a:off x="5715000" y="228600"/>
            <a:ext cx="3200400" cy="1600200"/>
          </a:xfrm>
        </p:spPr>
        <p:txBody>
          <a:bodyPr/>
          <a:lstStyle/>
          <a:p>
            <a:r>
              <a:rPr lang="en-US" smtClean="0"/>
              <a:t>Historical Fact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EGWEstatePictures_892.jpg"/>
          <p:cNvPicPr>
            <a:picLocks noChangeAspect="1"/>
          </p:cNvPicPr>
          <p:nvPr/>
        </p:nvPicPr>
        <p:blipFill>
          <a:blip r:embed="rId3"/>
          <a:stretch>
            <a:fillRect/>
          </a:stretch>
        </p:blipFill>
        <p:spPr>
          <a:xfrm>
            <a:off x="6858000" y="56753"/>
            <a:ext cx="1574800" cy="2153047"/>
          </a:xfrm>
          <a:prstGeom prst="ellipse">
            <a:avLst/>
          </a:prstGeom>
          <a:ln>
            <a:noFill/>
          </a:ln>
          <a:effectLst>
            <a:softEdge rad="112500"/>
          </a:effectLst>
        </p:spPr>
      </p:pic>
      <p:sp>
        <p:nvSpPr>
          <p:cNvPr id="95235" name="Title 1"/>
          <p:cNvSpPr>
            <a:spLocks noGrp="1"/>
          </p:cNvSpPr>
          <p:nvPr>
            <p:ph type="title"/>
          </p:nvPr>
        </p:nvSpPr>
        <p:spPr/>
        <p:txBody>
          <a:bodyPr/>
          <a:lstStyle/>
          <a:p>
            <a:r>
              <a:rPr lang="en-US" smtClean="0"/>
              <a:t>EGW</a:t>
            </a:r>
          </a:p>
        </p:txBody>
      </p:sp>
      <p:sp>
        <p:nvSpPr>
          <p:cNvPr id="3" name="Content Placeholder 2"/>
          <p:cNvSpPr>
            <a:spLocks noGrp="1"/>
          </p:cNvSpPr>
          <p:nvPr>
            <p:ph idx="1"/>
          </p:nvPr>
        </p:nvSpPr>
        <p:spPr>
          <a:xfrm>
            <a:off x="1905000" y="2133600"/>
            <a:ext cx="7086600" cy="4800600"/>
          </a:xfrm>
        </p:spPr>
        <p:txBody>
          <a:bodyPr/>
          <a:lstStyle/>
          <a:p>
            <a:r>
              <a:rPr lang="en-US" sz="3200" smtClean="0"/>
              <a:t>Advent movement of 1840-44 was a </a:t>
            </a:r>
            <a:r>
              <a:rPr lang="en-US" sz="3200" b="1" smtClean="0"/>
              <a:t>glorious manifestation </a:t>
            </a:r>
            <a:r>
              <a:rPr lang="en-US" sz="3200" smtClean="0"/>
              <a:t>of the </a:t>
            </a:r>
            <a:r>
              <a:rPr lang="en-US" sz="3200" b="1" smtClean="0"/>
              <a:t>power of God</a:t>
            </a:r>
            <a:r>
              <a:rPr lang="en-US" sz="3200" smtClean="0"/>
              <a:t>; the first angel's message was carried to every missionary station in the world, and in some countries there was the greatest religious interest which has been</a:t>
            </a:r>
            <a:endParaRPr lang="en-US"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EGWEstatePictures_892.jpg"/>
          <p:cNvPicPr>
            <a:picLocks noChangeAspect="1"/>
          </p:cNvPicPr>
          <p:nvPr/>
        </p:nvPicPr>
        <p:blipFill>
          <a:blip r:embed="rId3"/>
          <a:stretch>
            <a:fillRect/>
          </a:stretch>
        </p:blipFill>
        <p:spPr>
          <a:xfrm>
            <a:off x="6858000" y="132953"/>
            <a:ext cx="1574800" cy="2153047"/>
          </a:xfrm>
          <a:prstGeom prst="ellipse">
            <a:avLst/>
          </a:prstGeom>
          <a:ln>
            <a:noFill/>
          </a:ln>
          <a:effectLst>
            <a:softEdge rad="112500"/>
          </a:effectLst>
        </p:spPr>
      </p:pic>
      <p:sp>
        <p:nvSpPr>
          <p:cNvPr id="96259" name="Title 1"/>
          <p:cNvSpPr>
            <a:spLocks noGrp="1"/>
          </p:cNvSpPr>
          <p:nvPr>
            <p:ph type="title"/>
          </p:nvPr>
        </p:nvSpPr>
        <p:spPr/>
        <p:txBody>
          <a:bodyPr/>
          <a:lstStyle/>
          <a:p>
            <a:r>
              <a:rPr lang="en-US" smtClean="0"/>
              <a:t>EGW</a:t>
            </a:r>
          </a:p>
        </p:txBody>
      </p:sp>
      <p:sp>
        <p:nvSpPr>
          <p:cNvPr id="3" name="Content Placeholder 2"/>
          <p:cNvSpPr>
            <a:spLocks noGrp="1"/>
          </p:cNvSpPr>
          <p:nvPr>
            <p:ph idx="1"/>
          </p:nvPr>
        </p:nvSpPr>
        <p:spPr>
          <a:xfrm>
            <a:off x="1905000" y="2286000"/>
            <a:ext cx="7162800" cy="4800600"/>
          </a:xfrm>
        </p:spPr>
        <p:txBody>
          <a:bodyPr/>
          <a:lstStyle/>
          <a:p>
            <a:r>
              <a:rPr lang="en-US" sz="3200" smtClean="0"/>
              <a:t>in any land since the Reformation of the sixteenth century; but these are to be far exceeded by the mighty movement under the last warning of the third angel.  {GC88 610.3}</a:t>
            </a:r>
          </a:p>
          <a:p>
            <a:endParaRPr 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ctrTitle"/>
          </p:nvPr>
        </p:nvSpPr>
        <p:spPr/>
        <p:txBody>
          <a:bodyPr/>
          <a:lstStyle/>
          <a:p>
            <a:r>
              <a:rPr lang="en-US" smtClean="0"/>
              <a:t>THE 2520 Year Prophecy</a:t>
            </a:r>
          </a:p>
        </p:txBody>
      </p:sp>
      <p:sp>
        <p:nvSpPr>
          <p:cNvPr id="97283" name="Subtitle 2"/>
          <p:cNvSpPr>
            <a:spLocks noGrp="1"/>
          </p:cNvSpPr>
          <p:nvPr>
            <p:ph type="subTitle" idx="1"/>
          </p:nvPr>
        </p:nvSpPr>
        <p:spPr/>
        <p:txBody>
          <a:bodyPr/>
          <a:lstStyle/>
          <a:p>
            <a:r>
              <a:rPr lang="en-US" smtClean="0"/>
              <a:t>2008 Prophecy School Ozark</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idx="1"/>
          </p:nvPr>
        </p:nvSpPr>
        <p:spPr>
          <a:xfrm>
            <a:off x="2286000" y="2971800"/>
            <a:ext cx="6705600" cy="2133600"/>
          </a:xfrm>
        </p:spPr>
        <p:txBody>
          <a:bodyPr/>
          <a:lstStyle/>
          <a:p>
            <a:r>
              <a:rPr lang="en-US" sz="3200" smtClean="0"/>
              <a:t>What is the longest time prophecy in scripture?</a:t>
            </a:r>
          </a:p>
          <a:p>
            <a:endParaRPr lang="en-US" smtClean="0"/>
          </a:p>
        </p:txBody>
      </p:sp>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98308" name="Title 1"/>
          <p:cNvSpPr>
            <a:spLocks noGrp="1"/>
          </p:cNvSpPr>
          <p:nvPr>
            <p:ph type="title"/>
          </p:nvPr>
        </p:nvSpPr>
        <p:spPr>
          <a:xfrm>
            <a:off x="6477000" y="457200"/>
            <a:ext cx="2438400" cy="1600200"/>
          </a:xfrm>
        </p:spPr>
        <p:txBody>
          <a:bodyPr/>
          <a:lstStyle/>
          <a:p>
            <a:r>
              <a:rPr lang="en-US" smtClean="0"/>
              <a:t>Question</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Background9.jpg"/>
          <p:cNvPicPr>
            <a:picLocks noChangeAspect="1"/>
          </p:cNvPicPr>
          <p:nvPr/>
        </p:nvPicPr>
        <p:blipFill>
          <a:blip r:embed="rId3">
            <a:duotone>
              <a:prstClr val="black"/>
              <a:srgbClr val="D9C3A5">
                <a:tint val="50000"/>
                <a:satMod val="180000"/>
              </a:srgbClr>
            </a:duotone>
          </a:blip>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1752600" y="4344650"/>
            <a:ext cx="5791200" cy="144655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en-US" sz="8800" b="1" cap="all" dirty="0">
                <a:ln w="0">
                  <a:solidFill>
                    <a:schemeClr val="bg1"/>
                  </a:solidFill>
                </a:ln>
                <a:solidFill>
                  <a:sysClr val="windowText" lastClr="000000"/>
                </a:solidFill>
                <a:effectLst>
                  <a:reflection blurRad="12700" stA="50000" endPos="50000" dist="5000" dir="5400000" sy="-100000" rotWithShape="0"/>
                </a:effectLst>
                <a:latin typeface="Garamond" pitchFamily="18" charset="0"/>
                <a:cs typeface="+mn-cs"/>
              </a:rPr>
              <a:t>LEV: 26:18</a:t>
            </a:r>
          </a:p>
        </p:txBody>
      </p:sp>
      <p:sp>
        <p:nvSpPr>
          <p:cNvPr id="5" name="TextBox 4"/>
          <p:cNvSpPr txBox="1"/>
          <p:nvPr/>
        </p:nvSpPr>
        <p:spPr>
          <a:xfrm>
            <a:off x="2971800" y="2133600"/>
            <a:ext cx="2852738" cy="1570038"/>
          </a:xfrm>
          <a:prstGeom prst="rect">
            <a:avLst/>
          </a:prstGeom>
          <a:noFill/>
        </p:spPr>
        <p:txBody>
          <a:bodyPr wrap="none">
            <a:spAutoFit/>
          </a:bodyPr>
          <a:lstStyle/>
          <a:p>
            <a:pPr fontAlgn="auto">
              <a:spcBef>
                <a:spcPts val="0"/>
              </a:spcBef>
              <a:spcAft>
                <a:spcPts val="0"/>
              </a:spcAft>
              <a:defRPr/>
            </a:pPr>
            <a:r>
              <a:rPr lang="en-US" sz="9600" dirty="0">
                <a:solidFill>
                  <a:schemeClr val="accent1">
                    <a:lumMod val="50000"/>
                  </a:schemeClr>
                </a:solidFill>
                <a:effectLst>
                  <a:glow rad="63500">
                    <a:schemeClr val="accent4">
                      <a:satMod val="175000"/>
                      <a:alpha val="40000"/>
                    </a:schemeClr>
                  </a:glow>
                  <a:outerShdw blurRad="50800" dist="38100" dir="2700000" algn="tl" rotWithShape="0">
                    <a:prstClr val="black">
                      <a:alpha val="40000"/>
                    </a:prstClr>
                  </a:outerShdw>
                </a:effectLst>
                <a:latin typeface="Rockwell" pitchFamily="18" charset="0"/>
                <a:cs typeface="+mn-cs"/>
              </a:rPr>
              <a:t>2520</a:t>
            </a:r>
          </a:p>
        </p:txBody>
      </p:sp>
      <p:sp>
        <p:nvSpPr>
          <p:cNvPr id="6" name="Rectangle 5"/>
          <p:cNvSpPr/>
          <p:nvPr/>
        </p:nvSpPr>
        <p:spPr>
          <a:xfrm>
            <a:off x="1981200" y="1905000"/>
            <a:ext cx="5181600" cy="2438400"/>
          </a:xfrm>
          <a:prstGeom prst="rect">
            <a:avLst/>
          </a:prstGeom>
          <a:solidFill>
            <a:srgbClr val="CC9900">
              <a:tint val="66000"/>
              <a:satMod val="1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 </a:t>
            </a:r>
            <a:r>
              <a:rPr lang="en-US" sz="3200" dirty="0">
                <a:solidFill>
                  <a:schemeClr val="tx1"/>
                </a:solidFill>
                <a:latin typeface="Rockwell" pitchFamily="18" charset="0"/>
              </a:rPr>
              <a:t>And if ye will not yet for all this hearken unto me, then I will punish you seven times more for your sins.</a:t>
            </a:r>
          </a:p>
        </p:txBody>
      </p:sp>
      <p:sp>
        <p:nvSpPr>
          <p:cNvPr id="8" name="Rectangle 7"/>
          <p:cNvSpPr/>
          <p:nvPr/>
        </p:nvSpPr>
        <p:spPr>
          <a:xfrm>
            <a:off x="1981200" y="1219200"/>
            <a:ext cx="5181600" cy="3886200"/>
          </a:xfrm>
          <a:prstGeom prst="rect">
            <a:avLst/>
          </a:prstGeom>
          <a:solidFill>
            <a:srgbClr val="CC9900">
              <a:tint val="66000"/>
              <a:satMod val="1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chemeClr val="tx1"/>
                </a:solidFill>
                <a:latin typeface="Rockwell" pitchFamily="18" charset="0"/>
              </a:rPr>
              <a:t>Day for a year principle: Num 14:34  After the number of the days in which ye spied out the land, even forty days, for every day a year, shall ye bear your iniquities, even forty years, and ye shall know my alienation.  </a:t>
            </a:r>
          </a:p>
        </p:txBody>
      </p:sp>
      <p:sp>
        <p:nvSpPr>
          <p:cNvPr id="9" name="Rounded Rectangle 8"/>
          <p:cNvSpPr/>
          <p:nvPr/>
        </p:nvSpPr>
        <p:spPr>
          <a:xfrm>
            <a:off x="1905000" y="1600200"/>
            <a:ext cx="5257800" cy="3124200"/>
          </a:xfrm>
          <a:prstGeom prst="roundRect">
            <a:avLst/>
          </a:prstGeom>
          <a:solidFill>
            <a:srgbClr val="CC9900">
              <a:tint val="66000"/>
              <a:satMod val="1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chemeClr val="tx1"/>
                </a:solidFill>
                <a:latin typeface="Rockwell" pitchFamily="18" charset="0"/>
              </a:rPr>
              <a:t>Jewish Month 30 days </a:t>
            </a:r>
          </a:p>
          <a:p>
            <a:pPr algn="ctr" fontAlgn="auto">
              <a:spcBef>
                <a:spcPts val="0"/>
              </a:spcBef>
              <a:spcAft>
                <a:spcPts val="0"/>
              </a:spcAft>
              <a:defRPr/>
            </a:pPr>
            <a:r>
              <a:rPr lang="en-US" sz="3200" dirty="0">
                <a:solidFill>
                  <a:schemeClr val="tx1"/>
                </a:solidFill>
                <a:latin typeface="Rockwell" pitchFamily="18" charset="0"/>
              </a:rPr>
              <a:t> Time is = year </a:t>
            </a:r>
          </a:p>
          <a:p>
            <a:pPr algn="ctr" fontAlgn="auto">
              <a:spcBef>
                <a:spcPts val="0"/>
              </a:spcBef>
              <a:spcAft>
                <a:spcPts val="0"/>
              </a:spcAft>
              <a:defRPr/>
            </a:pPr>
            <a:r>
              <a:rPr lang="en-US" sz="3200" dirty="0">
                <a:solidFill>
                  <a:schemeClr val="tx1"/>
                </a:solidFill>
                <a:latin typeface="Rockwell" pitchFamily="18" charset="0"/>
              </a:rPr>
              <a:t> 7 Times = 7 Years </a:t>
            </a:r>
          </a:p>
          <a:p>
            <a:pPr algn="ctr" fontAlgn="auto">
              <a:spcBef>
                <a:spcPts val="0"/>
              </a:spcBef>
              <a:spcAft>
                <a:spcPts val="0"/>
              </a:spcAft>
              <a:defRPr/>
            </a:pPr>
            <a:r>
              <a:rPr lang="en-US" sz="3200" dirty="0">
                <a:solidFill>
                  <a:schemeClr val="tx1"/>
                </a:solidFill>
                <a:latin typeface="Rockwell" pitchFamily="18" charset="0"/>
              </a:rPr>
              <a:t>30 days x 12 months = 360 360  x  7 = 2520  years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xit" presetSubtype="16" fill="hold" grpId="1" nodeType="clickEffect">
                                  <p:stCondLst>
                                    <p:cond delay="0"/>
                                  </p:stCondLst>
                                  <p:childTnLst>
                                    <p:animEffect transition="out" filter="diamond(in)">
                                      <p:cBhvr>
                                        <p:cTn id="13" dur="2000"/>
                                        <p:tgtEl>
                                          <p:spTgt spid="6"/>
                                        </p:tgtEl>
                                      </p:cBhvr>
                                    </p:animEffect>
                                    <p:set>
                                      <p:cBhvr>
                                        <p:cTn id="14" dur="1" fill="hold">
                                          <p:stCondLst>
                                            <p:cond delay="1999"/>
                                          </p:stCondLst>
                                        </p:cTn>
                                        <p:tgtEl>
                                          <p:spTgt spid="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xit" presetSubtype="16" fill="hold" grpId="1" nodeType="clickEffect">
                                  <p:stCondLst>
                                    <p:cond delay="0"/>
                                  </p:stCondLst>
                                  <p:childTnLst>
                                    <p:animEffect transition="out" filter="diamond(in)">
                                      <p:cBhvr>
                                        <p:cTn id="25" dur="2000"/>
                                        <p:tgtEl>
                                          <p:spTgt spid="8"/>
                                        </p:tgtEl>
                                      </p:cBhvr>
                                    </p:animEffect>
                                    <p:set>
                                      <p:cBhvr>
                                        <p:cTn id="26" dur="1" fill="hold">
                                          <p:stCondLst>
                                            <p:cond delay="1999"/>
                                          </p:stCondLst>
                                        </p:cTn>
                                        <p:tgtEl>
                                          <p:spTgt spid="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Effect transition="in" filter="fade">
                                      <p:cBhvr>
                                        <p:cTn id="33" dur="10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xit" presetSubtype="16" fill="hold" grpId="1" nodeType="clickEffect">
                                  <p:stCondLst>
                                    <p:cond delay="0"/>
                                  </p:stCondLst>
                                  <p:childTnLst>
                                    <p:animEffect transition="out" filter="diamond(in)">
                                      <p:cBhvr>
                                        <p:cTn id="37" dur="2000"/>
                                        <p:tgtEl>
                                          <p:spTgt spid="9"/>
                                        </p:tgtEl>
                                      </p:cBhvr>
                                    </p:animEffect>
                                    <p:set>
                                      <p:cBhvr>
                                        <p:cTn id="38"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516313"/>
            <a:ext cx="609600" cy="369887"/>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solidFill>
                  <a:schemeClr val="tx1"/>
                </a:solidFill>
                <a:latin typeface="Garamond" pitchFamily="18" charset="0"/>
              </a:rPr>
              <a:t>742</a:t>
            </a:r>
          </a:p>
        </p:txBody>
      </p:sp>
      <p:sp>
        <p:nvSpPr>
          <p:cNvPr id="5" name="TextBox 4"/>
          <p:cNvSpPr txBox="1"/>
          <p:nvPr/>
        </p:nvSpPr>
        <p:spPr>
          <a:xfrm>
            <a:off x="1371600" y="2362200"/>
            <a:ext cx="5334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smtClean="0">
                <a:latin typeface="Garamond" pitchFamily="18" charset="0"/>
              </a:rPr>
              <a:t>723</a:t>
            </a:r>
            <a:endParaRPr lang="en-US" dirty="0">
              <a:latin typeface="Garamond" pitchFamily="18" charset="0"/>
            </a:endParaRPr>
          </a:p>
        </p:txBody>
      </p:sp>
      <p:cxnSp>
        <p:nvCxnSpPr>
          <p:cNvPr id="7" name="Straight Arrow Connector 6"/>
          <p:cNvCxnSpPr/>
          <p:nvPr/>
        </p:nvCxnSpPr>
        <p:spPr>
          <a:xfrm>
            <a:off x="914400" y="3886200"/>
            <a:ext cx="1143000" cy="762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0" idx="2"/>
          </p:cNvCxnSpPr>
          <p:nvPr/>
        </p:nvCxnSpPr>
        <p:spPr>
          <a:xfrm rot="5400000" flipH="1" flipV="1">
            <a:off x="889794" y="2756694"/>
            <a:ext cx="773112" cy="7239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57400" y="4495800"/>
            <a:ext cx="5334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677</a:t>
            </a:r>
          </a:p>
        </p:txBody>
      </p:sp>
      <p:sp>
        <p:nvSpPr>
          <p:cNvPr id="20" name="TextBox 19"/>
          <p:cNvSpPr txBox="1"/>
          <p:nvPr/>
        </p:nvSpPr>
        <p:spPr>
          <a:xfrm>
            <a:off x="5943600" y="2362200"/>
            <a:ext cx="6858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1798</a:t>
            </a:r>
          </a:p>
        </p:txBody>
      </p:sp>
      <p:sp>
        <p:nvSpPr>
          <p:cNvPr id="22" name="TextBox 21"/>
          <p:cNvSpPr txBox="1"/>
          <p:nvPr/>
        </p:nvSpPr>
        <p:spPr>
          <a:xfrm>
            <a:off x="3657600" y="2362200"/>
            <a:ext cx="5334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538</a:t>
            </a:r>
          </a:p>
        </p:txBody>
      </p:sp>
      <p:cxnSp>
        <p:nvCxnSpPr>
          <p:cNvPr id="25" name="Straight Arrow Connector 24"/>
          <p:cNvCxnSpPr>
            <a:endCxn id="32" idx="1"/>
          </p:cNvCxnSpPr>
          <p:nvPr/>
        </p:nvCxnSpPr>
        <p:spPr>
          <a:xfrm>
            <a:off x="2590800" y="4679950"/>
            <a:ext cx="5181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905000" y="2514600"/>
            <a:ext cx="1752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191000" y="2514600"/>
            <a:ext cx="1752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72400" y="4495800"/>
            <a:ext cx="838200" cy="369888"/>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sp>
        <p:nvSpPr>
          <p:cNvPr id="33" name="TextBox 32"/>
          <p:cNvSpPr txBox="1"/>
          <p:nvPr/>
        </p:nvSpPr>
        <p:spPr>
          <a:xfrm>
            <a:off x="7772400" y="2362200"/>
            <a:ext cx="838200" cy="369888"/>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cxnSp>
        <p:nvCxnSpPr>
          <p:cNvPr id="36" name="Straight Arrow Connector 35"/>
          <p:cNvCxnSpPr/>
          <p:nvPr/>
        </p:nvCxnSpPr>
        <p:spPr>
          <a:xfrm>
            <a:off x="6629400" y="2546350"/>
            <a:ext cx="1143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6200" y="4038600"/>
            <a:ext cx="1143000" cy="5334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Isaiah 7:8</a:t>
            </a:r>
          </a:p>
        </p:txBody>
      </p:sp>
      <p:sp>
        <p:nvSpPr>
          <p:cNvPr id="40" name="Oval 39"/>
          <p:cNvSpPr/>
          <p:nvPr/>
        </p:nvSpPr>
        <p:spPr>
          <a:xfrm>
            <a:off x="838200" y="4953000"/>
            <a:ext cx="1295400" cy="4572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t>Judah</a:t>
            </a:r>
          </a:p>
        </p:txBody>
      </p:sp>
      <p:sp>
        <p:nvSpPr>
          <p:cNvPr id="41" name="Oval 40"/>
          <p:cNvSpPr/>
          <p:nvPr/>
        </p:nvSpPr>
        <p:spPr>
          <a:xfrm>
            <a:off x="228600" y="2286000"/>
            <a:ext cx="1066800" cy="4572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Israel</a:t>
            </a:r>
          </a:p>
        </p:txBody>
      </p:sp>
      <p:sp>
        <p:nvSpPr>
          <p:cNvPr id="42" name="Right Brace 41"/>
          <p:cNvSpPr/>
          <p:nvPr/>
        </p:nvSpPr>
        <p:spPr>
          <a:xfrm rot="16200000">
            <a:off x="2552700" y="1562100"/>
            <a:ext cx="381000" cy="1524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43" name="Right Brace 42"/>
          <p:cNvSpPr/>
          <p:nvPr/>
        </p:nvSpPr>
        <p:spPr>
          <a:xfrm rot="16200000">
            <a:off x="4914900" y="1562100"/>
            <a:ext cx="381000" cy="1524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44" name="Right Brace 43"/>
          <p:cNvSpPr/>
          <p:nvPr/>
        </p:nvSpPr>
        <p:spPr>
          <a:xfrm rot="16200000">
            <a:off x="6972300" y="1866900"/>
            <a:ext cx="381000" cy="9144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45" name="Right Brace 44"/>
          <p:cNvSpPr/>
          <p:nvPr/>
        </p:nvSpPr>
        <p:spPr>
          <a:xfrm rot="16200000">
            <a:off x="4991100" y="2019300"/>
            <a:ext cx="381000" cy="4876800"/>
          </a:xfrm>
          <a:prstGeom prst="rightBrace">
            <a:avLst>
              <a:gd name="adj1" fmla="val 22619"/>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47" name="Rounded Rectangle 46"/>
          <p:cNvSpPr/>
          <p:nvPr/>
        </p:nvSpPr>
        <p:spPr>
          <a:xfrm>
            <a:off x="2362200" y="1676400"/>
            <a:ext cx="7620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1260</a:t>
            </a:r>
          </a:p>
        </p:txBody>
      </p:sp>
      <p:sp>
        <p:nvSpPr>
          <p:cNvPr id="48" name="Rounded Rectangle 47"/>
          <p:cNvSpPr/>
          <p:nvPr/>
        </p:nvSpPr>
        <p:spPr>
          <a:xfrm>
            <a:off x="4648200" y="1676400"/>
            <a:ext cx="8382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1260</a:t>
            </a:r>
          </a:p>
        </p:txBody>
      </p:sp>
      <p:sp>
        <p:nvSpPr>
          <p:cNvPr id="49" name="Rounded Rectangle 48"/>
          <p:cNvSpPr/>
          <p:nvPr/>
        </p:nvSpPr>
        <p:spPr>
          <a:xfrm>
            <a:off x="6858000" y="1676400"/>
            <a:ext cx="6096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46</a:t>
            </a:r>
          </a:p>
        </p:txBody>
      </p:sp>
      <p:sp>
        <p:nvSpPr>
          <p:cNvPr id="50" name="Right Brace 49"/>
          <p:cNvSpPr/>
          <p:nvPr/>
        </p:nvSpPr>
        <p:spPr>
          <a:xfrm rot="16200000">
            <a:off x="3695700" y="266700"/>
            <a:ext cx="381000" cy="2286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endParaRPr lang="en-US">
              <a:cs typeface="Arial" charset="0"/>
            </a:endParaRPr>
          </a:p>
        </p:txBody>
      </p:sp>
      <p:sp>
        <p:nvSpPr>
          <p:cNvPr id="51" name="Rounded Rectangle 50"/>
          <p:cNvSpPr/>
          <p:nvPr/>
        </p:nvSpPr>
        <p:spPr>
          <a:xfrm>
            <a:off x="4419600" y="3657600"/>
            <a:ext cx="1371600" cy="4572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a:t>
            </a:r>
          </a:p>
        </p:txBody>
      </p:sp>
      <p:sp>
        <p:nvSpPr>
          <p:cNvPr id="38" name="Oval 37"/>
          <p:cNvSpPr/>
          <p:nvPr/>
        </p:nvSpPr>
        <p:spPr>
          <a:xfrm>
            <a:off x="2362200" y="3200400"/>
            <a:ext cx="1524000" cy="533400"/>
          </a:xfrm>
          <a:prstGeom prst="ellipse">
            <a:avLst/>
          </a:prstGeom>
          <a:ln>
            <a:solidFill>
              <a:schemeClr val="tx2"/>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latin typeface="Garamond" pitchFamily="18" charset="0"/>
              </a:rPr>
              <a:t>BC    AD</a:t>
            </a:r>
          </a:p>
        </p:txBody>
      </p:sp>
      <p:cxnSp>
        <p:nvCxnSpPr>
          <p:cNvPr id="31" name="Straight Connector 30"/>
          <p:cNvCxnSpPr/>
          <p:nvPr/>
        </p:nvCxnSpPr>
        <p:spPr>
          <a:xfrm rot="5400000">
            <a:off x="2401094" y="3542506"/>
            <a:ext cx="1447800" cy="1588"/>
          </a:xfrm>
          <a:prstGeom prst="line">
            <a:avLst/>
          </a:prstGeom>
          <a:ln w="38100">
            <a:solidFill>
              <a:schemeClr val="tx2"/>
            </a:solidFill>
            <a:prstDash val="dashDot"/>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2133600" y="457200"/>
            <a:ext cx="4419600" cy="6096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 Year Prophecy</a:t>
            </a:r>
          </a:p>
        </p:txBody>
      </p:sp>
      <p:sp>
        <p:nvSpPr>
          <p:cNvPr id="52" name="Rectangle 51"/>
          <p:cNvSpPr/>
          <p:nvPr/>
        </p:nvSpPr>
        <p:spPr>
          <a:xfrm>
            <a:off x="1814946" y="419100"/>
            <a:ext cx="6324600" cy="6096000"/>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anchor="ctr"/>
          <a:lstStyle/>
          <a:p>
            <a:pPr fontAlgn="auto">
              <a:spcBef>
                <a:spcPts val="0"/>
              </a:spcBef>
              <a:spcAft>
                <a:spcPts val="0"/>
              </a:spcAft>
              <a:defRPr/>
            </a:pPr>
            <a:r>
              <a:rPr lang="en-US" sz="2800" dirty="0" smtClean="0">
                <a:effectLst>
                  <a:glow rad="63500">
                    <a:schemeClr val="accent4">
                      <a:satMod val="175000"/>
                      <a:alpha val="40000"/>
                    </a:schemeClr>
                  </a:glow>
                </a:effectLst>
              </a:rPr>
              <a:t>723 BC King </a:t>
            </a:r>
            <a:r>
              <a:rPr lang="en-US" sz="2800" dirty="0" err="1" smtClean="0">
                <a:effectLst>
                  <a:glow rad="63500">
                    <a:schemeClr val="accent4">
                      <a:satMod val="175000"/>
                      <a:alpha val="40000"/>
                    </a:schemeClr>
                  </a:glow>
                </a:effectLst>
              </a:rPr>
              <a:t>Hoshea</a:t>
            </a:r>
            <a:r>
              <a:rPr lang="en-US" sz="2800" dirty="0" smtClean="0">
                <a:effectLst>
                  <a:glow rad="63500">
                    <a:schemeClr val="accent4">
                      <a:satMod val="175000"/>
                      <a:alpha val="40000"/>
                    </a:schemeClr>
                  </a:glow>
                </a:effectLst>
              </a:rPr>
              <a:t> dies in Captivity</a:t>
            </a:r>
          </a:p>
          <a:p>
            <a:pPr fontAlgn="auto">
              <a:spcBef>
                <a:spcPts val="0"/>
              </a:spcBef>
              <a:spcAft>
                <a:spcPts val="0"/>
              </a:spcAft>
              <a:defRPr/>
            </a:pPr>
            <a:r>
              <a:rPr lang="en-US" sz="2800" dirty="0" smtClean="0">
                <a:effectLst>
                  <a:glow rad="63500">
                    <a:schemeClr val="accent4">
                      <a:satMod val="175000"/>
                      <a:alpha val="40000"/>
                    </a:schemeClr>
                  </a:glow>
                </a:effectLst>
              </a:rPr>
              <a:t>722 </a:t>
            </a:r>
            <a:r>
              <a:rPr lang="en-US" sz="2800" dirty="0">
                <a:effectLst>
                  <a:glow rad="63500">
                    <a:schemeClr val="accent4">
                      <a:satMod val="175000"/>
                      <a:alpha val="40000"/>
                    </a:schemeClr>
                  </a:glow>
                </a:effectLst>
              </a:rPr>
              <a:t>BC Israel enters into Captivity 2</a:t>
            </a:r>
            <a:r>
              <a:rPr lang="en-US" sz="2800" baseline="30000" dirty="0">
                <a:effectLst>
                  <a:glow rad="63500">
                    <a:schemeClr val="accent4">
                      <a:satMod val="175000"/>
                      <a:alpha val="40000"/>
                    </a:schemeClr>
                  </a:glow>
                </a:effectLst>
              </a:rPr>
              <a:t>nd</a:t>
            </a:r>
            <a:r>
              <a:rPr lang="en-US" sz="2800" dirty="0">
                <a:effectLst>
                  <a:glow rad="63500">
                    <a:schemeClr val="accent4">
                      <a:satMod val="175000"/>
                      <a:alpha val="40000"/>
                    </a:schemeClr>
                  </a:glow>
                </a:effectLst>
              </a:rPr>
              <a:t> Kings 17:1-6 8,13,16-18 </a:t>
            </a:r>
          </a:p>
          <a:p>
            <a:pPr fontAlgn="auto">
              <a:spcBef>
                <a:spcPts val="0"/>
              </a:spcBef>
              <a:spcAft>
                <a:spcPts val="0"/>
              </a:spcAft>
              <a:defRPr/>
            </a:pPr>
            <a:r>
              <a:rPr lang="en-US" sz="2800" dirty="0">
                <a:effectLst>
                  <a:glow rad="63500">
                    <a:schemeClr val="accent4">
                      <a:satMod val="175000"/>
                      <a:alpha val="40000"/>
                    </a:schemeClr>
                  </a:glow>
                </a:effectLst>
              </a:rPr>
              <a:t>677 BC Judah enter into Captivity 2</a:t>
            </a:r>
            <a:r>
              <a:rPr lang="en-US" sz="2800" baseline="30000" dirty="0">
                <a:effectLst>
                  <a:glow rad="63500">
                    <a:schemeClr val="accent4">
                      <a:satMod val="175000"/>
                      <a:alpha val="40000"/>
                    </a:schemeClr>
                  </a:glow>
                </a:effectLst>
              </a:rPr>
              <a:t>nd</a:t>
            </a:r>
            <a:r>
              <a:rPr lang="en-US" sz="2800" dirty="0">
                <a:effectLst>
                  <a:glow rad="63500">
                    <a:schemeClr val="accent4">
                      <a:satMod val="175000"/>
                      <a:alpha val="40000"/>
                    </a:schemeClr>
                  </a:glow>
                </a:effectLst>
              </a:rPr>
              <a:t> Chronicles 33:11 </a:t>
            </a:r>
          </a:p>
          <a:p>
            <a:pPr fontAlgn="auto">
              <a:spcBef>
                <a:spcPts val="0"/>
              </a:spcBef>
              <a:spcAft>
                <a:spcPts val="0"/>
              </a:spcAft>
              <a:defRPr/>
            </a:pPr>
            <a:r>
              <a:rPr lang="en-US" sz="2800" dirty="0">
                <a:effectLst>
                  <a:glow rad="63500">
                    <a:schemeClr val="accent4">
                      <a:satMod val="175000"/>
                      <a:alpha val="40000"/>
                    </a:schemeClr>
                  </a:glow>
                </a:effectLst>
              </a:rPr>
              <a:t>538 AD Fulfillment of Daniel 7:8 the Papacy takes possession of Rome. </a:t>
            </a:r>
          </a:p>
          <a:p>
            <a:pPr fontAlgn="auto">
              <a:spcBef>
                <a:spcPts val="0"/>
              </a:spcBef>
              <a:spcAft>
                <a:spcPts val="0"/>
              </a:spcAft>
              <a:defRPr/>
            </a:pPr>
            <a:r>
              <a:rPr lang="en-US" sz="2800" dirty="0">
                <a:effectLst>
                  <a:glow rad="63500">
                    <a:schemeClr val="accent4">
                      <a:satMod val="175000"/>
                      <a:alpha val="40000"/>
                    </a:schemeClr>
                  </a:glow>
                </a:effectLst>
              </a:rPr>
              <a:t>1798 General </a:t>
            </a:r>
            <a:r>
              <a:rPr lang="en-US" sz="2800" dirty="0" err="1">
                <a:effectLst>
                  <a:glow rad="63500">
                    <a:schemeClr val="accent4">
                      <a:satMod val="175000"/>
                      <a:alpha val="40000"/>
                    </a:schemeClr>
                  </a:glow>
                </a:effectLst>
              </a:rPr>
              <a:t>Berthier</a:t>
            </a:r>
            <a:r>
              <a:rPr lang="en-US" sz="2800" dirty="0">
                <a:effectLst>
                  <a:glow rad="63500">
                    <a:schemeClr val="accent4">
                      <a:satMod val="175000"/>
                      <a:alpha val="40000"/>
                    </a:schemeClr>
                  </a:glow>
                </a:effectLst>
              </a:rPr>
              <a:t> takes the Pope prisoner to France and Rome's control of Europe is broken (politically and spiritually) Fulfillment of Daniel 12:11 - 1290 years from 508 and 1260 years from 538 </a:t>
            </a:r>
          </a:p>
        </p:txBody>
      </p:sp>
      <p:sp>
        <p:nvSpPr>
          <p:cNvPr id="53" name="Snip Diagonal Corner Rectangle 52"/>
          <p:cNvSpPr/>
          <p:nvPr/>
        </p:nvSpPr>
        <p:spPr>
          <a:xfrm>
            <a:off x="1830780" y="381000"/>
            <a:ext cx="6248400" cy="2971800"/>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3200" dirty="0">
                <a:effectLst>
                  <a:glow rad="63500">
                    <a:schemeClr val="accent4">
                      <a:satMod val="175000"/>
                      <a:alpha val="40000"/>
                    </a:schemeClr>
                  </a:glow>
                </a:effectLst>
              </a:rPr>
              <a:t>John 2:20 Then said the Jews, Forty and six years was this temple in building, and wilt thou rear it up in three days?</a:t>
            </a:r>
          </a:p>
        </p:txBody>
      </p:sp>
      <p:sp>
        <p:nvSpPr>
          <p:cNvPr id="34" name="Rectangle 33"/>
          <p:cNvSpPr/>
          <p:nvPr/>
        </p:nvSpPr>
        <p:spPr>
          <a:xfrm>
            <a:off x="1752600" y="2857500"/>
            <a:ext cx="6477000" cy="2819400"/>
          </a:xfrm>
          <a:prstGeom prst="rect">
            <a:avLst/>
          </a:prstGeom>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sz="2800" b="1" dirty="0">
                <a:solidFill>
                  <a:srgbClr val="FFFFFF"/>
                </a:solidFill>
                <a:effectLst>
                  <a:glow rad="63500">
                    <a:schemeClr val="accent4">
                      <a:satMod val="175000"/>
                      <a:alpha val="40000"/>
                    </a:schemeClr>
                  </a:glow>
                </a:effectLst>
                <a:cs typeface="Arial" charset="0"/>
              </a:rPr>
              <a:t>Isa 7:8  For the head of Syria is Damascus, and the head of Damascus is </a:t>
            </a:r>
            <a:r>
              <a:rPr lang="en-US" sz="2800" b="1" dirty="0" err="1">
                <a:solidFill>
                  <a:srgbClr val="FFFFFF"/>
                </a:solidFill>
                <a:effectLst>
                  <a:glow rad="63500">
                    <a:schemeClr val="accent4">
                      <a:satMod val="175000"/>
                      <a:alpha val="40000"/>
                    </a:schemeClr>
                  </a:glow>
                </a:effectLst>
                <a:cs typeface="Arial" charset="0"/>
              </a:rPr>
              <a:t>Rezin</a:t>
            </a:r>
            <a:r>
              <a:rPr lang="en-US" sz="2800" b="1" dirty="0">
                <a:solidFill>
                  <a:srgbClr val="FFFFFF"/>
                </a:solidFill>
                <a:effectLst>
                  <a:glow rad="63500">
                    <a:schemeClr val="accent4">
                      <a:satMod val="175000"/>
                      <a:alpha val="40000"/>
                    </a:schemeClr>
                  </a:glow>
                </a:effectLst>
                <a:cs typeface="Arial" charset="0"/>
              </a:rPr>
              <a:t>: and within threescore and five years shall Ephraim be broken in pieces, that it be not a people: </a:t>
            </a:r>
            <a:endParaRPr lang="en-US" sz="2800" dirty="0">
              <a:solidFill>
                <a:srgbClr val="FFFFFF"/>
              </a:solidFill>
              <a:effectLst>
                <a:glow rad="63500">
                  <a:schemeClr val="accent4">
                    <a:satMod val="175000"/>
                    <a:alpha val="40000"/>
                  </a:schemeClr>
                </a:glow>
              </a:effectLst>
              <a:cs typeface="Arial" charset="0"/>
            </a:endParaRPr>
          </a:p>
        </p:txBody>
      </p:sp>
      <p:sp>
        <p:nvSpPr>
          <p:cNvPr id="39" name="Oval 38"/>
          <p:cNvSpPr/>
          <p:nvPr/>
        </p:nvSpPr>
        <p:spPr>
          <a:xfrm>
            <a:off x="304800" y="137160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effectLst>
                  <a:glow rad="63500">
                    <a:schemeClr val="accent4">
                      <a:satMod val="175000"/>
                      <a:alpha val="40000"/>
                    </a:schemeClr>
                  </a:glow>
                </a:effectLst>
              </a:rPr>
              <a:t>10</a:t>
            </a:r>
            <a:endParaRPr lang="en-US" sz="3200" dirty="0">
              <a:effectLst>
                <a:glow rad="63500">
                  <a:schemeClr val="accent4">
                    <a:satMod val="175000"/>
                    <a:alpha val="40000"/>
                  </a:schemeClr>
                </a:glow>
              </a:effectLst>
            </a:endParaRPr>
          </a:p>
        </p:txBody>
      </p:sp>
      <p:sp>
        <p:nvSpPr>
          <p:cNvPr id="46" name="Oval 45"/>
          <p:cNvSpPr/>
          <p:nvPr/>
        </p:nvSpPr>
        <p:spPr>
          <a:xfrm>
            <a:off x="914400" y="5562600"/>
            <a:ext cx="838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effectLst>
                  <a:glow rad="63500">
                    <a:schemeClr val="accent4">
                      <a:satMod val="175000"/>
                      <a:alpha val="40000"/>
                    </a:schemeClr>
                  </a:glow>
                </a:effectLst>
              </a:rPr>
              <a:t>2</a:t>
            </a:r>
            <a:endParaRPr lang="en-US" sz="3200" dirty="0">
              <a:effectLst>
                <a:glow rad="63500">
                  <a:schemeClr val="accent4">
                    <a:satMod val="175000"/>
                    <a:alpha val="40000"/>
                  </a:schemeClr>
                </a:glo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Effect transition="in" filter="fade">
                                      <p:cBhvr>
                                        <p:cTn id="9" dur="1000"/>
                                        <p:tgtEl>
                                          <p:spTgt spid="37"/>
                                        </p:tgtEl>
                                      </p:cBhvr>
                                    </p:animEffect>
                                  </p:childTnLst>
                                </p:cTn>
                              </p:par>
                            </p:childTnLst>
                          </p:cTn>
                        </p:par>
                        <p:par>
                          <p:cTn id="10" fill="hold" nodeType="afterGroup">
                            <p:stCondLst>
                              <p:cond delay="1000"/>
                            </p:stCondLst>
                            <p:childTnLst>
                              <p:par>
                                <p:cTn id="11" presetID="53"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3000" fill="hold"/>
                                        <p:tgtEl>
                                          <p:spTgt spid="34"/>
                                        </p:tgtEl>
                                        <p:attrNameLst>
                                          <p:attrName>ppt_w</p:attrName>
                                        </p:attrNameLst>
                                      </p:cBhvr>
                                      <p:tavLst>
                                        <p:tav tm="0">
                                          <p:val>
                                            <p:fltVal val="0"/>
                                          </p:val>
                                        </p:tav>
                                        <p:tav tm="100000">
                                          <p:val>
                                            <p:strVal val="#ppt_w"/>
                                          </p:val>
                                        </p:tav>
                                      </p:tavLst>
                                    </p:anim>
                                    <p:anim calcmode="lin" valueType="num">
                                      <p:cBhvr>
                                        <p:cTn id="14" dur="3000" fill="hold"/>
                                        <p:tgtEl>
                                          <p:spTgt spid="34"/>
                                        </p:tgtEl>
                                        <p:attrNameLst>
                                          <p:attrName>ppt_h</p:attrName>
                                        </p:attrNameLst>
                                      </p:cBhvr>
                                      <p:tavLst>
                                        <p:tav tm="0">
                                          <p:val>
                                            <p:fltVal val="0"/>
                                          </p:val>
                                        </p:tav>
                                        <p:tav tm="100000">
                                          <p:val>
                                            <p:strVal val="#ppt_h"/>
                                          </p:val>
                                        </p:tav>
                                      </p:tavLst>
                                    </p:anim>
                                    <p:animEffect transition="in" filter="fade">
                                      <p:cBhvr>
                                        <p:cTn id="15" dur="3000"/>
                                        <p:tgtEl>
                                          <p:spTgt spid="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xit" presetSubtype="16" fill="hold" nodeType="clickEffect">
                                  <p:stCondLst>
                                    <p:cond delay="0"/>
                                  </p:stCondLst>
                                  <p:childTnLst>
                                    <p:animEffect transition="out" filter="diamond(in)">
                                      <p:cBhvr>
                                        <p:cTn id="19" dur="2000"/>
                                        <p:tgtEl>
                                          <p:spTgt spid="34"/>
                                        </p:tgtEl>
                                      </p:cBhvr>
                                    </p:animEffect>
                                    <p:set>
                                      <p:cBhvr>
                                        <p:cTn id="20" dur="1" fill="hold">
                                          <p:stCondLst>
                                            <p:cond delay="1999"/>
                                          </p:stCondLst>
                                        </p:cTn>
                                        <p:tgtEl>
                                          <p:spTgt spid="34"/>
                                        </p:tgtEl>
                                        <p:attrNameLst>
                                          <p:attrName>style.visibility</p:attrName>
                                        </p:attrNameLst>
                                      </p:cBhvr>
                                      <p:to>
                                        <p:strVal val="hidden"/>
                                      </p:to>
                                    </p:set>
                                  </p:childTnLst>
                                </p:cTn>
                              </p:par>
                            </p:childTnLst>
                          </p:cTn>
                        </p:par>
                        <p:par>
                          <p:cTn id="21" fill="hold" nodeType="afterGroup">
                            <p:stCondLst>
                              <p:cond delay="2000"/>
                            </p:stCondLst>
                            <p:childTnLst>
                              <p:par>
                                <p:cTn id="22" presetID="53"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2000" fill="hold"/>
                                        <p:tgtEl>
                                          <p:spTgt spid="2"/>
                                        </p:tgtEl>
                                        <p:attrNameLst>
                                          <p:attrName>ppt_w</p:attrName>
                                        </p:attrNameLst>
                                      </p:cBhvr>
                                      <p:tavLst>
                                        <p:tav tm="0">
                                          <p:val>
                                            <p:fltVal val="0"/>
                                          </p:val>
                                        </p:tav>
                                        <p:tav tm="100000">
                                          <p:val>
                                            <p:strVal val="#ppt_w"/>
                                          </p:val>
                                        </p:tav>
                                      </p:tavLst>
                                    </p:anim>
                                    <p:anim calcmode="lin" valueType="num">
                                      <p:cBhvr>
                                        <p:cTn id="25" dur="2000" fill="hold"/>
                                        <p:tgtEl>
                                          <p:spTgt spid="2"/>
                                        </p:tgtEl>
                                        <p:attrNameLst>
                                          <p:attrName>ppt_h</p:attrName>
                                        </p:attrNameLst>
                                      </p:cBhvr>
                                      <p:tavLst>
                                        <p:tav tm="0">
                                          <p:val>
                                            <p:fltVal val="0"/>
                                          </p:val>
                                        </p:tav>
                                        <p:tav tm="100000">
                                          <p:val>
                                            <p:strVal val="#ppt_h"/>
                                          </p:val>
                                        </p:tav>
                                      </p:tavLst>
                                    </p:anim>
                                    <p:animEffect transition="in" filter="fade">
                                      <p:cBhvr>
                                        <p:cTn id="26" dur="2000"/>
                                        <p:tgtEl>
                                          <p:spTgt spid="2"/>
                                        </p:tgtEl>
                                      </p:cBhvr>
                                    </p:animEffect>
                                  </p:childTnLst>
                                </p:cTn>
                              </p:par>
                            </p:childTnLst>
                          </p:cTn>
                        </p:par>
                        <p:par>
                          <p:cTn id="27" fill="hold" nodeType="afterGroup">
                            <p:stCondLst>
                              <p:cond delay="4000"/>
                            </p:stCondLst>
                            <p:childTnLst>
                              <p:par>
                                <p:cTn id="28" presetID="53" presetClass="entr" presetSubtype="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p:cTn id="30" dur="2000" fill="hold"/>
                                        <p:tgtEl>
                                          <p:spTgt spid="41"/>
                                        </p:tgtEl>
                                        <p:attrNameLst>
                                          <p:attrName>ppt_w</p:attrName>
                                        </p:attrNameLst>
                                      </p:cBhvr>
                                      <p:tavLst>
                                        <p:tav tm="0">
                                          <p:val>
                                            <p:fltVal val="0"/>
                                          </p:val>
                                        </p:tav>
                                        <p:tav tm="100000">
                                          <p:val>
                                            <p:strVal val="#ppt_w"/>
                                          </p:val>
                                        </p:tav>
                                      </p:tavLst>
                                    </p:anim>
                                    <p:anim calcmode="lin" valueType="num">
                                      <p:cBhvr>
                                        <p:cTn id="31" dur="2000" fill="hold"/>
                                        <p:tgtEl>
                                          <p:spTgt spid="41"/>
                                        </p:tgtEl>
                                        <p:attrNameLst>
                                          <p:attrName>ppt_h</p:attrName>
                                        </p:attrNameLst>
                                      </p:cBhvr>
                                      <p:tavLst>
                                        <p:tav tm="0">
                                          <p:val>
                                            <p:fltVal val="0"/>
                                          </p:val>
                                        </p:tav>
                                        <p:tav tm="100000">
                                          <p:val>
                                            <p:strVal val="#ppt_h"/>
                                          </p:val>
                                        </p:tav>
                                      </p:tavLst>
                                    </p:anim>
                                    <p:animEffect transition="in" filter="fade">
                                      <p:cBhvr>
                                        <p:cTn id="32" dur="2000"/>
                                        <p:tgtEl>
                                          <p:spTgt spid="41"/>
                                        </p:tgtEl>
                                      </p:cBhvr>
                                    </p:animEffect>
                                  </p:childTnLst>
                                </p:cTn>
                              </p:par>
                            </p:childTnLst>
                          </p:cTn>
                        </p:par>
                        <p:par>
                          <p:cTn id="33" fill="hold" nodeType="afterGroup">
                            <p:stCondLst>
                              <p:cond delay="6000"/>
                            </p:stCondLst>
                            <p:childTnLst>
                              <p:par>
                                <p:cTn id="34" presetID="53"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2000" fill="hold"/>
                                        <p:tgtEl>
                                          <p:spTgt spid="5"/>
                                        </p:tgtEl>
                                        <p:attrNameLst>
                                          <p:attrName>ppt_w</p:attrName>
                                        </p:attrNameLst>
                                      </p:cBhvr>
                                      <p:tavLst>
                                        <p:tav tm="0">
                                          <p:val>
                                            <p:fltVal val="0"/>
                                          </p:val>
                                        </p:tav>
                                        <p:tav tm="100000">
                                          <p:val>
                                            <p:strVal val="#ppt_w"/>
                                          </p:val>
                                        </p:tav>
                                      </p:tavLst>
                                    </p:anim>
                                    <p:anim calcmode="lin" valueType="num">
                                      <p:cBhvr>
                                        <p:cTn id="37" dur="2000" fill="hold"/>
                                        <p:tgtEl>
                                          <p:spTgt spid="5"/>
                                        </p:tgtEl>
                                        <p:attrNameLst>
                                          <p:attrName>ppt_h</p:attrName>
                                        </p:attrNameLst>
                                      </p:cBhvr>
                                      <p:tavLst>
                                        <p:tav tm="0">
                                          <p:val>
                                            <p:fltVal val="0"/>
                                          </p:val>
                                        </p:tav>
                                        <p:tav tm="100000">
                                          <p:val>
                                            <p:strVal val="#ppt_h"/>
                                          </p:val>
                                        </p:tav>
                                      </p:tavLst>
                                    </p:anim>
                                    <p:animEffect transition="in" filter="fade">
                                      <p:cBhvr>
                                        <p:cTn id="38" dur="2000"/>
                                        <p:tgtEl>
                                          <p:spTgt spid="5"/>
                                        </p:tgtEl>
                                      </p:cBhvr>
                                    </p:animEffect>
                                  </p:childTnLst>
                                </p:cTn>
                              </p:par>
                            </p:childTnLst>
                          </p:cTn>
                        </p:par>
                        <p:par>
                          <p:cTn id="39" fill="hold" nodeType="afterGroup">
                            <p:stCondLst>
                              <p:cond delay="8000"/>
                            </p:stCondLst>
                            <p:childTnLst>
                              <p:par>
                                <p:cTn id="40" presetID="17" presetClass="entr" presetSubtype="1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000" fill="hold"/>
                                        <p:tgtEl>
                                          <p:spTgt spid="11"/>
                                        </p:tgtEl>
                                        <p:attrNameLst>
                                          <p:attrName>ppt_w</p:attrName>
                                        </p:attrNameLst>
                                      </p:cBhvr>
                                      <p:tavLst>
                                        <p:tav tm="0">
                                          <p:val>
                                            <p:fltVal val="0"/>
                                          </p:val>
                                        </p:tav>
                                        <p:tav tm="100000">
                                          <p:val>
                                            <p:strVal val="#ppt_w"/>
                                          </p:val>
                                        </p:tav>
                                      </p:tavLst>
                                    </p:anim>
                                    <p:anim calcmode="lin" valueType="num">
                                      <p:cBhvr>
                                        <p:cTn id="43" dur="2000" fill="hold"/>
                                        <p:tgtEl>
                                          <p:spTgt spid="11"/>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10000"/>
                            </p:stCondLst>
                            <p:childTnLst>
                              <p:par>
                                <p:cTn id="45" presetID="53" presetClass="entr" presetSubtype="0"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2000" fill="hold"/>
                                        <p:tgtEl>
                                          <p:spTgt spid="40"/>
                                        </p:tgtEl>
                                        <p:attrNameLst>
                                          <p:attrName>ppt_w</p:attrName>
                                        </p:attrNameLst>
                                      </p:cBhvr>
                                      <p:tavLst>
                                        <p:tav tm="0">
                                          <p:val>
                                            <p:fltVal val="0"/>
                                          </p:val>
                                        </p:tav>
                                        <p:tav tm="100000">
                                          <p:val>
                                            <p:strVal val="#ppt_w"/>
                                          </p:val>
                                        </p:tav>
                                      </p:tavLst>
                                    </p:anim>
                                    <p:anim calcmode="lin" valueType="num">
                                      <p:cBhvr>
                                        <p:cTn id="48" dur="2000" fill="hold"/>
                                        <p:tgtEl>
                                          <p:spTgt spid="40"/>
                                        </p:tgtEl>
                                        <p:attrNameLst>
                                          <p:attrName>ppt_h</p:attrName>
                                        </p:attrNameLst>
                                      </p:cBhvr>
                                      <p:tavLst>
                                        <p:tav tm="0">
                                          <p:val>
                                            <p:fltVal val="0"/>
                                          </p:val>
                                        </p:tav>
                                        <p:tav tm="100000">
                                          <p:val>
                                            <p:strVal val="#ppt_h"/>
                                          </p:val>
                                        </p:tav>
                                      </p:tavLst>
                                    </p:anim>
                                    <p:animEffect transition="in" filter="fade">
                                      <p:cBhvr>
                                        <p:cTn id="49" dur="2000"/>
                                        <p:tgtEl>
                                          <p:spTgt spid="40"/>
                                        </p:tgtEl>
                                      </p:cBhvr>
                                    </p:animEffect>
                                  </p:childTnLst>
                                </p:cTn>
                              </p:par>
                            </p:childTnLst>
                          </p:cTn>
                        </p:par>
                        <p:par>
                          <p:cTn id="50" fill="hold" nodeType="afterGroup">
                            <p:stCondLst>
                              <p:cond delay="12000"/>
                            </p:stCondLst>
                            <p:childTnLst>
                              <p:par>
                                <p:cTn id="51" presetID="53"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2000" fill="hold"/>
                                        <p:tgtEl>
                                          <p:spTgt spid="12"/>
                                        </p:tgtEl>
                                        <p:attrNameLst>
                                          <p:attrName>ppt_w</p:attrName>
                                        </p:attrNameLst>
                                      </p:cBhvr>
                                      <p:tavLst>
                                        <p:tav tm="0">
                                          <p:val>
                                            <p:fltVal val="0"/>
                                          </p:val>
                                        </p:tav>
                                        <p:tav tm="100000">
                                          <p:val>
                                            <p:strVal val="#ppt_w"/>
                                          </p:val>
                                        </p:tav>
                                      </p:tavLst>
                                    </p:anim>
                                    <p:anim calcmode="lin" valueType="num">
                                      <p:cBhvr>
                                        <p:cTn id="54" dur="2000" fill="hold"/>
                                        <p:tgtEl>
                                          <p:spTgt spid="12"/>
                                        </p:tgtEl>
                                        <p:attrNameLst>
                                          <p:attrName>ppt_h</p:attrName>
                                        </p:attrNameLst>
                                      </p:cBhvr>
                                      <p:tavLst>
                                        <p:tav tm="0">
                                          <p:val>
                                            <p:fltVal val="0"/>
                                          </p:val>
                                        </p:tav>
                                        <p:tav tm="100000">
                                          <p:val>
                                            <p:strVal val="#ppt_h"/>
                                          </p:val>
                                        </p:tav>
                                      </p:tavLst>
                                    </p:anim>
                                    <p:animEffect transition="in" filter="fade">
                                      <p:cBhvr>
                                        <p:cTn id="55" dur="2000"/>
                                        <p:tgtEl>
                                          <p:spTgt spid="12"/>
                                        </p:tgtEl>
                                      </p:cBhvr>
                                    </p:animEffect>
                                  </p:childTnLst>
                                </p:cTn>
                              </p:par>
                            </p:childTnLst>
                          </p:cTn>
                        </p:par>
                        <p:par>
                          <p:cTn id="56" fill="hold" nodeType="afterGroup">
                            <p:stCondLst>
                              <p:cond delay="14000"/>
                            </p:stCondLst>
                            <p:childTnLst>
                              <p:par>
                                <p:cTn id="57" presetID="17" presetClass="entr" presetSubtype="10"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2000" fill="hold"/>
                                        <p:tgtEl>
                                          <p:spTgt spid="7"/>
                                        </p:tgtEl>
                                        <p:attrNameLst>
                                          <p:attrName>ppt_w</p:attrName>
                                        </p:attrNameLst>
                                      </p:cBhvr>
                                      <p:tavLst>
                                        <p:tav tm="0">
                                          <p:val>
                                            <p:fltVal val="0"/>
                                          </p:val>
                                        </p:tav>
                                        <p:tav tm="100000">
                                          <p:val>
                                            <p:strVal val="#ppt_w"/>
                                          </p:val>
                                        </p:tav>
                                      </p:tavLst>
                                    </p:anim>
                                    <p:anim calcmode="lin" valueType="num">
                                      <p:cBhvr>
                                        <p:cTn id="6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nodeType="click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p:cTn id="65" dur="1000" fill="hold"/>
                                        <p:tgtEl>
                                          <p:spTgt spid="38"/>
                                        </p:tgtEl>
                                        <p:attrNameLst>
                                          <p:attrName>ppt_w</p:attrName>
                                        </p:attrNameLst>
                                      </p:cBhvr>
                                      <p:tavLst>
                                        <p:tav tm="0">
                                          <p:val>
                                            <p:fltVal val="0"/>
                                          </p:val>
                                        </p:tav>
                                        <p:tav tm="100000">
                                          <p:val>
                                            <p:strVal val="#ppt_w"/>
                                          </p:val>
                                        </p:tav>
                                      </p:tavLst>
                                    </p:anim>
                                    <p:anim calcmode="lin" valueType="num">
                                      <p:cBhvr>
                                        <p:cTn id="66" dur="1000" fill="hold"/>
                                        <p:tgtEl>
                                          <p:spTgt spid="38"/>
                                        </p:tgtEl>
                                        <p:attrNameLst>
                                          <p:attrName>ppt_h</p:attrName>
                                        </p:attrNameLst>
                                      </p:cBhvr>
                                      <p:tavLst>
                                        <p:tav tm="0">
                                          <p:val>
                                            <p:fltVal val="0"/>
                                          </p:val>
                                        </p:tav>
                                        <p:tav tm="100000">
                                          <p:val>
                                            <p:strVal val="#ppt_h"/>
                                          </p:val>
                                        </p:tav>
                                      </p:tavLst>
                                    </p:anim>
                                    <p:animEffect transition="in" filter="fade">
                                      <p:cBhvr>
                                        <p:cTn id="67" dur="1000"/>
                                        <p:tgtEl>
                                          <p:spTgt spid="38"/>
                                        </p:tgtEl>
                                      </p:cBhvr>
                                    </p:animEffect>
                                  </p:childTnLst>
                                </p:cTn>
                              </p:par>
                              <p:par>
                                <p:cTn id="68" presetID="53" presetClass="entr" presetSubtype="0"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1000" fill="hold"/>
                                        <p:tgtEl>
                                          <p:spTgt spid="31"/>
                                        </p:tgtEl>
                                        <p:attrNameLst>
                                          <p:attrName>ppt_w</p:attrName>
                                        </p:attrNameLst>
                                      </p:cBhvr>
                                      <p:tavLst>
                                        <p:tav tm="0">
                                          <p:val>
                                            <p:fltVal val="0"/>
                                          </p:val>
                                        </p:tav>
                                        <p:tav tm="100000">
                                          <p:val>
                                            <p:strVal val="#ppt_w"/>
                                          </p:val>
                                        </p:tav>
                                      </p:tavLst>
                                    </p:anim>
                                    <p:anim calcmode="lin" valueType="num">
                                      <p:cBhvr>
                                        <p:cTn id="71" dur="1000" fill="hold"/>
                                        <p:tgtEl>
                                          <p:spTgt spid="31"/>
                                        </p:tgtEl>
                                        <p:attrNameLst>
                                          <p:attrName>ppt_h</p:attrName>
                                        </p:attrNameLst>
                                      </p:cBhvr>
                                      <p:tavLst>
                                        <p:tav tm="0">
                                          <p:val>
                                            <p:fltVal val="0"/>
                                          </p:val>
                                        </p:tav>
                                        <p:tav tm="100000">
                                          <p:val>
                                            <p:strVal val="#ppt_h"/>
                                          </p:val>
                                        </p:tav>
                                      </p:tavLst>
                                    </p:anim>
                                    <p:animEffect transition="in" filter="fade">
                                      <p:cBhvr>
                                        <p:cTn id="72" dur="1000"/>
                                        <p:tgtEl>
                                          <p:spTgt spid="3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7" presetClass="entr" presetSubtype="10"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53" presetClass="entr" presetSubtype="0" fill="hold"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Effect transition="in" filter="fade">
                                      <p:cBhvr>
                                        <p:cTn id="85" dur="1000"/>
                                        <p:tgtEl>
                                          <p:spTgt spid="2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54" presetClass="entr" presetSubtype="0" accel="100000" fill="hold" nodeType="click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p:cTn id="90" dur="1000" fill="hold"/>
                                        <p:tgtEl>
                                          <p:spTgt spid="30"/>
                                        </p:tgtEl>
                                        <p:attrNameLst>
                                          <p:attrName>ppt_w</p:attrName>
                                        </p:attrNameLst>
                                      </p:cBhvr>
                                      <p:tavLst>
                                        <p:tav tm="0">
                                          <p:val>
                                            <p:strVal val="#ppt_w*0.05"/>
                                          </p:val>
                                        </p:tav>
                                        <p:tav tm="100000">
                                          <p:val>
                                            <p:strVal val="#ppt_w"/>
                                          </p:val>
                                        </p:tav>
                                      </p:tavLst>
                                    </p:anim>
                                    <p:anim calcmode="lin" valueType="num">
                                      <p:cBhvr>
                                        <p:cTn id="91" dur="1000" fill="hold"/>
                                        <p:tgtEl>
                                          <p:spTgt spid="30"/>
                                        </p:tgtEl>
                                        <p:attrNameLst>
                                          <p:attrName>ppt_h</p:attrName>
                                        </p:attrNameLst>
                                      </p:cBhvr>
                                      <p:tavLst>
                                        <p:tav tm="0">
                                          <p:val>
                                            <p:strVal val="#ppt_h"/>
                                          </p:val>
                                        </p:tav>
                                        <p:tav tm="100000">
                                          <p:val>
                                            <p:strVal val="#ppt_h"/>
                                          </p:val>
                                        </p:tav>
                                      </p:tavLst>
                                    </p:anim>
                                    <p:anim calcmode="lin" valueType="num">
                                      <p:cBhvr>
                                        <p:cTn id="92" dur="1000" fill="hold"/>
                                        <p:tgtEl>
                                          <p:spTgt spid="30"/>
                                        </p:tgtEl>
                                        <p:attrNameLst>
                                          <p:attrName>ppt_x</p:attrName>
                                        </p:attrNameLst>
                                      </p:cBhvr>
                                      <p:tavLst>
                                        <p:tav tm="0">
                                          <p:val>
                                            <p:strVal val="#ppt_x-.2"/>
                                          </p:val>
                                        </p:tav>
                                        <p:tav tm="100000">
                                          <p:val>
                                            <p:strVal val="#ppt_x"/>
                                          </p:val>
                                        </p:tav>
                                      </p:tavLst>
                                    </p:anim>
                                    <p:anim calcmode="lin" valueType="num">
                                      <p:cBhvr>
                                        <p:cTn id="93" dur="1000" fill="hold"/>
                                        <p:tgtEl>
                                          <p:spTgt spid="30"/>
                                        </p:tgtEl>
                                        <p:attrNameLst>
                                          <p:attrName>ppt_y</p:attrName>
                                        </p:attrNameLst>
                                      </p:cBhvr>
                                      <p:tavLst>
                                        <p:tav tm="0">
                                          <p:val>
                                            <p:strVal val="#ppt_y"/>
                                          </p:val>
                                        </p:tav>
                                        <p:tav tm="100000">
                                          <p:val>
                                            <p:strVal val="#ppt_y"/>
                                          </p:val>
                                        </p:tav>
                                      </p:tavLst>
                                    </p:anim>
                                    <p:animEffect transition="in" filter="fade">
                                      <p:cBhvr>
                                        <p:cTn id="94" dur="1000"/>
                                        <p:tgtEl>
                                          <p:spTgt spid="30"/>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53" presetClass="entr" presetSubtype="0" fill="hold" nodeType="click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p:cTn id="99" dur="1000" fill="hold"/>
                                        <p:tgtEl>
                                          <p:spTgt spid="20"/>
                                        </p:tgtEl>
                                        <p:attrNameLst>
                                          <p:attrName>ppt_w</p:attrName>
                                        </p:attrNameLst>
                                      </p:cBhvr>
                                      <p:tavLst>
                                        <p:tav tm="0">
                                          <p:val>
                                            <p:fltVal val="0"/>
                                          </p:val>
                                        </p:tav>
                                        <p:tav tm="100000">
                                          <p:val>
                                            <p:strVal val="#ppt_w"/>
                                          </p:val>
                                        </p:tav>
                                      </p:tavLst>
                                    </p:anim>
                                    <p:anim calcmode="lin" valueType="num">
                                      <p:cBhvr>
                                        <p:cTn id="100" dur="1000" fill="hold"/>
                                        <p:tgtEl>
                                          <p:spTgt spid="20"/>
                                        </p:tgtEl>
                                        <p:attrNameLst>
                                          <p:attrName>ppt_h</p:attrName>
                                        </p:attrNameLst>
                                      </p:cBhvr>
                                      <p:tavLst>
                                        <p:tav tm="0">
                                          <p:val>
                                            <p:fltVal val="0"/>
                                          </p:val>
                                        </p:tav>
                                        <p:tav tm="100000">
                                          <p:val>
                                            <p:strVal val="#ppt_h"/>
                                          </p:val>
                                        </p:tav>
                                      </p:tavLst>
                                    </p:anim>
                                    <p:animEffect transition="in" filter="fade">
                                      <p:cBhvr>
                                        <p:cTn id="101" dur="1000"/>
                                        <p:tgtEl>
                                          <p:spTgt spid="20"/>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53" presetClass="entr" presetSubtype="0" fill="hold" nodeType="click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p:cTn id="106" dur="2000" fill="hold"/>
                                        <p:tgtEl>
                                          <p:spTgt spid="42"/>
                                        </p:tgtEl>
                                        <p:attrNameLst>
                                          <p:attrName>ppt_w</p:attrName>
                                        </p:attrNameLst>
                                      </p:cBhvr>
                                      <p:tavLst>
                                        <p:tav tm="0">
                                          <p:val>
                                            <p:fltVal val="0"/>
                                          </p:val>
                                        </p:tav>
                                        <p:tav tm="100000">
                                          <p:val>
                                            <p:strVal val="#ppt_w"/>
                                          </p:val>
                                        </p:tav>
                                      </p:tavLst>
                                    </p:anim>
                                    <p:anim calcmode="lin" valueType="num">
                                      <p:cBhvr>
                                        <p:cTn id="107" dur="2000" fill="hold"/>
                                        <p:tgtEl>
                                          <p:spTgt spid="42"/>
                                        </p:tgtEl>
                                        <p:attrNameLst>
                                          <p:attrName>ppt_h</p:attrName>
                                        </p:attrNameLst>
                                      </p:cBhvr>
                                      <p:tavLst>
                                        <p:tav tm="0">
                                          <p:val>
                                            <p:fltVal val="0"/>
                                          </p:val>
                                        </p:tav>
                                        <p:tav tm="100000">
                                          <p:val>
                                            <p:strVal val="#ppt_h"/>
                                          </p:val>
                                        </p:tav>
                                      </p:tavLst>
                                    </p:anim>
                                    <p:animEffect transition="in" filter="fade">
                                      <p:cBhvr>
                                        <p:cTn id="108" dur="2000"/>
                                        <p:tgtEl>
                                          <p:spTgt spid="42"/>
                                        </p:tgtEl>
                                      </p:cBhvr>
                                    </p:animEffect>
                                  </p:childTnLst>
                                </p:cTn>
                              </p:par>
                              <p:par>
                                <p:cTn id="109" presetID="53" presetClass="entr" presetSubtype="0" fill="hold" nodeType="with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p:cTn id="111" dur="2000" fill="hold"/>
                                        <p:tgtEl>
                                          <p:spTgt spid="43"/>
                                        </p:tgtEl>
                                        <p:attrNameLst>
                                          <p:attrName>ppt_w</p:attrName>
                                        </p:attrNameLst>
                                      </p:cBhvr>
                                      <p:tavLst>
                                        <p:tav tm="0">
                                          <p:val>
                                            <p:fltVal val="0"/>
                                          </p:val>
                                        </p:tav>
                                        <p:tav tm="100000">
                                          <p:val>
                                            <p:strVal val="#ppt_w"/>
                                          </p:val>
                                        </p:tav>
                                      </p:tavLst>
                                    </p:anim>
                                    <p:anim calcmode="lin" valueType="num">
                                      <p:cBhvr>
                                        <p:cTn id="112" dur="2000" fill="hold"/>
                                        <p:tgtEl>
                                          <p:spTgt spid="43"/>
                                        </p:tgtEl>
                                        <p:attrNameLst>
                                          <p:attrName>ppt_h</p:attrName>
                                        </p:attrNameLst>
                                      </p:cBhvr>
                                      <p:tavLst>
                                        <p:tav tm="0">
                                          <p:val>
                                            <p:fltVal val="0"/>
                                          </p:val>
                                        </p:tav>
                                        <p:tav tm="100000">
                                          <p:val>
                                            <p:strVal val="#ppt_h"/>
                                          </p:val>
                                        </p:tav>
                                      </p:tavLst>
                                    </p:anim>
                                    <p:animEffect transition="in" filter="fade">
                                      <p:cBhvr>
                                        <p:cTn id="113" dur="2000"/>
                                        <p:tgtEl>
                                          <p:spTgt spid="43"/>
                                        </p:tgtEl>
                                      </p:cBhvr>
                                    </p:animEffect>
                                  </p:childTnLst>
                                </p:cTn>
                              </p:par>
                              <p:par>
                                <p:cTn id="114" presetID="53" presetClass="entr" presetSubtype="0" fill="hold" nodeType="with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p:cTn id="116" dur="2000" fill="hold"/>
                                        <p:tgtEl>
                                          <p:spTgt spid="47"/>
                                        </p:tgtEl>
                                        <p:attrNameLst>
                                          <p:attrName>ppt_w</p:attrName>
                                        </p:attrNameLst>
                                      </p:cBhvr>
                                      <p:tavLst>
                                        <p:tav tm="0">
                                          <p:val>
                                            <p:fltVal val="0"/>
                                          </p:val>
                                        </p:tav>
                                        <p:tav tm="100000">
                                          <p:val>
                                            <p:strVal val="#ppt_w"/>
                                          </p:val>
                                        </p:tav>
                                      </p:tavLst>
                                    </p:anim>
                                    <p:anim calcmode="lin" valueType="num">
                                      <p:cBhvr>
                                        <p:cTn id="117" dur="2000" fill="hold"/>
                                        <p:tgtEl>
                                          <p:spTgt spid="47"/>
                                        </p:tgtEl>
                                        <p:attrNameLst>
                                          <p:attrName>ppt_h</p:attrName>
                                        </p:attrNameLst>
                                      </p:cBhvr>
                                      <p:tavLst>
                                        <p:tav tm="0">
                                          <p:val>
                                            <p:fltVal val="0"/>
                                          </p:val>
                                        </p:tav>
                                        <p:tav tm="100000">
                                          <p:val>
                                            <p:strVal val="#ppt_h"/>
                                          </p:val>
                                        </p:tav>
                                      </p:tavLst>
                                    </p:anim>
                                    <p:animEffect transition="in" filter="fade">
                                      <p:cBhvr>
                                        <p:cTn id="118" dur="2000"/>
                                        <p:tgtEl>
                                          <p:spTgt spid="47"/>
                                        </p:tgtEl>
                                      </p:cBhvr>
                                    </p:animEffect>
                                  </p:childTnLst>
                                </p:cTn>
                              </p:par>
                              <p:par>
                                <p:cTn id="119" presetID="53" presetClass="entr" presetSubtype="0" fill="hold" nodeType="with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p:cTn id="121" dur="2000" fill="hold"/>
                                        <p:tgtEl>
                                          <p:spTgt spid="48"/>
                                        </p:tgtEl>
                                        <p:attrNameLst>
                                          <p:attrName>ppt_w</p:attrName>
                                        </p:attrNameLst>
                                      </p:cBhvr>
                                      <p:tavLst>
                                        <p:tav tm="0">
                                          <p:val>
                                            <p:fltVal val="0"/>
                                          </p:val>
                                        </p:tav>
                                        <p:tav tm="100000">
                                          <p:val>
                                            <p:strVal val="#ppt_w"/>
                                          </p:val>
                                        </p:tav>
                                      </p:tavLst>
                                    </p:anim>
                                    <p:anim calcmode="lin" valueType="num">
                                      <p:cBhvr>
                                        <p:cTn id="122" dur="2000" fill="hold"/>
                                        <p:tgtEl>
                                          <p:spTgt spid="48"/>
                                        </p:tgtEl>
                                        <p:attrNameLst>
                                          <p:attrName>ppt_h</p:attrName>
                                        </p:attrNameLst>
                                      </p:cBhvr>
                                      <p:tavLst>
                                        <p:tav tm="0">
                                          <p:val>
                                            <p:fltVal val="0"/>
                                          </p:val>
                                        </p:tav>
                                        <p:tav tm="100000">
                                          <p:val>
                                            <p:strVal val="#ppt_h"/>
                                          </p:val>
                                        </p:tav>
                                      </p:tavLst>
                                    </p:anim>
                                    <p:animEffect transition="in" filter="fade">
                                      <p:cBhvr>
                                        <p:cTn id="123" dur="2000"/>
                                        <p:tgtEl>
                                          <p:spTgt spid="48"/>
                                        </p:tgtEl>
                                      </p:cBhvr>
                                    </p:animEffect>
                                  </p:childTnLst>
                                </p:cTn>
                              </p:par>
                              <p:par>
                                <p:cTn id="124" presetID="53" presetClass="entr" presetSubtype="0" fill="hold"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2000" fill="hold"/>
                                        <p:tgtEl>
                                          <p:spTgt spid="50"/>
                                        </p:tgtEl>
                                        <p:attrNameLst>
                                          <p:attrName>ppt_w</p:attrName>
                                        </p:attrNameLst>
                                      </p:cBhvr>
                                      <p:tavLst>
                                        <p:tav tm="0">
                                          <p:val>
                                            <p:fltVal val="0"/>
                                          </p:val>
                                        </p:tav>
                                        <p:tav tm="100000">
                                          <p:val>
                                            <p:strVal val="#ppt_w"/>
                                          </p:val>
                                        </p:tav>
                                      </p:tavLst>
                                    </p:anim>
                                    <p:anim calcmode="lin" valueType="num">
                                      <p:cBhvr>
                                        <p:cTn id="127" dur="2000" fill="hold"/>
                                        <p:tgtEl>
                                          <p:spTgt spid="50"/>
                                        </p:tgtEl>
                                        <p:attrNameLst>
                                          <p:attrName>ppt_h</p:attrName>
                                        </p:attrNameLst>
                                      </p:cBhvr>
                                      <p:tavLst>
                                        <p:tav tm="0">
                                          <p:val>
                                            <p:fltVal val="0"/>
                                          </p:val>
                                        </p:tav>
                                        <p:tav tm="100000">
                                          <p:val>
                                            <p:strVal val="#ppt_h"/>
                                          </p:val>
                                        </p:tav>
                                      </p:tavLst>
                                    </p:anim>
                                    <p:animEffect transition="in" filter="fade">
                                      <p:cBhvr>
                                        <p:cTn id="128" dur="2000"/>
                                        <p:tgtEl>
                                          <p:spTgt spid="50"/>
                                        </p:tgtEl>
                                      </p:cBhvr>
                                    </p:animEffect>
                                  </p:childTnLst>
                                </p:cTn>
                              </p:par>
                              <p:par>
                                <p:cTn id="129" presetID="53" presetClass="entr" presetSubtype="0" fill="hold" nodeType="withEffect">
                                  <p:stCondLst>
                                    <p:cond delay="0"/>
                                  </p:stCondLst>
                                  <p:childTnLst>
                                    <p:set>
                                      <p:cBhvr>
                                        <p:cTn id="130" dur="1" fill="hold">
                                          <p:stCondLst>
                                            <p:cond delay="0"/>
                                          </p:stCondLst>
                                        </p:cTn>
                                        <p:tgtEl>
                                          <p:spTgt spid="35"/>
                                        </p:tgtEl>
                                        <p:attrNameLst>
                                          <p:attrName>style.visibility</p:attrName>
                                        </p:attrNameLst>
                                      </p:cBhvr>
                                      <p:to>
                                        <p:strVal val="visible"/>
                                      </p:to>
                                    </p:set>
                                    <p:anim calcmode="lin" valueType="num">
                                      <p:cBhvr>
                                        <p:cTn id="131" dur="2000" fill="hold"/>
                                        <p:tgtEl>
                                          <p:spTgt spid="35"/>
                                        </p:tgtEl>
                                        <p:attrNameLst>
                                          <p:attrName>ppt_w</p:attrName>
                                        </p:attrNameLst>
                                      </p:cBhvr>
                                      <p:tavLst>
                                        <p:tav tm="0">
                                          <p:val>
                                            <p:fltVal val="0"/>
                                          </p:val>
                                        </p:tav>
                                        <p:tav tm="100000">
                                          <p:val>
                                            <p:strVal val="#ppt_w"/>
                                          </p:val>
                                        </p:tav>
                                      </p:tavLst>
                                    </p:anim>
                                    <p:anim calcmode="lin" valueType="num">
                                      <p:cBhvr>
                                        <p:cTn id="132" dur="2000" fill="hold"/>
                                        <p:tgtEl>
                                          <p:spTgt spid="35"/>
                                        </p:tgtEl>
                                        <p:attrNameLst>
                                          <p:attrName>ppt_h</p:attrName>
                                        </p:attrNameLst>
                                      </p:cBhvr>
                                      <p:tavLst>
                                        <p:tav tm="0">
                                          <p:val>
                                            <p:fltVal val="0"/>
                                          </p:val>
                                        </p:tav>
                                        <p:tav tm="100000">
                                          <p:val>
                                            <p:strVal val="#ppt_h"/>
                                          </p:val>
                                        </p:tav>
                                      </p:tavLst>
                                    </p:anim>
                                    <p:animEffect transition="in" filter="fade">
                                      <p:cBhvr>
                                        <p:cTn id="133" dur="2000"/>
                                        <p:tgtEl>
                                          <p:spTgt spid="35"/>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53" presetClass="entr" presetSubtype="0" fill="hold" nodeType="click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p:cTn id="138" dur="2000" fill="hold"/>
                                        <p:tgtEl>
                                          <p:spTgt spid="52"/>
                                        </p:tgtEl>
                                        <p:attrNameLst>
                                          <p:attrName>ppt_w</p:attrName>
                                        </p:attrNameLst>
                                      </p:cBhvr>
                                      <p:tavLst>
                                        <p:tav tm="0">
                                          <p:val>
                                            <p:fltVal val="0"/>
                                          </p:val>
                                        </p:tav>
                                        <p:tav tm="100000">
                                          <p:val>
                                            <p:strVal val="#ppt_w"/>
                                          </p:val>
                                        </p:tav>
                                      </p:tavLst>
                                    </p:anim>
                                    <p:anim calcmode="lin" valueType="num">
                                      <p:cBhvr>
                                        <p:cTn id="139" dur="2000" fill="hold"/>
                                        <p:tgtEl>
                                          <p:spTgt spid="52"/>
                                        </p:tgtEl>
                                        <p:attrNameLst>
                                          <p:attrName>ppt_h</p:attrName>
                                        </p:attrNameLst>
                                      </p:cBhvr>
                                      <p:tavLst>
                                        <p:tav tm="0">
                                          <p:val>
                                            <p:fltVal val="0"/>
                                          </p:val>
                                        </p:tav>
                                        <p:tav tm="100000">
                                          <p:val>
                                            <p:strVal val="#ppt_h"/>
                                          </p:val>
                                        </p:tav>
                                      </p:tavLst>
                                    </p:anim>
                                    <p:animEffect transition="in" filter="fade">
                                      <p:cBhvr>
                                        <p:cTn id="140" dur="2000"/>
                                        <p:tgtEl>
                                          <p:spTgt spid="52"/>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8" presetClass="exit" presetSubtype="16" fill="hold" nodeType="clickEffect">
                                  <p:stCondLst>
                                    <p:cond delay="0"/>
                                  </p:stCondLst>
                                  <p:childTnLst>
                                    <p:animEffect transition="out" filter="diamond(in)">
                                      <p:cBhvr>
                                        <p:cTn id="144" dur="2000"/>
                                        <p:tgtEl>
                                          <p:spTgt spid="52"/>
                                        </p:tgtEl>
                                      </p:cBhvr>
                                    </p:animEffect>
                                    <p:set>
                                      <p:cBhvr>
                                        <p:cTn id="145" dur="1" fill="hold">
                                          <p:stCondLst>
                                            <p:cond delay="1999"/>
                                          </p:stCondLst>
                                        </p:cTn>
                                        <p:tgtEl>
                                          <p:spTgt spid="52"/>
                                        </p:tgtEl>
                                        <p:attrNameLst>
                                          <p:attrName>style.visibility</p:attrName>
                                        </p:attrNameLst>
                                      </p:cBhvr>
                                      <p:to>
                                        <p:strVal val="hidden"/>
                                      </p:to>
                                    </p:se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54" presetClass="entr" presetSubtype="0" accel="100000" fill="hold" nodeType="clickEffect">
                                  <p:stCondLst>
                                    <p:cond delay="0"/>
                                  </p:stCondLst>
                                  <p:childTnLst>
                                    <p:set>
                                      <p:cBhvr>
                                        <p:cTn id="149" dur="1" fill="hold">
                                          <p:stCondLst>
                                            <p:cond delay="0"/>
                                          </p:stCondLst>
                                        </p:cTn>
                                        <p:tgtEl>
                                          <p:spTgt spid="36"/>
                                        </p:tgtEl>
                                        <p:attrNameLst>
                                          <p:attrName>style.visibility</p:attrName>
                                        </p:attrNameLst>
                                      </p:cBhvr>
                                      <p:to>
                                        <p:strVal val="visible"/>
                                      </p:to>
                                    </p:set>
                                    <p:anim calcmode="lin" valueType="num">
                                      <p:cBhvr>
                                        <p:cTn id="150" dur="500" fill="hold"/>
                                        <p:tgtEl>
                                          <p:spTgt spid="36"/>
                                        </p:tgtEl>
                                        <p:attrNameLst>
                                          <p:attrName>ppt_w</p:attrName>
                                        </p:attrNameLst>
                                      </p:cBhvr>
                                      <p:tavLst>
                                        <p:tav tm="0">
                                          <p:val>
                                            <p:strVal val="#ppt_w*0.05"/>
                                          </p:val>
                                        </p:tav>
                                        <p:tav tm="100000">
                                          <p:val>
                                            <p:strVal val="#ppt_w"/>
                                          </p:val>
                                        </p:tav>
                                      </p:tavLst>
                                    </p:anim>
                                    <p:anim calcmode="lin" valueType="num">
                                      <p:cBhvr>
                                        <p:cTn id="151" dur="500" fill="hold"/>
                                        <p:tgtEl>
                                          <p:spTgt spid="36"/>
                                        </p:tgtEl>
                                        <p:attrNameLst>
                                          <p:attrName>ppt_h</p:attrName>
                                        </p:attrNameLst>
                                      </p:cBhvr>
                                      <p:tavLst>
                                        <p:tav tm="0">
                                          <p:val>
                                            <p:strVal val="#ppt_h"/>
                                          </p:val>
                                        </p:tav>
                                        <p:tav tm="100000">
                                          <p:val>
                                            <p:strVal val="#ppt_h"/>
                                          </p:val>
                                        </p:tav>
                                      </p:tavLst>
                                    </p:anim>
                                    <p:anim calcmode="lin" valueType="num">
                                      <p:cBhvr>
                                        <p:cTn id="152" dur="500" fill="hold"/>
                                        <p:tgtEl>
                                          <p:spTgt spid="36"/>
                                        </p:tgtEl>
                                        <p:attrNameLst>
                                          <p:attrName>ppt_x</p:attrName>
                                        </p:attrNameLst>
                                      </p:cBhvr>
                                      <p:tavLst>
                                        <p:tav tm="0">
                                          <p:val>
                                            <p:strVal val="#ppt_x-.2"/>
                                          </p:val>
                                        </p:tav>
                                        <p:tav tm="100000">
                                          <p:val>
                                            <p:strVal val="#ppt_x"/>
                                          </p:val>
                                        </p:tav>
                                      </p:tavLst>
                                    </p:anim>
                                    <p:anim calcmode="lin" valueType="num">
                                      <p:cBhvr>
                                        <p:cTn id="153" dur="500" fill="hold"/>
                                        <p:tgtEl>
                                          <p:spTgt spid="36"/>
                                        </p:tgtEl>
                                        <p:attrNameLst>
                                          <p:attrName>ppt_y</p:attrName>
                                        </p:attrNameLst>
                                      </p:cBhvr>
                                      <p:tavLst>
                                        <p:tav tm="0">
                                          <p:val>
                                            <p:strVal val="#ppt_y"/>
                                          </p:val>
                                        </p:tav>
                                        <p:tav tm="100000">
                                          <p:val>
                                            <p:strVal val="#ppt_y"/>
                                          </p:val>
                                        </p:tav>
                                      </p:tavLst>
                                    </p:anim>
                                    <p:animEffect transition="in" filter="fade">
                                      <p:cBhvr>
                                        <p:cTn id="154" dur="500"/>
                                        <p:tgtEl>
                                          <p:spTgt spid="36"/>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53" presetClass="entr" presetSubtype="0" fill="hold" grpId="0" nodeType="clickEffect">
                                  <p:stCondLst>
                                    <p:cond delay="0"/>
                                  </p:stCondLst>
                                  <p:childTnLst>
                                    <p:set>
                                      <p:cBhvr>
                                        <p:cTn id="158" dur="1" fill="hold">
                                          <p:stCondLst>
                                            <p:cond delay="0"/>
                                          </p:stCondLst>
                                        </p:cTn>
                                        <p:tgtEl>
                                          <p:spTgt spid="33"/>
                                        </p:tgtEl>
                                        <p:attrNameLst>
                                          <p:attrName>style.visibility</p:attrName>
                                        </p:attrNameLst>
                                      </p:cBhvr>
                                      <p:to>
                                        <p:strVal val="visible"/>
                                      </p:to>
                                    </p:set>
                                    <p:anim calcmode="lin" valueType="num">
                                      <p:cBhvr>
                                        <p:cTn id="159" dur="1000" fill="hold"/>
                                        <p:tgtEl>
                                          <p:spTgt spid="33"/>
                                        </p:tgtEl>
                                        <p:attrNameLst>
                                          <p:attrName>ppt_w</p:attrName>
                                        </p:attrNameLst>
                                      </p:cBhvr>
                                      <p:tavLst>
                                        <p:tav tm="0">
                                          <p:val>
                                            <p:fltVal val="0"/>
                                          </p:val>
                                        </p:tav>
                                        <p:tav tm="100000">
                                          <p:val>
                                            <p:strVal val="#ppt_w"/>
                                          </p:val>
                                        </p:tav>
                                      </p:tavLst>
                                    </p:anim>
                                    <p:anim calcmode="lin" valueType="num">
                                      <p:cBhvr>
                                        <p:cTn id="160" dur="1000" fill="hold"/>
                                        <p:tgtEl>
                                          <p:spTgt spid="33"/>
                                        </p:tgtEl>
                                        <p:attrNameLst>
                                          <p:attrName>ppt_h</p:attrName>
                                        </p:attrNameLst>
                                      </p:cBhvr>
                                      <p:tavLst>
                                        <p:tav tm="0">
                                          <p:val>
                                            <p:fltVal val="0"/>
                                          </p:val>
                                        </p:tav>
                                        <p:tav tm="100000">
                                          <p:val>
                                            <p:strVal val="#ppt_h"/>
                                          </p:val>
                                        </p:tav>
                                      </p:tavLst>
                                    </p:anim>
                                    <p:animEffect transition="in" filter="fade">
                                      <p:cBhvr>
                                        <p:cTn id="161" dur="1000"/>
                                        <p:tgtEl>
                                          <p:spTgt spid="33"/>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53" presetClass="entr" presetSubtype="0" fill="hold" nodeType="clickEffect">
                                  <p:stCondLst>
                                    <p:cond delay="0"/>
                                  </p:stCondLst>
                                  <p:childTnLst>
                                    <p:set>
                                      <p:cBhvr>
                                        <p:cTn id="165" dur="1" fill="hold">
                                          <p:stCondLst>
                                            <p:cond delay="0"/>
                                          </p:stCondLst>
                                        </p:cTn>
                                        <p:tgtEl>
                                          <p:spTgt spid="44"/>
                                        </p:tgtEl>
                                        <p:attrNameLst>
                                          <p:attrName>style.visibility</p:attrName>
                                        </p:attrNameLst>
                                      </p:cBhvr>
                                      <p:to>
                                        <p:strVal val="visible"/>
                                      </p:to>
                                    </p:set>
                                    <p:anim calcmode="lin" valueType="num">
                                      <p:cBhvr>
                                        <p:cTn id="166" dur="2000" fill="hold"/>
                                        <p:tgtEl>
                                          <p:spTgt spid="44"/>
                                        </p:tgtEl>
                                        <p:attrNameLst>
                                          <p:attrName>ppt_w</p:attrName>
                                        </p:attrNameLst>
                                      </p:cBhvr>
                                      <p:tavLst>
                                        <p:tav tm="0">
                                          <p:val>
                                            <p:fltVal val="0"/>
                                          </p:val>
                                        </p:tav>
                                        <p:tav tm="100000">
                                          <p:val>
                                            <p:strVal val="#ppt_w"/>
                                          </p:val>
                                        </p:tav>
                                      </p:tavLst>
                                    </p:anim>
                                    <p:anim calcmode="lin" valueType="num">
                                      <p:cBhvr>
                                        <p:cTn id="167" dur="2000" fill="hold"/>
                                        <p:tgtEl>
                                          <p:spTgt spid="44"/>
                                        </p:tgtEl>
                                        <p:attrNameLst>
                                          <p:attrName>ppt_h</p:attrName>
                                        </p:attrNameLst>
                                      </p:cBhvr>
                                      <p:tavLst>
                                        <p:tav tm="0">
                                          <p:val>
                                            <p:fltVal val="0"/>
                                          </p:val>
                                        </p:tav>
                                        <p:tav tm="100000">
                                          <p:val>
                                            <p:strVal val="#ppt_h"/>
                                          </p:val>
                                        </p:tav>
                                      </p:tavLst>
                                    </p:anim>
                                    <p:animEffect transition="in" filter="fade">
                                      <p:cBhvr>
                                        <p:cTn id="168" dur="2000"/>
                                        <p:tgtEl>
                                          <p:spTgt spid="44"/>
                                        </p:tgtEl>
                                      </p:cBhvr>
                                    </p:animEffect>
                                  </p:childTnLst>
                                </p:cTn>
                              </p:par>
                              <p:par>
                                <p:cTn id="169" presetID="53" presetClass="entr" presetSubtype="0" fill="hold" nodeType="with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2000" fill="hold"/>
                                        <p:tgtEl>
                                          <p:spTgt spid="49"/>
                                        </p:tgtEl>
                                        <p:attrNameLst>
                                          <p:attrName>ppt_w</p:attrName>
                                        </p:attrNameLst>
                                      </p:cBhvr>
                                      <p:tavLst>
                                        <p:tav tm="0">
                                          <p:val>
                                            <p:fltVal val="0"/>
                                          </p:val>
                                        </p:tav>
                                        <p:tav tm="100000">
                                          <p:val>
                                            <p:strVal val="#ppt_w"/>
                                          </p:val>
                                        </p:tav>
                                      </p:tavLst>
                                    </p:anim>
                                    <p:anim calcmode="lin" valueType="num">
                                      <p:cBhvr>
                                        <p:cTn id="172" dur="2000" fill="hold"/>
                                        <p:tgtEl>
                                          <p:spTgt spid="49"/>
                                        </p:tgtEl>
                                        <p:attrNameLst>
                                          <p:attrName>ppt_h</p:attrName>
                                        </p:attrNameLst>
                                      </p:cBhvr>
                                      <p:tavLst>
                                        <p:tav tm="0">
                                          <p:val>
                                            <p:fltVal val="0"/>
                                          </p:val>
                                        </p:tav>
                                        <p:tav tm="100000">
                                          <p:val>
                                            <p:strVal val="#ppt_h"/>
                                          </p:val>
                                        </p:tav>
                                      </p:tavLst>
                                    </p:anim>
                                    <p:animEffect transition="in" filter="fade">
                                      <p:cBhvr>
                                        <p:cTn id="173" dur="2000"/>
                                        <p:tgtEl>
                                          <p:spTgt spid="49"/>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53" presetClass="entr" presetSubtype="0" fill="hold" nodeType="clickEffect">
                                  <p:stCondLst>
                                    <p:cond delay="0"/>
                                  </p:stCondLst>
                                  <p:childTnLst>
                                    <p:set>
                                      <p:cBhvr>
                                        <p:cTn id="177" dur="1" fill="hold">
                                          <p:stCondLst>
                                            <p:cond delay="0"/>
                                          </p:stCondLst>
                                        </p:cTn>
                                        <p:tgtEl>
                                          <p:spTgt spid="53"/>
                                        </p:tgtEl>
                                        <p:attrNameLst>
                                          <p:attrName>style.visibility</p:attrName>
                                        </p:attrNameLst>
                                      </p:cBhvr>
                                      <p:to>
                                        <p:strVal val="visible"/>
                                      </p:to>
                                    </p:set>
                                    <p:anim calcmode="lin" valueType="num">
                                      <p:cBhvr>
                                        <p:cTn id="178" dur="1000" fill="hold"/>
                                        <p:tgtEl>
                                          <p:spTgt spid="53"/>
                                        </p:tgtEl>
                                        <p:attrNameLst>
                                          <p:attrName>ppt_w</p:attrName>
                                        </p:attrNameLst>
                                      </p:cBhvr>
                                      <p:tavLst>
                                        <p:tav tm="0">
                                          <p:val>
                                            <p:fltVal val="0"/>
                                          </p:val>
                                        </p:tav>
                                        <p:tav tm="100000">
                                          <p:val>
                                            <p:strVal val="#ppt_w"/>
                                          </p:val>
                                        </p:tav>
                                      </p:tavLst>
                                    </p:anim>
                                    <p:anim calcmode="lin" valueType="num">
                                      <p:cBhvr>
                                        <p:cTn id="179" dur="1000" fill="hold"/>
                                        <p:tgtEl>
                                          <p:spTgt spid="53"/>
                                        </p:tgtEl>
                                        <p:attrNameLst>
                                          <p:attrName>ppt_h</p:attrName>
                                        </p:attrNameLst>
                                      </p:cBhvr>
                                      <p:tavLst>
                                        <p:tav tm="0">
                                          <p:val>
                                            <p:fltVal val="0"/>
                                          </p:val>
                                        </p:tav>
                                        <p:tav tm="100000">
                                          <p:val>
                                            <p:strVal val="#ppt_h"/>
                                          </p:val>
                                        </p:tav>
                                      </p:tavLst>
                                    </p:anim>
                                    <p:animEffect transition="in" filter="fade">
                                      <p:cBhvr>
                                        <p:cTn id="180" dur="1000"/>
                                        <p:tgtEl>
                                          <p:spTgt spid="53"/>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8" presetClass="exit" presetSubtype="16" fill="hold" nodeType="clickEffect">
                                  <p:stCondLst>
                                    <p:cond delay="0"/>
                                  </p:stCondLst>
                                  <p:childTnLst>
                                    <p:animEffect transition="out" filter="diamond(in)">
                                      <p:cBhvr>
                                        <p:cTn id="184" dur="2000"/>
                                        <p:tgtEl>
                                          <p:spTgt spid="53"/>
                                        </p:tgtEl>
                                      </p:cBhvr>
                                    </p:animEffect>
                                    <p:set>
                                      <p:cBhvr>
                                        <p:cTn id="185" dur="1" fill="hold">
                                          <p:stCondLst>
                                            <p:cond delay="1999"/>
                                          </p:stCondLst>
                                        </p:cTn>
                                        <p:tgtEl>
                                          <p:spTgt spid="53"/>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54" presetClass="entr" presetSubtype="0" accel="100000" fill="hold" nodeType="clickEffect">
                                  <p:stCondLst>
                                    <p:cond delay="0"/>
                                  </p:stCondLst>
                                  <p:childTnLst>
                                    <p:set>
                                      <p:cBhvr>
                                        <p:cTn id="189" dur="1" fill="hold">
                                          <p:stCondLst>
                                            <p:cond delay="0"/>
                                          </p:stCondLst>
                                        </p:cTn>
                                        <p:tgtEl>
                                          <p:spTgt spid="25"/>
                                        </p:tgtEl>
                                        <p:attrNameLst>
                                          <p:attrName>style.visibility</p:attrName>
                                        </p:attrNameLst>
                                      </p:cBhvr>
                                      <p:to>
                                        <p:strVal val="visible"/>
                                      </p:to>
                                    </p:set>
                                    <p:anim calcmode="lin" valueType="num">
                                      <p:cBhvr>
                                        <p:cTn id="190" dur="500" fill="hold"/>
                                        <p:tgtEl>
                                          <p:spTgt spid="25"/>
                                        </p:tgtEl>
                                        <p:attrNameLst>
                                          <p:attrName>ppt_w</p:attrName>
                                        </p:attrNameLst>
                                      </p:cBhvr>
                                      <p:tavLst>
                                        <p:tav tm="0">
                                          <p:val>
                                            <p:strVal val="#ppt_w*0.05"/>
                                          </p:val>
                                        </p:tav>
                                        <p:tav tm="100000">
                                          <p:val>
                                            <p:strVal val="#ppt_w"/>
                                          </p:val>
                                        </p:tav>
                                      </p:tavLst>
                                    </p:anim>
                                    <p:anim calcmode="lin" valueType="num">
                                      <p:cBhvr>
                                        <p:cTn id="191" dur="500" fill="hold"/>
                                        <p:tgtEl>
                                          <p:spTgt spid="25"/>
                                        </p:tgtEl>
                                        <p:attrNameLst>
                                          <p:attrName>ppt_h</p:attrName>
                                        </p:attrNameLst>
                                      </p:cBhvr>
                                      <p:tavLst>
                                        <p:tav tm="0">
                                          <p:val>
                                            <p:strVal val="#ppt_h"/>
                                          </p:val>
                                        </p:tav>
                                        <p:tav tm="100000">
                                          <p:val>
                                            <p:strVal val="#ppt_h"/>
                                          </p:val>
                                        </p:tav>
                                      </p:tavLst>
                                    </p:anim>
                                    <p:anim calcmode="lin" valueType="num">
                                      <p:cBhvr>
                                        <p:cTn id="192" dur="500" fill="hold"/>
                                        <p:tgtEl>
                                          <p:spTgt spid="25"/>
                                        </p:tgtEl>
                                        <p:attrNameLst>
                                          <p:attrName>ppt_x</p:attrName>
                                        </p:attrNameLst>
                                      </p:cBhvr>
                                      <p:tavLst>
                                        <p:tav tm="0">
                                          <p:val>
                                            <p:strVal val="#ppt_x-.2"/>
                                          </p:val>
                                        </p:tav>
                                        <p:tav tm="100000">
                                          <p:val>
                                            <p:strVal val="#ppt_x"/>
                                          </p:val>
                                        </p:tav>
                                      </p:tavLst>
                                    </p:anim>
                                    <p:anim calcmode="lin" valueType="num">
                                      <p:cBhvr>
                                        <p:cTn id="193" dur="500" fill="hold"/>
                                        <p:tgtEl>
                                          <p:spTgt spid="25"/>
                                        </p:tgtEl>
                                        <p:attrNameLst>
                                          <p:attrName>ppt_y</p:attrName>
                                        </p:attrNameLst>
                                      </p:cBhvr>
                                      <p:tavLst>
                                        <p:tav tm="0">
                                          <p:val>
                                            <p:strVal val="#ppt_y"/>
                                          </p:val>
                                        </p:tav>
                                        <p:tav tm="100000">
                                          <p:val>
                                            <p:strVal val="#ppt_y"/>
                                          </p:val>
                                        </p:tav>
                                      </p:tavLst>
                                    </p:anim>
                                    <p:animEffect transition="in" filter="fade">
                                      <p:cBhvr>
                                        <p:cTn id="194" dur="500"/>
                                        <p:tgtEl>
                                          <p:spTgt spid="25"/>
                                        </p:tgtEl>
                                      </p:cBhvr>
                                    </p:animEffec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53" presetClass="entr" presetSubtype="0" fill="hold" grpId="0" nodeType="clickEffect">
                                  <p:stCondLst>
                                    <p:cond delay="0"/>
                                  </p:stCondLst>
                                  <p:childTnLst>
                                    <p:set>
                                      <p:cBhvr>
                                        <p:cTn id="198" dur="1" fill="hold">
                                          <p:stCondLst>
                                            <p:cond delay="0"/>
                                          </p:stCondLst>
                                        </p:cTn>
                                        <p:tgtEl>
                                          <p:spTgt spid="32"/>
                                        </p:tgtEl>
                                        <p:attrNameLst>
                                          <p:attrName>style.visibility</p:attrName>
                                        </p:attrNameLst>
                                      </p:cBhvr>
                                      <p:to>
                                        <p:strVal val="visible"/>
                                      </p:to>
                                    </p:set>
                                    <p:anim calcmode="lin" valueType="num">
                                      <p:cBhvr>
                                        <p:cTn id="199" dur="1000" fill="hold"/>
                                        <p:tgtEl>
                                          <p:spTgt spid="32"/>
                                        </p:tgtEl>
                                        <p:attrNameLst>
                                          <p:attrName>ppt_w</p:attrName>
                                        </p:attrNameLst>
                                      </p:cBhvr>
                                      <p:tavLst>
                                        <p:tav tm="0">
                                          <p:val>
                                            <p:fltVal val="0"/>
                                          </p:val>
                                        </p:tav>
                                        <p:tav tm="100000">
                                          <p:val>
                                            <p:strVal val="#ppt_w"/>
                                          </p:val>
                                        </p:tav>
                                      </p:tavLst>
                                    </p:anim>
                                    <p:anim calcmode="lin" valueType="num">
                                      <p:cBhvr>
                                        <p:cTn id="200" dur="1000" fill="hold"/>
                                        <p:tgtEl>
                                          <p:spTgt spid="32"/>
                                        </p:tgtEl>
                                        <p:attrNameLst>
                                          <p:attrName>ppt_h</p:attrName>
                                        </p:attrNameLst>
                                      </p:cBhvr>
                                      <p:tavLst>
                                        <p:tav tm="0">
                                          <p:val>
                                            <p:fltVal val="0"/>
                                          </p:val>
                                        </p:tav>
                                        <p:tav tm="100000">
                                          <p:val>
                                            <p:strVal val="#ppt_h"/>
                                          </p:val>
                                        </p:tav>
                                      </p:tavLst>
                                    </p:anim>
                                    <p:animEffect transition="in" filter="fade">
                                      <p:cBhvr>
                                        <p:cTn id="201" dur="1000"/>
                                        <p:tgtEl>
                                          <p:spTgt spid="32"/>
                                        </p:tgtEl>
                                      </p:cBhvr>
                                    </p:animEffec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53" presetClass="entr" presetSubtype="0" fill="hold" nodeType="clickEffect">
                                  <p:stCondLst>
                                    <p:cond delay="0"/>
                                  </p:stCondLst>
                                  <p:childTnLst>
                                    <p:set>
                                      <p:cBhvr>
                                        <p:cTn id="205" dur="1" fill="hold">
                                          <p:stCondLst>
                                            <p:cond delay="0"/>
                                          </p:stCondLst>
                                        </p:cTn>
                                        <p:tgtEl>
                                          <p:spTgt spid="45"/>
                                        </p:tgtEl>
                                        <p:attrNameLst>
                                          <p:attrName>style.visibility</p:attrName>
                                        </p:attrNameLst>
                                      </p:cBhvr>
                                      <p:to>
                                        <p:strVal val="visible"/>
                                      </p:to>
                                    </p:set>
                                    <p:anim calcmode="lin" valueType="num">
                                      <p:cBhvr>
                                        <p:cTn id="206" dur="2000" fill="hold"/>
                                        <p:tgtEl>
                                          <p:spTgt spid="45"/>
                                        </p:tgtEl>
                                        <p:attrNameLst>
                                          <p:attrName>ppt_w</p:attrName>
                                        </p:attrNameLst>
                                      </p:cBhvr>
                                      <p:tavLst>
                                        <p:tav tm="0">
                                          <p:val>
                                            <p:fltVal val="0"/>
                                          </p:val>
                                        </p:tav>
                                        <p:tav tm="100000">
                                          <p:val>
                                            <p:strVal val="#ppt_w"/>
                                          </p:val>
                                        </p:tav>
                                      </p:tavLst>
                                    </p:anim>
                                    <p:anim calcmode="lin" valueType="num">
                                      <p:cBhvr>
                                        <p:cTn id="207" dur="2000" fill="hold"/>
                                        <p:tgtEl>
                                          <p:spTgt spid="45"/>
                                        </p:tgtEl>
                                        <p:attrNameLst>
                                          <p:attrName>ppt_h</p:attrName>
                                        </p:attrNameLst>
                                      </p:cBhvr>
                                      <p:tavLst>
                                        <p:tav tm="0">
                                          <p:val>
                                            <p:fltVal val="0"/>
                                          </p:val>
                                        </p:tav>
                                        <p:tav tm="100000">
                                          <p:val>
                                            <p:strVal val="#ppt_h"/>
                                          </p:val>
                                        </p:tav>
                                      </p:tavLst>
                                    </p:anim>
                                    <p:animEffect transition="in" filter="fade">
                                      <p:cBhvr>
                                        <p:cTn id="208" dur="2000"/>
                                        <p:tgtEl>
                                          <p:spTgt spid="45"/>
                                        </p:tgtEl>
                                      </p:cBhvr>
                                    </p:animEffect>
                                  </p:childTnLst>
                                </p:cTn>
                              </p:par>
                              <p:par>
                                <p:cTn id="209" presetID="53" presetClass="entr" presetSubtype="0" fill="hold" nodeType="withEffect">
                                  <p:stCondLst>
                                    <p:cond delay="0"/>
                                  </p:stCondLst>
                                  <p:childTnLst>
                                    <p:set>
                                      <p:cBhvr>
                                        <p:cTn id="210" dur="1" fill="hold">
                                          <p:stCondLst>
                                            <p:cond delay="0"/>
                                          </p:stCondLst>
                                        </p:cTn>
                                        <p:tgtEl>
                                          <p:spTgt spid="51"/>
                                        </p:tgtEl>
                                        <p:attrNameLst>
                                          <p:attrName>style.visibility</p:attrName>
                                        </p:attrNameLst>
                                      </p:cBhvr>
                                      <p:to>
                                        <p:strVal val="visible"/>
                                      </p:to>
                                    </p:set>
                                    <p:anim calcmode="lin" valueType="num">
                                      <p:cBhvr>
                                        <p:cTn id="211" dur="2000" fill="hold"/>
                                        <p:tgtEl>
                                          <p:spTgt spid="51"/>
                                        </p:tgtEl>
                                        <p:attrNameLst>
                                          <p:attrName>ppt_w</p:attrName>
                                        </p:attrNameLst>
                                      </p:cBhvr>
                                      <p:tavLst>
                                        <p:tav tm="0">
                                          <p:val>
                                            <p:fltVal val="0"/>
                                          </p:val>
                                        </p:tav>
                                        <p:tav tm="100000">
                                          <p:val>
                                            <p:strVal val="#ppt_w"/>
                                          </p:val>
                                        </p:tav>
                                      </p:tavLst>
                                    </p:anim>
                                    <p:anim calcmode="lin" valueType="num">
                                      <p:cBhvr>
                                        <p:cTn id="212" dur="2000" fill="hold"/>
                                        <p:tgtEl>
                                          <p:spTgt spid="51"/>
                                        </p:tgtEl>
                                        <p:attrNameLst>
                                          <p:attrName>ppt_h</p:attrName>
                                        </p:attrNameLst>
                                      </p:cBhvr>
                                      <p:tavLst>
                                        <p:tav tm="0">
                                          <p:val>
                                            <p:fltVal val="0"/>
                                          </p:val>
                                        </p:tav>
                                        <p:tav tm="100000">
                                          <p:val>
                                            <p:strVal val="#ppt_h"/>
                                          </p:val>
                                        </p:tav>
                                      </p:tavLst>
                                    </p:anim>
                                    <p:animEffect transition="in" filter="fade">
                                      <p:cBhvr>
                                        <p:cTn id="213" dur="2000"/>
                                        <p:tgtEl>
                                          <p:spTgt spid="51"/>
                                        </p:tgtEl>
                                      </p:cBhvr>
                                    </p:animEffec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20" presetClass="entr" presetSubtype="0" fill="hold" nodeType="clickEffect">
                                  <p:stCondLst>
                                    <p:cond delay="0"/>
                                  </p:stCondLst>
                                  <p:childTnLst>
                                    <p:set>
                                      <p:cBhvr>
                                        <p:cTn id="217" dur="1" fill="hold">
                                          <p:stCondLst>
                                            <p:cond delay="0"/>
                                          </p:stCondLst>
                                        </p:cTn>
                                        <p:tgtEl>
                                          <p:spTgt spid="39"/>
                                        </p:tgtEl>
                                        <p:attrNameLst>
                                          <p:attrName>style.visibility</p:attrName>
                                        </p:attrNameLst>
                                      </p:cBhvr>
                                      <p:to>
                                        <p:strVal val="visible"/>
                                      </p:to>
                                    </p:set>
                                    <p:animEffect transition="in" filter="wedge">
                                      <p:cBhvr>
                                        <p:cTn id="218" dur="2000"/>
                                        <p:tgtEl>
                                          <p:spTgt spid="39"/>
                                        </p:tgtEl>
                                      </p:cBhvr>
                                    </p:animEffec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20" presetClass="entr" presetSubtype="0" fill="hold" nodeType="clickEffect">
                                  <p:stCondLst>
                                    <p:cond delay="0"/>
                                  </p:stCondLst>
                                  <p:childTnLst>
                                    <p:set>
                                      <p:cBhvr>
                                        <p:cTn id="222" dur="1" fill="hold">
                                          <p:stCondLst>
                                            <p:cond delay="0"/>
                                          </p:stCondLst>
                                        </p:cTn>
                                        <p:tgtEl>
                                          <p:spTgt spid="46"/>
                                        </p:tgtEl>
                                        <p:attrNameLst>
                                          <p:attrName>style.visibility</p:attrName>
                                        </p:attrNameLst>
                                      </p:cBhvr>
                                      <p:to>
                                        <p:strVal val="visible"/>
                                      </p:to>
                                    </p:set>
                                    <p:animEffect transition="in" filter="wedge">
                                      <p:cBhvr>
                                        <p:cTn id="223"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2"/>
          <p:cNvSpPr>
            <a:spLocks noGrp="1"/>
          </p:cNvSpPr>
          <p:nvPr>
            <p:ph idx="1"/>
          </p:nvPr>
        </p:nvSpPr>
        <p:spPr>
          <a:xfrm>
            <a:off x="1371600" y="990600"/>
            <a:ext cx="7467600" cy="4800600"/>
          </a:xfrm>
        </p:spPr>
        <p:txBody>
          <a:bodyPr/>
          <a:lstStyle/>
          <a:p>
            <a:r>
              <a:rPr lang="en-US" sz="3200" dirty="0" smtClean="0"/>
              <a:t>723 BC King </a:t>
            </a:r>
            <a:r>
              <a:rPr lang="en-US" sz="3200" dirty="0" err="1" smtClean="0"/>
              <a:t>Hoshea</a:t>
            </a:r>
            <a:r>
              <a:rPr lang="en-US" sz="3200" dirty="0" smtClean="0"/>
              <a:t> dies in Captivity</a:t>
            </a:r>
          </a:p>
          <a:p>
            <a:r>
              <a:rPr lang="en-US" sz="3200" dirty="0" smtClean="0"/>
              <a:t>722 </a:t>
            </a:r>
            <a:r>
              <a:rPr lang="en-US" sz="3200" dirty="0" smtClean="0"/>
              <a:t>BC Israel enters into Captivity 2</a:t>
            </a:r>
            <a:r>
              <a:rPr lang="en-US" sz="3200" baseline="30000" dirty="0" smtClean="0"/>
              <a:t>nd</a:t>
            </a:r>
            <a:r>
              <a:rPr lang="en-US" sz="3200" dirty="0" smtClean="0"/>
              <a:t> Kings 17:1-6, 8,13,16-18 </a:t>
            </a:r>
          </a:p>
          <a:p>
            <a:r>
              <a:rPr lang="en-US" sz="3200" dirty="0" smtClean="0"/>
              <a:t>677 BC Judah enter into Captivity 2</a:t>
            </a:r>
            <a:r>
              <a:rPr lang="en-US" sz="3200" baseline="30000" dirty="0" smtClean="0"/>
              <a:t>nd</a:t>
            </a:r>
            <a:r>
              <a:rPr lang="en-US" sz="3200" dirty="0" smtClean="0"/>
              <a:t> Chronicles 33:11 </a:t>
            </a:r>
          </a:p>
          <a:p>
            <a:r>
              <a:rPr lang="en-US" sz="3200" dirty="0" smtClean="0"/>
              <a:t>538 AD Fulfillment of Daniel 7:8 the Papacy takes possession of Rome </a:t>
            </a:r>
          </a:p>
          <a:p>
            <a:endParaRPr lang="en-US" dirty="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endParaRPr lang="en-US" smtClean="0"/>
          </a:p>
        </p:txBody>
      </p:sp>
      <p:sp>
        <p:nvSpPr>
          <p:cNvPr id="102403" name="Content Placeholder 2"/>
          <p:cNvSpPr>
            <a:spLocks noGrp="1"/>
          </p:cNvSpPr>
          <p:nvPr>
            <p:ph idx="1"/>
          </p:nvPr>
        </p:nvSpPr>
        <p:spPr/>
        <p:txBody>
          <a:bodyPr/>
          <a:lstStyle/>
          <a:p>
            <a:r>
              <a:rPr lang="en-US" sz="3200" smtClean="0"/>
              <a:t>1798 General Berthier takes the Pope prisoner to France and Rome's control of Europe is broken (politically and spiritually) Fulfillment of Daniel 12:11 - 1290 years from 508 and 1260 years from 538 </a:t>
            </a:r>
          </a:p>
          <a:p>
            <a:r>
              <a:rPr lang="en-US" sz="3200" smtClean="0"/>
              <a:t>46 Years John 2:20 1798-1844 to build</a:t>
            </a:r>
          </a:p>
          <a:p>
            <a:r>
              <a:rPr lang="en-US" sz="3200" smtClean="0"/>
              <a:t>God’s spiritual Temple - His people</a:t>
            </a:r>
          </a:p>
          <a:p>
            <a:endParaRPr lang="en-US"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t>EGW</a:t>
            </a:r>
          </a:p>
        </p:txBody>
      </p:sp>
      <p:sp>
        <p:nvSpPr>
          <p:cNvPr id="103427" name="Content Placeholder 2"/>
          <p:cNvSpPr>
            <a:spLocks noGrp="1"/>
          </p:cNvSpPr>
          <p:nvPr>
            <p:ph idx="1"/>
          </p:nvPr>
        </p:nvSpPr>
        <p:spPr>
          <a:xfrm>
            <a:off x="3048000" y="1676400"/>
            <a:ext cx="5943600" cy="4800600"/>
          </a:xfrm>
        </p:spPr>
        <p:txBody>
          <a:bodyPr/>
          <a:lstStyle/>
          <a:p>
            <a:r>
              <a:rPr lang="en-US" smtClean="0"/>
              <a:t> </a:t>
            </a:r>
            <a:r>
              <a:rPr lang="en-US" sz="3200" smtClean="0"/>
              <a:t>I have seen that the 1843 chart was directed by the hand of the Lord, and that it should not be altered; that the figures were as He wanted them; that His hand was over and hid a mistake in some of the figures, so that none could see it, until His hand was removed. {EW 74.1}</a:t>
            </a:r>
          </a:p>
          <a:p>
            <a:endParaRPr lang="en-US" smtClean="0"/>
          </a:p>
        </p:txBody>
      </p:sp>
      <p:pic>
        <p:nvPicPr>
          <p:cNvPr id="4" name="Content Placeholder 4" descr="EGWEstatePictures_892.jpg"/>
          <p:cNvPicPr>
            <a:picLocks noChangeAspect="1"/>
          </p:cNvPicPr>
          <p:nvPr/>
        </p:nvPicPr>
        <p:blipFill>
          <a:blip r:embed="rId3"/>
          <a:stretch>
            <a:fillRect/>
          </a:stretch>
        </p:blipFill>
        <p:spPr>
          <a:xfrm>
            <a:off x="533400" y="16764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st puzzle piece design template">
  <a:themeElements>
    <a:clrScheme name="Office Theme 14">
      <a:dk1>
        <a:srgbClr val="000000"/>
      </a:dk1>
      <a:lt1>
        <a:srgbClr val="FFFFFF"/>
      </a:lt1>
      <a:dk2>
        <a:srgbClr val="8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660033"/>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8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Last puzzle piece design template</Template>
  <TotalTime>10461</TotalTime>
  <Words>9496</Words>
  <Application>Microsoft Office PowerPoint</Application>
  <PresentationFormat>On-screen Show (4:3)</PresentationFormat>
  <Paragraphs>815</Paragraphs>
  <Slides>181</Slides>
  <Notes>181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181</vt:i4>
      </vt:variant>
    </vt:vector>
  </HeadingPairs>
  <TitlesOfParts>
    <vt:vector size="189" baseType="lpstr">
      <vt:lpstr>Arial</vt:lpstr>
      <vt:lpstr>Calibri</vt:lpstr>
      <vt:lpstr>Garamond</vt:lpstr>
      <vt:lpstr>Arial Narrow</vt:lpstr>
      <vt:lpstr>Rockwell</vt:lpstr>
      <vt:lpstr>Times New Roman</vt:lpstr>
      <vt:lpstr>Lucida Handwriting</vt:lpstr>
      <vt:lpstr>Last puzzle piece design template</vt:lpstr>
      <vt:lpstr>2520 Year Prophecy</vt:lpstr>
      <vt:lpstr>Question</vt:lpstr>
      <vt:lpstr>EGW</vt:lpstr>
      <vt:lpstr>1843 Chart</vt:lpstr>
      <vt:lpstr>Conclusion</vt:lpstr>
      <vt:lpstr>Content  2520 Year Prophecy </vt:lpstr>
      <vt:lpstr>Historical Understanding 2520</vt:lpstr>
      <vt:lpstr>Question</vt:lpstr>
      <vt:lpstr>Miller</vt:lpstr>
      <vt:lpstr>Miller</vt:lpstr>
      <vt:lpstr>Miller</vt:lpstr>
      <vt:lpstr>James White</vt:lpstr>
      <vt:lpstr>James White</vt:lpstr>
      <vt:lpstr>James White</vt:lpstr>
      <vt:lpstr>James White</vt:lpstr>
      <vt:lpstr>Calendars &amp; Dating</vt:lpstr>
      <vt:lpstr>Calendars &amp; Dating</vt:lpstr>
      <vt:lpstr>Calendars &amp; Dating</vt:lpstr>
      <vt:lpstr>Understanding Time</vt:lpstr>
      <vt:lpstr>James White</vt:lpstr>
      <vt:lpstr>James White</vt:lpstr>
      <vt:lpstr>James White</vt:lpstr>
      <vt:lpstr>James White</vt:lpstr>
      <vt:lpstr>James White</vt:lpstr>
      <vt:lpstr>James White</vt:lpstr>
      <vt:lpstr>EGW</vt:lpstr>
      <vt:lpstr>2520 Scattering &amp; Gathering</vt:lpstr>
      <vt:lpstr>Daniel 12:6                      Question</vt:lpstr>
      <vt:lpstr>Daniel 12:7                        Answer</vt:lpstr>
      <vt:lpstr>Daniel 9:11</vt:lpstr>
      <vt:lpstr>Daniel 9:13</vt:lpstr>
      <vt:lpstr>Leviticus 26</vt:lpstr>
      <vt:lpstr>Leviticus</vt:lpstr>
      <vt:lpstr>Leviticus</vt:lpstr>
      <vt:lpstr>Miller</vt:lpstr>
      <vt:lpstr>Miller</vt:lpstr>
      <vt:lpstr>Miller</vt:lpstr>
      <vt:lpstr>Miller</vt:lpstr>
      <vt:lpstr>Miller</vt:lpstr>
      <vt:lpstr>Miller</vt:lpstr>
      <vt:lpstr>Miller</vt:lpstr>
      <vt:lpstr>Miller</vt:lpstr>
      <vt:lpstr>Miller</vt:lpstr>
      <vt:lpstr>Seven Times</vt:lpstr>
      <vt:lpstr>Seven Times</vt:lpstr>
      <vt:lpstr>Miller</vt:lpstr>
      <vt:lpstr>Miller</vt:lpstr>
      <vt:lpstr>Miller</vt:lpstr>
      <vt:lpstr>Miller</vt:lpstr>
      <vt:lpstr>Miller</vt:lpstr>
      <vt:lpstr>Miller</vt:lpstr>
      <vt:lpstr>Miller</vt:lpstr>
      <vt:lpstr>Miller</vt:lpstr>
      <vt:lpstr>Miller</vt:lpstr>
      <vt:lpstr>Miller</vt:lpstr>
      <vt:lpstr>Miller</vt:lpstr>
      <vt:lpstr>Miller</vt:lpstr>
      <vt:lpstr>Miller</vt:lpstr>
      <vt:lpstr>Miller</vt:lpstr>
      <vt:lpstr>Miller</vt:lpstr>
      <vt:lpstr>Miller</vt:lpstr>
      <vt:lpstr>Miller</vt:lpstr>
      <vt:lpstr>PowerPoint Presentation</vt:lpstr>
      <vt:lpstr>EGW  “Gathering Time”</vt:lpstr>
      <vt:lpstr>“Gathering Time”</vt:lpstr>
      <vt:lpstr>“Gathering Time”</vt:lpstr>
      <vt:lpstr>“Gathering Time”</vt:lpstr>
      <vt:lpstr>“Gathering Time”</vt:lpstr>
      <vt:lpstr>1843 Chart</vt:lpstr>
      <vt:lpstr>Purpose of Prophecy</vt:lpstr>
      <vt:lpstr>Question</vt:lpstr>
      <vt:lpstr>EGW</vt:lpstr>
      <vt:lpstr>Question</vt:lpstr>
      <vt:lpstr>Definition </vt:lpstr>
      <vt:lpstr>Definition</vt:lpstr>
      <vt:lpstr>Scripture Text</vt:lpstr>
      <vt:lpstr>Scripture Text</vt:lpstr>
      <vt:lpstr>Question</vt:lpstr>
      <vt:lpstr>1843 Chart</vt:lpstr>
      <vt:lpstr>Captain Bates</vt:lpstr>
      <vt:lpstr>Captain Bates</vt:lpstr>
      <vt:lpstr>Captain Bates</vt:lpstr>
      <vt:lpstr>Question</vt:lpstr>
      <vt:lpstr>EGW</vt:lpstr>
      <vt:lpstr>EGW</vt:lpstr>
      <vt:lpstr>Question</vt:lpstr>
      <vt:lpstr>Scripture</vt:lpstr>
      <vt:lpstr>Scripture</vt:lpstr>
      <vt:lpstr>Question</vt:lpstr>
      <vt:lpstr>Historical Fact </vt:lpstr>
      <vt:lpstr>EGW</vt:lpstr>
      <vt:lpstr>EGW</vt:lpstr>
      <vt:lpstr>THE 2520 Year Prophecy</vt:lpstr>
      <vt:lpstr>Question</vt:lpstr>
      <vt:lpstr>PowerPoint Presentation</vt:lpstr>
      <vt:lpstr>PowerPoint Presentation</vt:lpstr>
      <vt:lpstr>PowerPoint Presentation</vt:lpstr>
      <vt:lpstr>PowerPoint Presentation</vt:lpstr>
      <vt:lpstr>EGW</vt:lpstr>
      <vt:lpstr>Question</vt:lpstr>
      <vt:lpstr>Chart</vt:lpstr>
      <vt:lpstr>Question</vt:lpstr>
      <vt:lpstr>EGW</vt:lpstr>
      <vt:lpstr>EGW</vt:lpstr>
      <vt:lpstr>PowerPoint Presentation</vt:lpstr>
      <vt:lpstr>2520 Ezekiel 37</vt:lpstr>
      <vt:lpstr>EGW “Dry Bones”</vt:lpstr>
      <vt:lpstr>EGW “Dry Bones”</vt:lpstr>
      <vt:lpstr>EGW “Dry Bones”</vt:lpstr>
      <vt:lpstr>EGW “Dry Bones”</vt:lpstr>
      <vt:lpstr>Scripture – Ezekiel 37:1-28</vt:lpstr>
      <vt:lpstr>Scripture – Ezekiel 37:1-28</vt:lpstr>
      <vt:lpstr>Scripture – Ezekiel 37:1-28</vt:lpstr>
      <vt:lpstr>Scripture – Ezekiel 37:1-28</vt:lpstr>
      <vt:lpstr>Scripture – Ezekiel 37:1-28</vt:lpstr>
      <vt:lpstr>Scripture – Ezekiel 37:1-28</vt:lpstr>
      <vt:lpstr>Scripture Comparison</vt:lpstr>
      <vt:lpstr>Scripture Comparison</vt:lpstr>
      <vt:lpstr>Summary</vt:lpstr>
      <vt:lpstr>2520 Repeat &amp; Enlarge</vt:lpstr>
      <vt:lpstr>PowerPoint Presentation</vt:lpstr>
      <vt:lpstr>Scripture Text</vt:lpstr>
      <vt:lpstr>EGW </vt:lpstr>
      <vt:lpstr>Ezekiel 37:15-23</vt:lpstr>
      <vt:lpstr>Ezekiel 37:15-23</vt:lpstr>
      <vt:lpstr>PowerPoint Presentation</vt:lpstr>
      <vt:lpstr>Ezekiel 37:15-23</vt:lpstr>
      <vt:lpstr>Ezekiel 37:15-23</vt:lpstr>
      <vt:lpstr>The Gathering</vt:lpstr>
      <vt:lpstr>Ezekiel 37:15-23</vt:lpstr>
      <vt:lpstr>Summary Ezekiel 37</vt:lpstr>
      <vt:lpstr>Summary Ezekiel 37</vt:lpstr>
      <vt:lpstr>2520 Repeat &amp; Enlarge 2</vt:lpstr>
      <vt:lpstr>1 Kings 17:12-24 </vt:lpstr>
      <vt:lpstr>1 Kings 17:12-24 </vt:lpstr>
      <vt:lpstr>1 Kings 17:12-24 </vt:lpstr>
      <vt:lpstr>1 Kings 17:12-24 </vt:lpstr>
      <vt:lpstr>1 Kings 17:12-24 </vt:lpstr>
      <vt:lpstr>2520 Historical Repetition</vt:lpstr>
      <vt:lpstr>Isaiah 46:9 – 10 </vt:lpstr>
      <vt:lpstr>Historical Information</vt:lpstr>
      <vt:lpstr>Chart</vt:lpstr>
      <vt:lpstr>Peace Treaty Rome &amp; Napoleon</vt:lpstr>
      <vt:lpstr>Peace Treaty Rome &amp; Napoleon</vt:lpstr>
      <vt:lpstr>Peace Treaty Rome &amp; Napoleon</vt:lpstr>
      <vt:lpstr>Rome Kills General Duphot</vt:lpstr>
      <vt:lpstr>Napoleon &amp; Rome</vt:lpstr>
      <vt:lpstr>Berthier</vt:lpstr>
      <vt:lpstr>Pope Pius VI</vt:lpstr>
      <vt:lpstr>Pope Pius VI</vt:lpstr>
      <vt:lpstr>2520 Year Prophecy &amp; Daniel</vt:lpstr>
      <vt:lpstr>Daniel 3:19</vt:lpstr>
      <vt:lpstr>EGW</vt:lpstr>
      <vt:lpstr>EGW</vt:lpstr>
      <vt:lpstr>Daniel 4:16</vt:lpstr>
      <vt:lpstr>Daniel 4:23</vt:lpstr>
      <vt:lpstr>Daniel 4:25</vt:lpstr>
      <vt:lpstr>Daniel 4:32 </vt:lpstr>
      <vt:lpstr>Uriah Smith Daniel &amp; Revelation</vt:lpstr>
      <vt:lpstr>Uriah Smith</vt:lpstr>
      <vt:lpstr>Uriah Smith</vt:lpstr>
      <vt:lpstr>Uriah Smith</vt:lpstr>
      <vt:lpstr>Daniel 5</vt:lpstr>
      <vt:lpstr>Daniel 5</vt:lpstr>
      <vt:lpstr>Daniel 5</vt:lpstr>
      <vt:lpstr>2520 in Daniel</vt:lpstr>
      <vt:lpstr>2520 in Daniel</vt:lpstr>
      <vt:lpstr>2520 in Daniel</vt:lpstr>
      <vt:lpstr>Daniels proclamation</vt:lpstr>
      <vt:lpstr>Daniel 9</vt:lpstr>
      <vt:lpstr>Daniel 9 </vt:lpstr>
      <vt:lpstr>Shekel</vt:lpstr>
      <vt:lpstr>Gerah</vt:lpstr>
      <vt:lpstr>Conclusion 2520 Year Prophecy </vt:lpstr>
      <vt:lpstr>Conclusion</vt:lpstr>
      <vt:lpstr>Conclusion</vt:lpstr>
      <vt:lpstr>Daniel 12</vt:lpstr>
      <vt:lpstr>Daniel 12</vt:lpstr>
      <vt:lpstr>Scripture</vt:lpstr>
      <vt:lpstr>Scripture</vt:lpstr>
      <vt:lpstr>Resource Links</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2520 Year Prophecy</dc:title>
  <dc:creator>Randy Moeller</dc:creator>
  <cp:lastModifiedBy>Randy</cp:lastModifiedBy>
  <cp:revision>25</cp:revision>
  <dcterms:created xsi:type="dcterms:W3CDTF">2008-11-03T23:46:45Z</dcterms:created>
  <dcterms:modified xsi:type="dcterms:W3CDTF">2012-08-22T12:48:35Z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TC102862111033</vt:lpwstr>
  </property>
</Properties>
</file>