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264" r:id="rId3"/>
    <p:sldId id="257" r:id="rId4"/>
    <p:sldId id="285" r:id="rId5"/>
    <p:sldId id="258" r:id="rId6"/>
    <p:sldId id="265" r:id="rId7"/>
    <p:sldId id="286" r:id="rId8"/>
    <p:sldId id="268" r:id="rId9"/>
    <p:sldId id="267" r:id="rId10"/>
    <p:sldId id="282" r:id="rId11"/>
    <p:sldId id="263" r:id="rId12"/>
    <p:sldId id="269" r:id="rId13"/>
    <p:sldId id="259" r:id="rId14"/>
    <p:sldId id="266" r:id="rId15"/>
    <p:sldId id="260" r:id="rId16"/>
    <p:sldId id="280" r:id="rId17"/>
    <p:sldId id="279" r:id="rId18"/>
    <p:sldId id="270" r:id="rId19"/>
    <p:sldId id="262" r:id="rId20"/>
    <p:sldId id="273" r:id="rId21"/>
    <p:sldId id="275" r:id="rId22"/>
    <p:sldId id="281" r:id="rId23"/>
    <p:sldId id="276" r:id="rId24"/>
    <p:sldId id="277" r:id="rId25"/>
    <p:sldId id="283" r:id="rId26"/>
    <p:sldId id="274" r:id="rId27"/>
    <p:sldId id="284" r:id="rId28"/>
    <p:sldId id="287" r:id="rId29"/>
    <p:sldId id="278" r:id="rId30"/>
    <p:sldId id="294" r:id="rId31"/>
    <p:sldId id="288" r:id="rId32"/>
    <p:sldId id="295" r:id="rId33"/>
    <p:sldId id="296" r:id="rId34"/>
    <p:sldId id="302" r:id="rId35"/>
    <p:sldId id="301" r:id="rId36"/>
    <p:sldId id="303" r:id="rId37"/>
    <p:sldId id="293" r:id="rId38"/>
    <p:sldId id="297" r:id="rId39"/>
    <p:sldId id="291" r:id="rId40"/>
    <p:sldId id="298" r:id="rId41"/>
    <p:sldId id="290" r:id="rId42"/>
    <p:sldId id="299" r:id="rId43"/>
    <p:sldId id="292"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17A9"/>
    <a:srgbClr val="000066"/>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51" autoAdjust="0"/>
    <p:restoredTop sz="94714" autoAdjust="0"/>
  </p:normalViewPr>
  <p:slideViewPr>
    <p:cSldViewPr>
      <p:cViewPr varScale="1">
        <p:scale>
          <a:sx n="102" d="100"/>
          <a:sy n="102" d="100"/>
        </p:scale>
        <p:origin x="-2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281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EE47067-1512-45D2-B323-05297F1769A5}" type="datetimeFigureOut">
              <a:rPr lang="en-US"/>
              <a:pPr>
                <a:defRPr/>
              </a:pPr>
              <a:t>4/27/2008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123D222-4123-4420-AE20-24CF4398164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7C6590AD-20AD-4486-86E9-5689F627A942}" type="datetimeFigureOut">
              <a:rPr lang="en-US"/>
              <a:pPr>
                <a:defRPr/>
              </a:pPr>
              <a:t>4/27/2008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D24CA896-AC36-4BF2-99AD-DCDDE47A8F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a:lstStyle/>
          <a:p>
            <a:fld id="{12B4451E-3F05-443E-82BC-583F52FFE350}"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a:lstStyle/>
          <a:p>
            <a:fld id="{050FDF70-899B-445F-BCC4-EE3539B1DFE3}"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There were 300 Preachers and there were 300 Men in Gideon’s Army. </a:t>
            </a:r>
          </a:p>
        </p:txBody>
      </p:sp>
      <p:sp>
        <p:nvSpPr>
          <p:cNvPr id="58372" name="Slide Number Placeholder 3"/>
          <p:cNvSpPr>
            <a:spLocks noGrp="1"/>
          </p:cNvSpPr>
          <p:nvPr>
            <p:ph type="sldNum" sz="quarter" idx="5"/>
          </p:nvPr>
        </p:nvSpPr>
        <p:spPr bwMode="auto">
          <a:noFill/>
          <a:ln>
            <a:miter lim="800000"/>
            <a:headEnd/>
            <a:tailEnd/>
          </a:ln>
        </p:spPr>
        <p:txBody>
          <a:bodyPr/>
          <a:lstStyle/>
          <a:p>
            <a:fld id="{0CCA4CEB-2252-4BC2-A25A-27249CA995FB}"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065E07A3-11DE-44B4-A275-E2A1B2790D3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43C38710-0D37-4AD6-9BBB-744DF2752EA1}"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3F82BD32-58DA-4759-8383-192B94A6F917}"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86458218-5052-43D7-87B9-3930F07C8A56}"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ln>
            <a:miter lim="800000"/>
            <a:headEnd/>
            <a:tailEnd/>
          </a:ln>
        </p:spPr>
        <p:txBody>
          <a:bodyPr/>
          <a:lstStyle/>
          <a:p>
            <a:fld id="{0E134C25-A760-4B38-9A02-B2B9125ABBAD}"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CF8DA117-DBB7-47E4-9A8F-D91905E63246}"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a:lstStyle/>
          <a:p>
            <a:fld id="{1A3F9964-E629-49C9-898D-D1D3FDEC1C39}"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754B0140-3BF0-4C1B-BC7C-4E231CA78698}"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511A76F5-320A-42BB-AF53-F392B4BFE0B6}"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FD463CA1-C96C-465E-8E6B-1998CCFF710A}"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ln>
            <a:miter lim="800000"/>
            <a:headEnd/>
            <a:tailEnd/>
          </a:ln>
        </p:spPr>
        <p:txBody>
          <a:bodyPr/>
          <a:lstStyle/>
          <a:p>
            <a:fld id="{733AC241-D014-4387-9A35-E379B2543BA8}"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ln>
            <a:miter lim="800000"/>
            <a:headEnd/>
            <a:tailEnd/>
          </a:ln>
        </p:spPr>
        <p:txBody>
          <a:bodyPr/>
          <a:lstStyle/>
          <a:p>
            <a:fld id="{7CCFD6F4-0FF8-4F6B-8E56-16C1BFB09D49}"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ln>
            <a:miter lim="800000"/>
            <a:headEnd/>
            <a:tailEnd/>
          </a:ln>
        </p:spPr>
        <p:txBody>
          <a:bodyPr/>
          <a:lstStyle/>
          <a:p>
            <a:fld id="{A4208518-39D2-44DE-B8AC-199385E7FC63}"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ln>
            <a:miter lim="800000"/>
            <a:headEnd/>
            <a:tailEnd/>
          </a:ln>
        </p:spPr>
        <p:txBody>
          <a:bodyPr/>
          <a:lstStyle/>
          <a:p>
            <a:fld id="{D1A03AF3-9C1B-40A8-AB0F-275D04F516A5}"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5967DFAB-47A4-44EF-BFE7-D6B025C89573}" type="slidenum">
              <a:rPr lang="en-US" smtClean="0"/>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 it does not, it sustains and confirms it!</a:t>
            </a:r>
          </a:p>
        </p:txBody>
      </p:sp>
      <p:sp>
        <p:nvSpPr>
          <p:cNvPr id="73732" name="Slide Number Placeholder 3"/>
          <p:cNvSpPr>
            <a:spLocks noGrp="1"/>
          </p:cNvSpPr>
          <p:nvPr>
            <p:ph type="sldNum" sz="quarter" idx="5"/>
          </p:nvPr>
        </p:nvSpPr>
        <p:spPr bwMode="auto">
          <a:noFill/>
          <a:ln>
            <a:miter lim="800000"/>
            <a:headEnd/>
            <a:tailEnd/>
          </a:ln>
        </p:spPr>
        <p:txBody>
          <a:bodyPr/>
          <a:lstStyle/>
          <a:p>
            <a:fld id="{9217E3B3-1428-4D97-B9AF-C2EB9205EDFE}"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ln>
            <a:miter lim="800000"/>
            <a:headEnd/>
            <a:tailEnd/>
          </a:ln>
        </p:spPr>
        <p:txBody>
          <a:bodyPr/>
          <a:lstStyle/>
          <a:p>
            <a:fld id="{A784CA60-F391-4258-8E5A-D8CF8F0B3417}"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ln>
            <a:miter lim="800000"/>
            <a:headEnd/>
            <a:tailEnd/>
          </a:ln>
        </p:spPr>
        <p:txBody>
          <a:bodyPr/>
          <a:lstStyle/>
          <a:p>
            <a:fld id="{0E74E5C0-8A2C-46FE-85BA-30A6C5AC84D1}"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6DB2E79A-7CCA-4108-A831-285D6C196F8B}"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F8E501F2-DF4C-4071-86CD-E63664B7512B}"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ln>
            <a:miter lim="800000"/>
            <a:headEnd/>
            <a:tailEnd/>
          </a:ln>
        </p:spPr>
        <p:txBody>
          <a:bodyPr/>
          <a:lstStyle/>
          <a:p>
            <a:fld id="{A6A6B3CE-47F3-487F-B29D-15D253468198}"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a:lstStyle/>
          <a:p>
            <a:fld id="{87BDFF30-A8F0-4E1A-A822-41330FF10ED8}"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a:lstStyle/>
          <a:p>
            <a:fld id="{B3EEBBEF-3815-4152-89A4-44AA313ED1CC}"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a:lstStyle/>
          <a:p>
            <a:fld id="{50ABC7DD-5A58-4C62-97B9-17EF85100B6B}" type="slidenum">
              <a:rPr lang="en-US" smtClean="0"/>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a:lstStyle/>
          <a:p>
            <a:fld id="{13859F87-19E6-4E65-9EB4-B1F9176F220C}"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a:lstStyle/>
          <a:p>
            <a:fld id="{C214F00A-32F0-4F5A-AB3A-CC462FE1F6DA}"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ln>
            <a:miter lim="800000"/>
            <a:headEnd/>
            <a:tailEnd/>
          </a:ln>
        </p:spPr>
        <p:txBody>
          <a:bodyPr/>
          <a:lstStyle/>
          <a:p>
            <a:fld id="{D7D8A375-B49D-4CF3-8FC6-44E4AAF93687}"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a:lstStyle/>
          <a:p>
            <a:fld id="{B4E85EB5-9727-4A00-A169-8966BE205847}"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a:lstStyle/>
          <a:p>
            <a:fld id="{04BA73B7-8952-4D82-9A18-C70CB78706CD}"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7044" name="Slide Number Placeholder 3"/>
          <p:cNvSpPr>
            <a:spLocks noGrp="1"/>
          </p:cNvSpPr>
          <p:nvPr>
            <p:ph type="sldNum" sz="quarter" idx="5"/>
          </p:nvPr>
        </p:nvSpPr>
        <p:spPr bwMode="auto">
          <a:noFill/>
          <a:ln>
            <a:miter lim="800000"/>
            <a:headEnd/>
            <a:tailEnd/>
          </a:ln>
        </p:spPr>
        <p:txBody>
          <a:bodyPr/>
          <a:lstStyle/>
          <a:p>
            <a:fld id="{9AEDFA67-3654-4232-8321-DD41AF6A2A6E}" type="slidenum">
              <a:rPr lang="en-US" smtClean="0"/>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02B77616-114C-4EBB-9BBB-243BAEC7B15B}"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a:lstStyle/>
          <a:p>
            <a:fld id="{C6B93E17-881E-43C2-981E-0A0742B83F40}" type="slidenum">
              <a:rPr lang="en-US" smtClean="0"/>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89092" name="Slide Number Placeholder 3"/>
          <p:cNvSpPr>
            <a:spLocks noGrp="1"/>
          </p:cNvSpPr>
          <p:nvPr>
            <p:ph type="sldNum" sz="quarter" idx="5"/>
          </p:nvPr>
        </p:nvSpPr>
        <p:spPr bwMode="auto">
          <a:noFill/>
          <a:ln>
            <a:miter lim="800000"/>
            <a:headEnd/>
            <a:tailEnd/>
          </a:ln>
        </p:spPr>
        <p:txBody>
          <a:bodyPr/>
          <a:lstStyle/>
          <a:p>
            <a:fld id="{AFACD87E-5257-403A-B440-1CCC2D55EFA4}" type="slidenum">
              <a:rPr lang="en-US" smtClean="0"/>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a:lstStyle/>
          <a:p>
            <a:fld id="{B91904E1-D517-4F35-A436-24FD1A7F86A1}" type="slidenum">
              <a:rPr lang="en-US" smtClean="0"/>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91140" name="Slide Number Placeholder 3"/>
          <p:cNvSpPr>
            <a:spLocks noGrp="1"/>
          </p:cNvSpPr>
          <p:nvPr>
            <p:ph type="sldNum" sz="quarter" idx="5"/>
          </p:nvPr>
        </p:nvSpPr>
        <p:spPr bwMode="auto">
          <a:noFill/>
          <a:ln>
            <a:miter lim="800000"/>
            <a:headEnd/>
            <a:tailEnd/>
          </a:ln>
        </p:spPr>
        <p:txBody>
          <a:bodyPr/>
          <a:lstStyle/>
          <a:p>
            <a:fld id="{43F4BADD-3402-4B1D-94B1-76DA2835FA6D}" type="slidenum">
              <a:rPr lang="en-US" smtClean="0"/>
              <a:pPr/>
              <a:t>43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5043A3EA-B9D4-4B0E-945F-F56D3490B393}"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ln>
            <a:miter lim="800000"/>
            <a:headEnd/>
            <a:tailEnd/>
          </a:ln>
        </p:spPr>
        <p:txBody>
          <a:bodyPr/>
          <a:lstStyle/>
          <a:p>
            <a:fld id="{B56CB439-71D5-4A36-B5B5-562062C188C5}"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670F9BD8-B776-4605-B7FE-BD0E3BBD5D4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a:lstStyle/>
          <a:p>
            <a:fld id="{CD36376F-1242-438A-9C9D-70EC4590C3E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D14F9154-7C47-4653-98CD-EE4617CFA8A1}"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69D1C2E-8ACB-485E-BA12-A803A5BCF3B8}" type="datetimeFigureOut">
              <a:rPr lang="en-US"/>
              <a:pPr>
                <a:defRPr/>
              </a:pPr>
              <a:t>4/27/2008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19E615-AFA0-4AF3-B324-FF885F1AF6A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478F88D-FE53-48D4-9BC6-3527DE7E60E6}" type="datetimeFigureOut">
              <a:rPr lang="en-US"/>
              <a:pPr>
                <a:defRPr/>
              </a:pPr>
              <a:t>4/27/2008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EA20CA-BB11-44E5-ACDB-E00D129928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ED04490-DEE7-48AE-B4BA-9C8B0BD21B90}" type="datetimeFigureOut">
              <a:rPr lang="en-US"/>
              <a:pPr>
                <a:defRPr/>
              </a:pPr>
              <a:t>4/27/2008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F1EF2E-03D8-40A4-A73C-510DCCF3B0D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F790171C-A991-4B78-A78D-6E53F7C19219}"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947805-FE5D-480A-B8DB-1D312C92BC70}" type="datetimeFigureOut">
              <a:rPr lang="en-US"/>
              <a:pPr>
                <a:defRPr/>
              </a:pPr>
              <a:t>4/27/2008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479667-658E-4BDC-8248-B2CBBA62528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163553-BEE0-4217-AADD-7F9528A26977}" type="datetimeFigureOut">
              <a:rPr lang="en-US"/>
              <a:pPr>
                <a:defRPr/>
              </a:pPr>
              <a:t>4/27/2008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3901AF-A1CD-4663-9EF2-F1512547AD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3DA687F-9F9A-42CE-B582-8048A84928D5}" type="datetimeFigureOut">
              <a:rPr lang="en-US"/>
              <a:pPr>
                <a:defRPr/>
              </a:pPr>
              <a:t>4/27/2008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76262E-BFF0-43B7-8CE1-259BFDF466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03E5553-0265-4C43-BF10-E731E42B3F4A}" type="datetimeFigureOut">
              <a:rPr lang="en-US"/>
              <a:pPr>
                <a:defRPr/>
              </a:pPr>
              <a:t>4/27/2008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AEDB48-2CFC-4150-ACC3-8AC7D203071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C0EBBBD-DCC2-4E80-A4AC-D18A2BAB4F92}" type="datetimeFigureOut">
              <a:rPr lang="en-US"/>
              <a:pPr>
                <a:defRPr/>
              </a:pPr>
              <a:t>4/27/2008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771A06C-9C0B-469D-AF7A-E1227E88B1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674E870-E435-4D66-978D-E3404FA59C4E}" type="datetimeFigureOut">
              <a:rPr lang="en-US"/>
              <a:pPr>
                <a:defRPr/>
              </a:pPr>
              <a:t>4/27/2008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352903-2CD7-434F-BDD0-6069E8910D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D8AA64-58F7-43AF-8618-E729560A8652}" type="datetimeFigureOut">
              <a:rPr lang="en-US"/>
              <a:pPr>
                <a:defRPr/>
              </a:pPr>
              <a:t>4/27/2008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55A4B5-7997-4D8B-8A08-E1467AEFFA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F4E75B-7D05-4330-8BBE-75BA18D768CC}" type="datetimeFigureOut">
              <a:rPr lang="en-US"/>
              <a:pPr>
                <a:defRPr/>
              </a:pPr>
              <a:t>4/27/2008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8638EA-BEA1-4915-9A55-8321EEC57F7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9CBDE2B-D672-4545-9E28-FF7E2FF745DB}" type="datetimeFigureOut">
              <a:rPr lang="en-US"/>
              <a:pPr>
                <a:defRPr/>
              </a:pPr>
              <a:t>4/27/2008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66515621-9078-47EC-AA4E-3AD3305F8E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rist.jpg"/>
          <p:cNvPicPr>
            <a:picLocks noChangeAspect="1"/>
          </p:cNvPicPr>
          <p:nvPr/>
        </p:nvPicPr>
        <p:blipFill>
          <a:blip r:embed="rId3"/>
          <a:stretch>
            <a:fillRect/>
          </a:stretch>
        </p:blipFill>
        <p:spPr>
          <a:xfrm>
            <a:off x="0" y="0"/>
            <a:ext cx="9144000" cy="74676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z="12700"/>
        </p:spPr>
      </p:pic>
      <p:sp>
        <p:nvSpPr>
          <p:cNvPr id="2" name="Title 1"/>
          <p:cNvSpPr>
            <a:spLocks noGrp="1"/>
          </p:cNvSpPr>
          <p:nvPr>
            <p:ph type="ctrTitle"/>
          </p:nvPr>
        </p:nvSpPr>
        <p:spPr>
          <a:xfrm>
            <a:off x="4953000" y="304800"/>
            <a:ext cx="4191000" cy="2362200"/>
          </a:xfrm>
          <a:scene3d>
            <a:camera prst="orthographicFront"/>
            <a:lightRig rig="sunset" dir="t"/>
          </a:scene3d>
          <a:sp3d>
            <a:bevelT prst="relaxedInset"/>
          </a:sp3d>
        </p:spPr>
        <p:txBody>
          <a:bodyPr rtlCol="0">
            <a:normAutofit/>
          </a:bodyPr>
          <a:lstStyle/>
          <a:p>
            <a:pPr eaLnBrk="1" fontAlgn="auto" hangingPunct="1">
              <a:spcAft>
                <a:spcPts val="0"/>
              </a:spcAft>
              <a:defRPr/>
            </a:pPr>
            <a:r>
              <a:rPr lang="en-US" dirty="0" smtClean="0"/>
              <a:t> </a:t>
            </a:r>
            <a:r>
              <a:rPr lang="en-US" dirty="0" smtClean="0">
                <a:latin typeface="Garamond" pitchFamily="18" charset="0"/>
              </a:rPr>
              <a:t>The Foundation of </a:t>
            </a:r>
            <a:br>
              <a:rPr lang="en-US" dirty="0" smtClean="0">
                <a:latin typeface="Garamond" pitchFamily="18" charset="0"/>
              </a:rPr>
            </a:br>
            <a:r>
              <a:rPr lang="en-US" dirty="0" smtClean="0">
                <a:latin typeface="Garamond" pitchFamily="18" charset="0"/>
              </a:rPr>
              <a:t>Our Faith</a:t>
            </a:r>
            <a:endParaRPr lang="en-US" dirty="0">
              <a:latin typeface="Garamond"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12291" name="TextBox 4"/>
          <p:cNvSpPr txBox="1">
            <a:spLocks noChangeArrowheads="1"/>
          </p:cNvSpPr>
          <p:nvPr/>
        </p:nvSpPr>
        <p:spPr bwMode="auto">
          <a:xfrm>
            <a:off x="6172200" y="838200"/>
            <a:ext cx="2598738" cy="830263"/>
          </a:xfrm>
          <a:prstGeom prst="rect">
            <a:avLst/>
          </a:prstGeom>
          <a:noFill/>
          <a:ln w="9525">
            <a:noFill/>
            <a:miter lim="800000"/>
            <a:headEnd/>
            <a:tailEnd/>
          </a:ln>
        </p:spPr>
        <p:txBody>
          <a:bodyPr wrap="none">
            <a:spAutoFit/>
          </a:bodyPr>
          <a:lstStyle/>
          <a:p>
            <a:r>
              <a:rPr lang="en-US" sz="4800">
                <a:latin typeface="Garamond" pitchFamily="18" charset="0"/>
              </a:rPr>
              <a:t>Question</a:t>
            </a:r>
            <a:r>
              <a:rPr lang="en-US" sz="4800">
                <a:latin typeface="Calibri" pitchFamily="34" charset="0"/>
              </a:rPr>
              <a:t> </a:t>
            </a:r>
          </a:p>
        </p:txBody>
      </p:sp>
      <p:sp>
        <p:nvSpPr>
          <p:cNvPr id="12292" name="TextBox 5"/>
          <p:cNvSpPr txBox="1">
            <a:spLocks noChangeArrowheads="1"/>
          </p:cNvSpPr>
          <p:nvPr/>
        </p:nvSpPr>
        <p:spPr bwMode="auto">
          <a:xfrm>
            <a:off x="533400" y="2286000"/>
            <a:ext cx="6969125" cy="1323975"/>
          </a:xfrm>
          <a:prstGeom prst="rect">
            <a:avLst/>
          </a:prstGeom>
          <a:noFill/>
          <a:ln w="9525">
            <a:noFill/>
            <a:miter lim="800000"/>
            <a:headEnd/>
            <a:tailEnd/>
          </a:ln>
        </p:spPr>
        <p:txBody>
          <a:bodyPr>
            <a:spAutoFit/>
          </a:bodyPr>
          <a:lstStyle/>
          <a:p>
            <a:r>
              <a:rPr lang="en-US" sz="4000">
                <a:latin typeface="Garamond" pitchFamily="18" charset="0"/>
              </a:rPr>
              <a:t>Did the Advent Movement bring things out line by line?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ackground1.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3315" name="TextBox 3"/>
          <p:cNvSpPr txBox="1">
            <a:spLocks noChangeArrowheads="1"/>
          </p:cNvSpPr>
          <p:nvPr/>
        </p:nvSpPr>
        <p:spPr bwMode="auto">
          <a:xfrm>
            <a:off x="1981200" y="1676400"/>
            <a:ext cx="4619625" cy="2554288"/>
          </a:xfrm>
          <a:prstGeom prst="rect">
            <a:avLst/>
          </a:prstGeom>
          <a:noFill/>
          <a:ln w="9525">
            <a:noFill/>
            <a:miter lim="800000"/>
            <a:headEnd/>
            <a:tailEnd/>
          </a:ln>
        </p:spPr>
        <p:txBody>
          <a:bodyPr wrap="none">
            <a:spAutoFit/>
          </a:bodyPr>
          <a:lstStyle/>
          <a:p>
            <a:r>
              <a:rPr lang="en-US" sz="8000">
                <a:latin typeface="Garamond" pitchFamily="18" charset="0"/>
              </a:rPr>
              <a:t>The </a:t>
            </a:r>
          </a:p>
          <a:p>
            <a:r>
              <a:rPr lang="en-US" sz="8000">
                <a:latin typeface="Garamond" pitchFamily="18" charset="0"/>
              </a:rPr>
              <a:t>1843 Chart</a:t>
            </a:r>
          </a:p>
        </p:txBody>
      </p:sp>
      <p:pic>
        <p:nvPicPr>
          <p:cNvPr id="2" name="Picture 1" descr="1843.tif"/>
          <p:cNvPicPr>
            <a:picLocks noChangeAspect="1"/>
          </p:cNvPicPr>
          <p:nvPr/>
        </p:nvPicPr>
        <p:blipFill>
          <a:blip r:embed="rId4"/>
          <a:srcRect/>
          <a:stretch>
            <a:fillRect/>
          </a:stretch>
        </p:blipFill>
        <p:spPr bwMode="auto">
          <a:xfrm>
            <a:off x="1676400" y="0"/>
            <a:ext cx="5000625" cy="6858000"/>
          </a:xfrm>
          <a:prstGeom prst="rect">
            <a:avLst/>
          </a:prstGeom>
          <a:noFill/>
          <a:ln w="9525">
            <a:noFill/>
            <a:miter lim="800000"/>
            <a:headEnd/>
            <a:tailEnd/>
          </a:ln>
        </p:spPr>
      </p:pic>
      <p:sp>
        <p:nvSpPr>
          <p:cNvPr id="5" name="TextBox 4"/>
          <p:cNvSpPr txBox="1">
            <a:spLocks noChangeArrowheads="1"/>
          </p:cNvSpPr>
          <p:nvPr/>
        </p:nvSpPr>
        <p:spPr bwMode="auto">
          <a:xfrm>
            <a:off x="609600" y="838200"/>
            <a:ext cx="7848600" cy="5016500"/>
          </a:xfrm>
          <a:prstGeom prst="rect">
            <a:avLst/>
          </a:prstGeom>
          <a:noFill/>
          <a:ln w="9525">
            <a:noFill/>
            <a:miter lim="800000"/>
            <a:headEnd/>
            <a:tailEnd/>
          </a:ln>
        </p:spPr>
        <p:txBody>
          <a:bodyPr>
            <a:spAutoFit/>
          </a:bodyPr>
          <a:lstStyle/>
          <a:p>
            <a:r>
              <a:rPr lang="en-US" sz="2000">
                <a:latin typeface="Garamond" pitchFamily="18" charset="0"/>
              </a:rPr>
              <a:t>In May, 1842, a General Conference was convened in Boston, Mass.  At the opening of this meeting, Brn. Charles Fitch and Apollos Hale, of Haverhill, presented the pictorial prophecies of Daniel and John, which they had painted on cloth, with the prophetic numbers, showing their fulfillment.  Bro. Fitch in explaining from his chart before the Conference, said, while examining these prophecies, he had thought if he could get out something of the kind as here presented it would simplify the subject and make it easier for him to present to an audience.  Here was more light in our pathway.  These brethren had been doing what the Lord had shown Habbakuk in his vision 2468 years before, saying, "</a:t>
            </a:r>
            <a:r>
              <a:rPr lang="en-US" sz="2000" b="1">
                <a:latin typeface="Garamond" pitchFamily="18" charset="0"/>
              </a:rPr>
              <a:t>Write the vision and make it plain upon tables, that he may run that readeth it.  For the vision is yet for an appointed time."  Hab.ii,2.</a:t>
            </a:r>
          </a:p>
          <a:p>
            <a:r>
              <a:rPr lang="en-US" sz="2000">
                <a:latin typeface="Garamond" pitchFamily="18" charset="0"/>
              </a:rPr>
              <a:t>	After some discussion on the subject, it was voted unanimously to have three hundred similar to this one lithographed, which was soon accomplished.  They were called "</a:t>
            </a:r>
            <a:r>
              <a:rPr lang="en-US" sz="2000" b="1">
                <a:latin typeface="Garamond" pitchFamily="18" charset="0"/>
              </a:rPr>
              <a:t>the '43 charts</a:t>
            </a:r>
            <a:r>
              <a:rPr lang="en-US" sz="2000">
                <a:latin typeface="Garamond" pitchFamily="18" charset="0"/>
              </a:rPr>
              <a:t>."  This was a very important Conference </a:t>
            </a:r>
            <a:r>
              <a:rPr lang="en-US" sz="2000" i="1">
                <a:latin typeface="Garamond" pitchFamily="18" charset="0"/>
              </a:rPr>
              <a:t>The Autobiography of Joseph Bates 263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13315"/>
                                        </p:tgtEl>
                                      </p:cBhvr>
                                    </p:animEffect>
                                    <p:set>
                                      <p:cBhvr>
                                        <p:cTn id="7" dur="1" fill="hold">
                                          <p:stCondLst>
                                            <p:cond delay="1999"/>
                                          </p:stCondLst>
                                        </p:cTn>
                                        <p:tgtEl>
                                          <p:spTgt spid="13315"/>
                                        </p:tgtEl>
                                        <p:attrNameLst>
                                          <p:attrName>style.visibility</p:attrName>
                                        </p:attrNameLst>
                                      </p:cBhvr>
                                      <p:to>
                                        <p:strVal val="hidden"/>
                                      </p:to>
                                    </p:set>
                                  </p:childTnLst>
                                </p:cTn>
                              </p:par>
                            </p:childTnLst>
                          </p:cTn>
                        </p:par>
                        <p:par>
                          <p:cTn id="8" fill="hold">
                            <p:stCondLst>
                              <p:cond delay="200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000" fill="hold"/>
                                        <p:tgtEl>
                                          <p:spTgt spid="2"/>
                                        </p:tgtEl>
                                        <p:attrNameLst>
                                          <p:attrName>ppt_w</p:attrName>
                                        </p:attrNameLst>
                                      </p:cBhvr>
                                      <p:tavLst>
                                        <p:tav tm="0">
                                          <p:val>
                                            <p:fltVal val="0"/>
                                          </p:val>
                                        </p:tav>
                                        <p:tav tm="100000">
                                          <p:val>
                                            <p:strVal val="#ppt_w"/>
                                          </p:val>
                                        </p:tav>
                                      </p:tavLst>
                                    </p:anim>
                                    <p:anim calcmode="lin" valueType="num">
                                      <p:cBhvr>
                                        <p:cTn id="12" dur="2000" fill="hold"/>
                                        <p:tgtEl>
                                          <p:spTgt spid="2"/>
                                        </p:tgtEl>
                                        <p:attrNameLst>
                                          <p:attrName>ppt_h</p:attrName>
                                        </p:attrNameLst>
                                      </p:cBhvr>
                                      <p:tavLst>
                                        <p:tav tm="0">
                                          <p:val>
                                            <p:fltVal val="0"/>
                                          </p:val>
                                        </p:tav>
                                        <p:tav tm="100000">
                                          <p:val>
                                            <p:strVal val="#ppt_h"/>
                                          </p:val>
                                        </p:tav>
                                      </p:tavLst>
                                    </p:anim>
                                    <p:animEffect transition="in" filter="fade">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par>
                          <p:cTn id="19" fill="hold">
                            <p:stCondLst>
                              <p:cond delay="2000"/>
                            </p:stCondLst>
                            <p:childTnLst>
                              <p:par>
                                <p:cTn id="20" presetID="53"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0" fill="hold"/>
                                        <p:tgtEl>
                                          <p:spTgt spid="5"/>
                                        </p:tgtEl>
                                        <p:attrNameLst>
                                          <p:attrName>ppt_w</p:attrName>
                                        </p:attrNameLst>
                                      </p:cBhvr>
                                      <p:tavLst>
                                        <p:tav tm="0">
                                          <p:val>
                                            <p:fltVal val="0"/>
                                          </p:val>
                                        </p:tav>
                                        <p:tav tm="100000">
                                          <p:val>
                                            <p:strVal val="#ppt_w"/>
                                          </p:val>
                                        </p:tav>
                                      </p:tavLst>
                                    </p:anim>
                                    <p:anim calcmode="lin" valueType="num">
                                      <p:cBhvr>
                                        <p:cTn id="23" dur="2000" fill="hold"/>
                                        <p:tgtEl>
                                          <p:spTgt spid="5"/>
                                        </p:tgtEl>
                                        <p:attrNameLst>
                                          <p:attrName>ppt_h</p:attrName>
                                        </p:attrNameLst>
                                      </p:cBhvr>
                                      <p:tavLst>
                                        <p:tav tm="0">
                                          <p:val>
                                            <p:fltVal val="0"/>
                                          </p:val>
                                        </p:tav>
                                        <p:tav tm="100000">
                                          <p:val>
                                            <p:strVal val="#ppt_h"/>
                                          </p:val>
                                        </p:tav>
                                      </p:tavLst>
                                    </p:anim>
                                    <p:animEffect transition="in" filter="fad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14339" name="TextBox 4"/>
          <p:cNvSpPr txBox="1">
            <a:spLocks noChangeArrowheads="1"/>
          </p:cNvSpPr>
          <p:nvPr/>
        </p:nvSpPr>
        <p:spPr bwMode="auto">
          <a:xfrm>
            <a:off x="6172200" y="838200"/>
            <a:ext cx="2598738" cy="830263"/>
          </a:xfrm>
          <a:prstGeom prst="rect">
            <a:avLst/>
          </a:prstGeom>
          <a:noFill/>
          <a:ln w="9525">
            <a:noFill/>
            <a:miter lim="800000"/>
            <a:headEnd/>
            <a:tailEnd/>
          </a:ln>
        </p:spPr>
        <p:txBody>
          <a:bodyPr wrap="none">
            <a:spAutoFit/>
          </a:bodyPr>
          <a:lstStyle/>
          <a:p>
            <a:r>
              <a:rPr lang="en-US" sz="4800">
                <a:latin typeface="Garamond" pitchFamily="18" charset="0"/>
              </a:rPr>
              <a:t>Question</a:t>
            </a:r>
            <a:r>
              <a:rPr lang="en-US" sz="4800">
                <a:latin typeface="Calibri" pitchFamily="34" charset="0"/>
              </a:rPr>
              <a:t> </a:t>
            </a:r>
          </a:p>
        </p:txBody>
      </p:sp>
      <p:sp>
        <p:nvSpPr>
          <p:cNvPr id="14340" name="TextBox 5"/>
          <p:cNvSpPr txBox="1">
            <a:spLocks noChangeArrowheads="1"/>
          </p:cNvSpPr>
          <p:nvPr/>
        </p:nvSpPr>
        <p:spPr bwMode="auto">
          <a:xfrm>
            <a:off x="838200" y="3048000"/>
            <a:ext cx="6969125" cy="708025"/>
          </a:xfrm>
          <a:prstGeom prst="rect">
            <a:avLst/>
          </a:prstGeom>
          <a:noFill/>
          <a:ln w="9525">
            <a:noFill/>
            <a:miter lim="800000"/>
            <a:headEnd/>
            <a:tailEnd/>
          </a:ln>
        </p:spPr>
        <p:txBody>
          <a:bodyPr>
            <a:spAutoFit/>
          </a:bodyPr>
          <a:lstStyle/>
          <a:p>
            <a:r>
              <a:rPr lang="en-US" sz="4000">
                <a:latin typeface="Garamond" pitchFamily="18" charset="0"/>
              </a:rPr>
              <a:t>Who are the prophecies for?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1143000" y="1066800"/>
            <a:ext cx="6934200" cy="4243388"/>
          </a:xfrm>
          <a:prstGeom prst="rect">
            <a:avLst/>
          </a:prstGeom>
          <a:noFill/>
          <a:ln w="9525">
            <a:noFill/>
            <a:miter lim="800000"/>
            <a:headEnd/>
            <a:tailEnd/>
          </a:ln>
        </p:spPr>
        <p:txBody>
          <a:bodyPr>
            <a:spAutoFit/>
          </a:bodyPr>
          <a:lstStyle/>
          <a:p>
            <a:pPr algn="just">
              <a:lnSpc>
                <a:spcPct val="80000"/>
              </a:lnSpc>
            </a:pPr>
            <a:r>
              <a:rPr lang="en-US" sz="2800">
                <a:latin typeface="Garamond" pitchFamily="18" charset="0"/>
              </a:rPr>
              <a:t>“Each of the ancient prophets spoke </a:t>
            </a:r>
            <a:r>
              <a:rPr lang="en-US" sz="2800" b="1">
                <a:latin typeface="Garamond" pitchFamily="18" charset="0"/>
              </a:rPr>
              <a:t>less for their own time than for ours</a:t>
            </a:r>
            <a:r>
              <a:rPr lang="en-US" sz="2800">
                <a:latin typeface="Garamond" pitchFamily="18" charset="0"/>
              </a:rPr>
              <a:t>, so that their prophesying is in force for us. ‘Now all these things happened unto them for </a:t>
            </a:r>
            <a:r>
              <a:rPr lang="en-US" sz="2800" b="1">
                <a:latin typeface="Garamond" pitchFamily="18" charset="0"/>
              </a:rPr>
              <a:t>ensamples</a:t>
            </a:r>
            <a:r>
              <a:rPr lang="en-US" sz="2800">
                <a:latin typeface="Garamond" pitchFamily="18" charset="0"/>
              </a:rPr>
              <a:t>: and they are written for our admonition, upon whom the ends of the world are come.’ 1 Corinthians 10:11. ‘</a:t>
            </a:r>
            <a:r>
              <a:rPr lang="en-US" sz="2800" b="1">
                <a:latin typeface="Garamond" pitchFamily="18" charset="0"/>
              </a:rPr>
              <a:t>Not unto themselves, but unto us</a:t>
            </a:r>
            <a:r>
              <a:rPr lang="en-US" sz="2800">
                <a:latin typeface="Garamond" pitchFamily="18" charset="0"/>
              </a:rPr>
              <a:t> they did minister the things, which are now reported unto you by them that have preached the gospel unto you with the Holy Ghost sent down from heaven; which things the angels desire to look into.’ 1 Peter 1:12. . . {3SM 338.1}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16387" name="TextBox 4"/>
          <p:cNvSpPr txBox="1">
            <a:spLocks noChangeArrowheads="1"/>
          </p:cNvSpPr>
          <p:nvPr/>
        </p:nvSpPr>
        <p:spPr bwMode="auto">
          <a:xfrm>
            <a:off x="6172200" y="838200"/>
            <a:ext cx="2598738" cy="830263"/>
          </a:xfrm>
          <a:prstGeom prst="rect">
            <a:avLst/>
          </a:prstGeom>
          <a:noFill/>
          <a:ln w="9525">
            <a:noFill/>
            <a:miter lim="800000"/>
            <a:headEnd/>
            <a:tailEnd/>
          </a:ln>
        </p:spPr>
        <p:txBody>
          <a:bodyPr wrap="none">
            <a:spAutoFit/>
          </a:bodyPr>
          <a:lstStyle/>
          <a:p>
            <a:r>
              <a:rPr lang="en-US" sz="4800">
                <a:latin typeface="Garamond" pitchFamily="18" charset="0"/>
              </a:rPr>
              <a:t>Question</a:t>
            </a:r>
            <a:r>
              <a:rPr lang="en-US" sz="4800">
                <a:latin typeface="Calibri" pitchFamily="34" charset="0"/>
              </a:rPr>
              <a:t> </a:t>
            </a:r>
          </a:p>
        </p:txBody>
      </p:sp>
      <p:sp>
        <p:nvSpPr>
          <p:cNvPr id="16388" name="TextBox 5"/>
          <p:cNvSpPr txBox="1">
            <a:spLocks noChangeArrowheads="1"/>
          </p:cNvSpPr>
          <p:nvPr/>
        </p:nvSpPr>
        <p:spPr bwMode="auto">
          <a:xfrm>
            <a:off x="1066800" y="2779713"/>
            <a:ext cx="7086600" cy="2554287"/>
          </a:xfrm>
          <a:prstGeom prst="rect">
            <a:avLst/>
          </a:prstGeom>
          <a:noFill/>
          <a:ln w="9525">
            <a:noFill/>
            <a:miter lim="800000"/>
            <a:headEnd/>
            <a:tailEnd/>
          </a:ln>
        </p:spPr>
        <p:txBody>
          <a:bodyPr>
            <a:spAutoFit/>
          </a:bodyPr>
          <a:lstStyle/>
          <a:p>
            <a:r>
              <a:rPr lang="en-US" sz="4000">
                <a:latin typeface="Garamond" pitchFamily="18" charset="0"/>
              </a:rPr>
              <a:t>Are the landmarks and experience of the past  important to us today?</a:t>
            </a:r>
          </a:p>
          <a:p>
            <a:r>
              <a:rPr lang="en-US" sz="4000">
                <a:latin typeface="Garamond" pitchFamily="18" charset="0"/>
              </a:rPr>
              <a:t>What does scripture have to say about it?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1219200" y="1181100"/>
            <a:ext cx="7162800" cy="4229100"/>
          </a:xfrm>
          <a:prstGeom prst="rect">
            <a:avLst/>
          </a:prstGeom>
          <a:noFill/>
          <a:ln w="9525">
            <a:noFill/>
            <a:miter lim="800000"/>
            <a:headEnd/>
            <a:tailEnd/>
          </a:ln>
        </p:spPr>
        <p:txBody>
          <a:bodyPr>
            <a:spAutoFit/>
          </a:bodyPr>
          <a:lstStyle/>
          <a:p>
            <a:pPr>
              <a:lnSpc>
                <a:spcPct val="80000"/>
              </a:lnSpc>
            </a:pPr>
            <a:r>
              <a:rPr lang="en-US" sz="2800">
                <a:latin typeface="Garamond" pitchFamily="18" charset="0"/>
              </a:rPr>
              <a:t>Thou shalt not remove thy neighbour’s landmark, which they of old time have set in thine inheritance, which thou shalt inherit in the land that the Lord thy God giveth thee to possess it. Deuteronomy 19:14.</a:t>
            </a:r>
          </a:p>
          <a:p>
            <a:pPr>
              <a:lnSpc>
                <a:spcPct val="80000"/>
              </a:lnSpc>
            </a:pPr>
            <a:endParaRPr lang="en-US" sz="2800">
              <a:latin typeface="Garamond" pitchFamily="18" charset="0"/>
            </a:endParaRPr>
          </a:p>
          <a:p>
            <a:pPr>
              <a:lnSpc>
                <a:spcPct val="80000"/>
              </a:lnSpc>
            </a:pPr>
            <a:r>
              <a:rPr lang="en-US" sz="2800">
                <a:latin typeface="Garamond" pitchFamily="18" charset="0"/>
              </a:rPr>
              <a:t>Cursed </a:t>
            </a:r>
            <a:r>
              <a:rPr lang="en-US" sz="2800" i="1">
                <a:latin typeface="Garamond" pitchFamily="18" charset="0"/>
              </a:rPr>
              <a:t>be</a:t>
            </a:r>
            <a:r>
              <a:rPr lang="en-US" sz="2800">
                <a:latin typeface="Garamond" pitchFamily="18" charset="0"/>
              </a:rPr>
              <a:t> he that removeth his neighbour’s landmark. And all the people shall say, Amen. Deuteronomy 27:17.</a:t>
            </a:r>
          </a:p>
          <a:p>
            <a:pPr>
              <a:lnSpc>
                <a:spcPct val="80000"/>
              </a:lnSpc>
            </a:pPr>
            <a:endParaRPr lang="en-US" sz="2800">
              <a:latin typeface="Garamond" pitchFamily="18" charset="0"/>
            </a:endParaRPr>
          </a:p>
          <a:p>
            <a:pPr>
              <a:lnSpc>
                <a:spcPct val="80000"/>
              </a:lnSpc>
            </a:pPr>
            <a:r>
              <a:rPr lang="en-US" sz="2800">
                <a:latin typeface="Garamond" pitchFamily="18" charset="0"/>
              </a:rPr>
              <a:t>Remove not the ancient landmark, which thy fathers have set. Proverbs 22:28. </a:t>
            </a:r>
          </a:p>
        </p:txBody>
      </p:sp>
      <p:pic>
        <p:nvPicPr>
          <p:cNvPr id="4" name="Picture 3" descr="Bible.jpg"/>
          <p:cNvPicPr>
            <a:picLocks noChangeAspect="1"/>
          </p:cNvPicPr>
          <p:nvPr/>
        </p:nvPicPr>
        <p:blipFill>
          <a:blip r:embed="rId3" cstate="print"/>
          <a:stretch>
            <a:fillRect/>
          </a:stretch>
        </p:blipFill>
        <p:spPr>
          <a:xfrm>
            <a:off x="6553200" y="4834132"/>
            <a:ext cx="2590800" cy="20238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18435" name="TextBox 4"/>
          <p:cNvSpPr txBox="1">
            <a:spLocks noChangeArrowheads="1"/>
          </p:cNvSpPr>
          <p:nvPr/>
        </p:nvSpPr>
        <p:spPr bwMode="auto">
          <a:xfrm>
            <a:off x="6172200" y="838200"/>
            <a:ext cx="2598738" cy="830263"/>
          </a:xfrm>
          <a:prstGeom prst="rect">
            <a:avLst/>
          </a:prstGeom>
          <a:noFill/>
          <a:ln w="9525">
            <a:noFill/>
            <a:miter lim="800000"/>
            <a:headEnd/>
            <a:tailEnd/>
          </a:ln>
        </p:spPr>
        <p:txBody>
          <a:bodyPr wrap="none">
            <a:spAutoFit/>
          </a:bodyPr>
          <a:lstStyle/>
          <a:p>
            <a:r>
              <a:rPr lang="en-US" sz="4800">
                <a:latin typeface="Garamond" pitchFamily="18" charset="0"/>
              </a:rPr>
              <a:t>Question</a:t>
            </a:r>
            <a:r>
              <a:rPr lang="en-US" sz="4800">
                <a:latin typeface="Calibri" pitchFamily="34" charset="0"/>
              </a:rPr>
              <a:t> </a:t>
            </a:r>
          </a:p>
        </p:txBody>
      </p:sp>
      <p:sp>
        <p:nvSpPr>
          <p:cNvPr id="18436" name="TextBox 5"/>
          <p:cNvSpPr txBox="1">
            <a:spLocks noChangeArrowheads="1"/>
          </p:cNvSpPr>
          <p:nvPr/>
        </p:nvSpPr>
        <p:spPr bwMode="auto">
          <a:xfrm>
            <a:off x="1489075" y="2786063"/>
            <a:ext cx="6054725" cy="1938337"/>
          </a:xfrm>
          <a:prstGeom prst="rect">
            <a:avLst/>
          </a:prstGeom>
          <a:noFill/>
          <a:ln w="9525">
            <a:noFill/>
            <a:miter lim="800000"/>
            <a:headEnd/>
            <a:tailEnd/>
          </a:ln>
        </p:spPr>
        <p:txBody>
          <a:bodyPr>
            <a:spAutoFit/>
          </a:bodyPr>
          <a:lstStyle/>
          <a:p>
            <a:r>
              <a:rPr lang="en-US" sz="4000">
                <a:latin typeface="Garamond" pitchFamily="18" charset="0"/>
              </a:rPr>
              <a:t>Was the Advent Movement a Landmark event an important day in History?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572000" y="0"/>
            <a:ext cx="4572000" cy="6556375"/>
          </a:xfrm>
          <a:prstGeom prst="rect">
            <a:avLst/>
          </a:prstGeom>
          <a:noFill/>
          <a:ln w="9525">
            <a:noFill/>
            <a:miter lim="800000"/>
            <a:headEnd/>
            <a:tailEnd/>
          </a:ln>
        </p:spPr>
        <p:txBody>
          <a:bodyPr>
            <a:spAutoFit/>
          </a:bodyPr>
          <a:lstStyle/>
          <a:p>
            <a:r>
              <a:rPr lang="en-US" sz="2800">
                <a:latin typeface="Garamond" pitchFamily="18" charset="0"/>
              </a:rPr>
              <a:t>Advent movement of 1840-44 was a </a:t>
            </a:r>
            <a:r>
              <a:rPr lang="en-US" sz="2800" b="1">
                <a:latin typeface="Garamond" pitchFamily="18" charset="0"/>
              </a:rPr>
              <a:t>glorious manifestation </a:t>
            </a:r>
            <a:r>
              <a:rPr lang="en-US" sz="2800">
                <a:latin typeface="Garamond" pitchFamily="18" charset="0"/>
              </a:rPr>
              <a:t>of the </a:t>
            </a:r>
            <a:r>
              <a:rPr lang="en-US" sz="2800" b="1">
                <a:latin typeface="Garamond" pitchFamily="18" charset="0"/>
              </a:rPr>
              <a:t>power of God</a:t>
            </a:r>
            <a:r>
              <a:rPr lang="en-US" sz="2800">
                <a:latin typeface="Garamond" pitchFamily="18" charset="0"/>
              </a:rPr>
              <a:t>; the first angel's message was carried to every missionary station in the world, and in some countries there was the greatest religious interest which has been witnessed in any land since the Reformation of the sixteenth century; but these are to be far exceeded by the mighty movement under the last warning of the third angel.  {GC88 610.3}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20483" name="TextBox 4"/>
          <p:cNvSpPr txBox="1">
            <a:spLocks noChangeArrowheads="1"/>
          </p:cNvSpPr>
          <p:nvPr/>
        </p:nvSpPr>
        <p:spPr bwMode="auto">
          <a:xfrm>
            <a:off x="6172200" y="838200"/>
            <a:ext cx="2598738" cy="830263"/>
          </a:xfrm>
          <a:prstGeom prst="rect">
            <a:avLst/>
          </a:prstGeom>
          <a:noFill/>
          <a:ln w="9525">
            <a:noFill/>
            <a:miter lim="800000"/>
            <a:headEnd/>
            <a:tailEnd/>
          </a:ln>
        </p:spPr>
        <p:txBody>
          <a:bodyPr wrap="none">
            <a:spAutoFit/>
          </a:bodyPr>
          <a:lstStyle/>
          <a:p>
            <a:r>
              <a:rPr lang="en-US" sz="4800">
                <a:latin typeface="Garamond" pitchFamily="18" charset="0"/>
              </a:rPr>
              <a:t>Question</a:t>
            </a:r>
            <a:r>
              <a:rPr lang="en-US" sz="4800">
                <a:latin typeface="Calibri" pitchFamily="34" charset="0"/>
              </a:rPr>
              <a:t> </a:t>
            </a:r>
          </a:p>
        </p:txBody>
      </p:sp>
      <p:sp>
        <p:nvSpPr>
          <p:cNvPr id="20484" name="TextBox 5"/>
          <p:cNvSpPr txBox="1">
            <a:spLocks noChangeArrowheads="1"/>
          </p:cNvSpPr>
          <p:nvPr/>
        </p:nvSpPr>
        <p:spPr bwMode="auto">
          <a:xfrm>
            <a:off x="2133600" y="2943225"/>
            <a:ext cx="5029200" cy="1323975"/>
          </a:xfrm>
          <a:prstGeom prst="rect">
            <a:avLst/>
          </a:prstGeom>
          <a:noFill/>
          <a:ln w="9525">
            <a:noFill/>
            <a:miter lim="800000"/>
            <a:headEnd/>
            <a:tailEnd/>
          </a:ln>
        </p:spPr>
        <p:txBody>
          <a:bodyPr>
            <a:spAutoFit/>
          </a:bodyPr>
          <a:lstStyle/>
          <a:p>
            <a:r>
              <a:rPr lang="en-US" sz="4000">
                <a:latin typeface="Garamond" pitchFamily="18" charset="0"/>
              </a:rPr>
              <a:t>What is the longest time prophecy in scripture?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ackground9.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1524000" y="4344650"/>
            <a:ext cx="5791200" cy="1446550"/>
          </a:xfrm>
          <a:prstGeom prst="rect">
            <a:avLst/>
          </a:prstGeom>
          <a:noFill/>
          <a:ln>
            <a:solidFill>
              <a:schemeClr val="tx2"/>
            </a:solidFill>
          </a:ln>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sz="8800" b="1" cap="all" dirty="0">
                <a:ln w="0"/>
                <a:solidFill>
                  <a:srgbClr val="000066"/>
                </a:solidFill>
                <a:effectLst>
                  <a:reflection blurRad="12700" stA="50000" endPos="50000" dist="5000" dir="5400000" sy="-100000" rotWithShape="0"/>
                </a:effectLst>
                <a:latin typeface="Algerian" pitchFamily="82" charset="0"/>
                <a:cs typeface="+mn-cs"/>
              </a:rPr>
              <a:t>LEV: 26:18</a:t>
            </a:r>
          </a:p>
        </p:txBody>
      </p:sp>
      <p:sp>
        <p:nvSpPr>
          <p:cNvPr id="5" name="TextBox 4"/>
          <p:cNvSpPr txBox="1"/>
          <p:nvPr/>
        </p:nvSpPr>
        <p:spPr>
          <a:xfrm>
            <a:off x="2971800" y="2133600"/>
            <a:ext cx="3124200" cy="1570038"/>
          </a:xfrm>
          <a:prstGeom prst="rect">
            <a:avLst/>
          </a:prstGeom>
          <a:noFill/>
        </p:spPr>
        <p:txBody>
          <a:bodyPr wrap="none">
            <a:spAutoFit/>
          </a:bodyPr>
          <a:lstStyle/>
          <a:p>
            <a:pPr fontAlgn="auto">
              <a:spcBef>
                <a:spcPts val="0"/>
              </a:spcBef>
              <a:spcAft>
                <a:spcPts val="0"/>
              </a:spcAft>
              <a:defRPr/>
            </a:pPr>
            <a:r>
              <a:rPr lang="en-US" sz="9600" dirty="0">
                <a:solidFill>
                  <a:schemeClr val="accent1">
                    <a:lumMod val="50000"/>
                  </a:schemeClr>
                </a:solidFill>
                <a:latin typeface="Algerian" pitchFamily="82" charset="0"/>
                <a:cs typeface="+mn-cs"/>
              </a:rPr>
              <a:t>2520</a:t>
            </a:r>
          </a:p>
        </p:txBody>
      </p:sp>
      <p:sp>
        <p:nvSpPr>
          <p:cNvPr id="6" name="Rectangle 5"/>
          <p:cNvSpPr/>
          <p:nvPr/>
        </p:nvSpPr>
        <p:spPr>
          <a:xfrm>
            <a:off x="1828800" y="1752600"/>
            <a:ext cx="51816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 And if ye will not yet for all this hearken unto me, then I will punish you seven times more for your sins.</a:t>
            </a:r>
          </a:p>
        </p:txBody>
      </p:sp>
      <p:sp>
        <p:nvSpPr>
          <p:cNvPr id="8" name="Rectangle 7"/>
          <p:cNvSpPr/>
          <p:nvPr/>
        </p:nvSpPr>
        <p:spPr>
          <a:xfrm>
            <a:off x="1828800" y="1066800"/>
            <a:ext cx="5181600"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t>Day for a year principle: Num 14:34  After the number of the days in which ye spied out the land, even forty days, for every day a year, shall ye bear your iniquities, even forty years, and ye shall know my alienation.  </a:t>
            </a:r>
          </a:p>
        </p:txBody>
      </p:sp>
      <p:sp>
        <p:nvSpPr>
          <p:cNvPr id="9" name="Rounded Rectangle 8"/>
          <p:cNvSpPr/>
          <p:nvPr/>
        </p:nvSpPr>
        <p:spPr>
          <a:xfrm>
            <a:off x="1752600" y="1066800"/>
            <a:ext cx="52578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Jewish Month 30 days </a:t>
            </a:r>
          </a:p>
          <a:p>
            <a:pPr algn="ctr" fontAlgn="auto">
              <a:spcBef>
                <a:spcPts val="0"/>
              </a:spcBef>
              <a:spcAft>
                <a:spcPts val="0"/>
              </a:spcAft>
              <a:defRPr/>
            </a:pPr>
            <a:r>
              <a:rPr lang="en-US" sz="3200" dirty="0"/>
              <a:t> Time is = year </a:t>
            </a:r>
          </a:p>
          <a:p>
            <a:pPr algn="ctr" fontAlgn="auto">
              <a:spcBef>
                <a:spcPts val="0"/>
              </a:spcBef>
              <a:spcAft>
                <a:spcPts val="0"/>
              </a:spcAft>
              <a:defRPr/>
            </a:pPr>
            <a:r>
              <a:rPr lang="en-US" sz="3200" dirty="0"/>
              <a:t> 7 Times = 7 Years </a:t>
            </a:r>
          </a:p>
          <a:p>
            <a:pPr algn="ctr" fontAlgn="auto">
              <a:spcBef>
                <a:spcPts val="0"/>
              </a:spcBef>
              <a:spcAft>
                <a:spcPts val="0"/>
              </a:spcAft>
              <a:defRPr/>
            </a:pPr>
            <a:r>
              <a:rPr lang="en-US" sz="3200" dirty="0"/>
              <a:t>30 days x 12 months = 360 360  x  7 = 2520  years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grpId="1" nodeType="clickEffect">
                                  <p:stCondLst>
                                    <p:cond delay="0"/>
                                  </p:stCondLst>
                                  <p:childTnLst>
                                    <p:animEffect transition="out" filter="diamond(in)">
                                      <p:cBhvr>
                                        <p:cTn id="13" dur="2000"/>
                                        <p:tgtEl>
                                          <p:spTgt spid="6"/>
                                        </p:tgtEl>
                                      </p:cBhvr>
                                    </p:animEffect>
                                    <p:set>
                                      <p:cBhvr>
                                        <p:cTn id="14" dur="1" fill="hold">
                                          <p:stCondLst>
                                            <p:cond delay="19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1" nodeType="clickEffect">
                                  <p:stCondLst>
                                    <p:cond delay="0"/>
                                  </p:stCondLst>
                                  <p:childTnLst>
                                    <p:animEffect transition="out" filter="diamond(in)">
                                      <p:cBhvr>
                                        <p:cTn id="25" dur="2000"/>
                                        <p:tgtEl>
                                          <p:spTgt spid="8"/>
                                        </p:tgtEl>
                                      </p:cBhvr>
                                    </p:animEffect>
                                    <p:set>
                                      <p:cBhvr>
                                        <p:cTn id="26" dur="1" fill="hold">
                                          <p:stCondLst>
                                            <p:cond delay="19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Effect transition="in" filter="fade">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xit" presetSubtype="16" fill="hold" grpId="1" nodeType="clickEffect">
                                  <p:stCondLst>
                                    <p:cond delay="0"/>
                                  </p:stCondLst>
                                  <p:childTnLst>
                                    <p:animEffect transition="out" filter="diamond(in)">
                                      <p:cBhvr>
                                        <p:cTn id="37" dur="2000"/>
                                        <p:tgtEl>
                                          <p:spTgt spid="9"/>
                                        </p:tgtEl>
                                      </p:cBhvr>
                                    </p:animEffect>
                                    <p:set>
                                      <p:cBhvr>
                                        <p:cTn id="38"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9" grpId="0" animBg="1"/>
      <p:bldP spid="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4099" name="TextBox 4"/>
          <p:cNvSpPr txBox="1">
            <a:spLocks noChangeArrowheads="1"/>
          </p:cNvSpPr>
          <p:nvPr/>
        </p:nvSpPr>
        <p:spPr bwMode="auto">
          <a:xfrm>
            <a:off x="6172200" y="838200"/>
            <a:ext cx="2598738" cy="830263"/>
          </a:xfrm>
          <a:prstGeom prst="rect">
            <a:avLst/>
          </a:prstGeom>
          <a:noFill/>
          <a:ln w="9525">
            <a:noFill/>
            <a:miter lim="800000"/>
            <a:headEnd/>
            <a:tailEnd/>
          </a:ln>
        </p:spPr>
        <p:txBody>
          <a:bodyPr wrap="none">
            <a:spAutoFit/>
          </a:bodyPr>
          <a:lstStyle/>
          <a:p>
            <a:r>
              <a:rPr lang="en-US" sz="4800">
                <a:latin typeface="Garamond" pitchFamily="18" charset="0"/>
              </a:rPr>
              <a:t>Question</a:t>
            </a:r>
            <a:r>
              <a:rPr lang="en-US" sz="4800">
                <a:latin typeface="Calibri" pitchFamily="34" charset="0"/>
              </a:rPr>
              <a:t> </a:t>
            </a:r>
          </a:p>
        </p:txBody>
      </p:sp>
      <p:sp>
        <p:nvSpPr>
          <p:cNvPr id="4100" name="TextBox 5"/>
          <p:cNvSpPr txBox="1">
            <a:spLocks noChangeArrowheads="1"/>
          </p:cNvSpPr>
          <p:nvPr/>
        </p:nvSpPr>
        <p:spPr bwMode="auto">
          <a:xfrm>
            <a:off x="533400" y="2286000"/>
            <a:ext cx="6969125" cy="3170238"/>
          </a:xfrm>
          <a:prstGeom prst="rect">
            <a:avLst/>
          </a:prstGeom>
          <a:noFill/>
          <a:ln w="9525">
            <a:noFill/>
            <a:miter lim="800000"/>
            <a:headEnd/>
            <a:tailEnd/>
          </a:ln>
        </p:spPr>
        <p:txBody>
          <a:bodyPr>
            <a:spAutoFit/>
          </a:bodyPr>
          <a:lstStyle/>
          <a:p>
            <a:r>
              <a:rPr lang="en-US" sz="4000">
                <a:latin typeface="Garamond" pitchFamily="18" charset="0"/>
              </a:rPr>
              <a:t>On the road to Emmaus Christ </a:t>
            </a:r>
          </a:p>
          <a:p>
            <a:r>
              <a:rPr lang="en-US" sz="4000">
                <a:latin typeface="Garamond" pitchFamily="18" charset="0"/>
              </a:rPr>
              <a:t>who is our Foundation established</a:t>
            </a:r>
          </a:p>
          <a:p>
            <a:r>
              <a:rPr lang="en-US" sz="4000">
                <a:latin typeface="Garamond" pitchFamily="18" charset="0"/>
              </a:rPr>
              <a:t>a foundation for us through the disciples what was it and why did He do it this way?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516868"/>
            <a:ext cx="609600" cy="369332"/>
          </a:xfrm>
          <a:prstGeom prst="rect">
            <a:avLst/>
          </a:prstGeom>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spAutoFit/>
          </a:bodyPr>
          <a:lstStyle/>
          <a:p>
            <a:pPr fontAlgn="auto">
              <a:spcBef>
                <a:spcPts val="0"/>
              </a:spcBef>
              <a:spcAft>
                <a:spcPts val="0"/>
              </a:spcAft>
              <a:defRPr/>
            </a:pPr>
            <a:r>
              <a:rPr lang="en-US" dirty="0">
                <a:latin typeface="Garamond" pitchFamily="18" charset="0"/>
              </a:rPr>
              <a:t>742</a:t>
            </a:r>
          </a:p>
        </p:txBody>
      </p:sp>
      <p:sp>
        <p:nvSpPr>
          <p:cNvPr id="5" name="TextBox 4"/>
          <p:cNvSpPr txBox="1"/>
          <p:nvPr/>
        </p:nvSpPr>
        <p:spPr>
          <a:xfrm>
            <a:off x="1371600" y="2362200"/>
            <a:ext cx="533400" cy="369888"/>
          </a:xfrm>
          <a:prstGeom prst="rect">
            <a:avLst/>
          </a:prstGeom>
          <a:ln/>
        </p:spPr>
        <p:style>
          <a:lnRef idx="3">
            <a:schemeClr val="lt1"/>
          </a:lnRef>
          <a:fillRef idx="1">
            <a:schemeClr val="accent5"/>
          </a:fillRef>
          <a:effectRef idx="1">
            <a:schemeClr val="accent5"/>
          </a:effectRef>
          <a:fontRef idx="minor">
            <a:schemeClr val="lt1"/>
          </a:fontRef>
        </p:style>
        <p:txBody>
          <a:bodyPr>
            <a:spAutoFit/>
          </a:bodyPr>
          <a:lstStyle/>
          <a:p>
            <a:pPr fontAlgn="auto">
              <a:spcBef>
                <a:spcPts val="0"/>
              </a:spcBef>
              <a:spcAft>
                <a:spcPts val="0"/>
              </a:spcAft>
              <a:defRPr/>
            </a:pPr>
            <a:r>
              <a:rPr lang="en-US" dirty="0">
                <a:latin typeface="Garamond" pitchFamily="18" charset="0"/>
              </a:rPr>
              <a:t>722</a:t>
            </a:r>
          </a:p>
        </p:txBody>
      </p:sp>
      <p:cxnSp>
        <p:nvCxnSpPr>
          <p:cNvPr id="7" name="Straight Arrow Connector 6"/>
          <p:cNvCxnSpPr/>
          <p:nvPr/>
        </p:nvCxnSpPr>
        <p:spPr>
          <a:xfrm>
            <a:off x="914400" y="3886200"/>
            <a:ext cx="1143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2"/>
          </p:cNvCxnSpPr>
          <p:nvPr/>
        </p:nvCxnSpPr>
        <p:spPr>
          <a:xfrm rot="5400000" flipH="1" flipV="1">
            <a:off x="889794" y="2756694"/>
            <a:ext cx="773112"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7400" y="4495800"/>
            <a:ext cx="533400" cy="369888"/>
          </a:xfrm>
          <a:prstGeom prst="rect">
            <a:avLst/>
          </a:prstGeom>
          <a:ln/>
        </p:spPr>
        <p:style>
          <a:lnRef idx="3">
            <a:schemeClr val="lt1"/>
          </a:lnRef>
          <a:fillRef idx="1">
            <a:schemeClr val="accent5"/>
          </a:fillRef>
          <a:effectRef idx="1">
            <a:schemeClr val="accent5"/>
          </a:effectRef>
          <a:fontRef idx="minor">
            <a:schemeClr val="lt1"/>
          </a:fontRef>
        </p:style>
        <p:txBody>
          <a:bodyPr>
            <a:spAutoFit/>
          </a:bodyPr>
          <a:lstStyle/>
          <a:p>
            <a:pPr fontAlgn="auto">
              <a:spcBef>
                <a:spcPts val="0"/>
              </a:spcBef>
              <a:spcAft>
                <a:spcPts val="0"/>
              </a:spcAft>
              <a:defRPr/>
            </a:pPr>
            <a:r>
              <a:rPr lang="en-US" dirty="0">
                <a:latin typeface="Garamond" pitchFamily="18" charset="0"/>
              </a:rPr>
              <a:t>677</a:t>
            </a:r>
          </a:p>
        </p:txBody>
      </p:sp>
      <p:sp>
        <p:nvSpPr>
          <p:cNvPr id="20" name="TextBox 19"/>
          <p:cNvSpPr txBox="1"/>
          <p:nvPr/>
        </p:nvSpPr>
        <p:spPr>
          <a:xfrm>
            <a:off x="5943600" y="2362200"/>
            <a:ext cx="685800" cy="369888"/>
          </a:xfrm>
          <a:prstGeom prst="rect">
            <a:avLst/>
          </a:prstGeom>
          <a:ln/>
        </p:spPr>
        <p:style>
          <a:lnRef idx="3">
            <a:schemeClr val="lt1"/>
          </a:lnRef>
          <a:fillRef idx="1">
            <a:schemeClr val="accent1"/>
          </a:fillRef>
          <a:effectRef idx="1">
            <a:schemeClr val="accent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1798</a:t>
            </a:r>
          </a:p>
        </p:txBody>
      </p:sp>
      <p:sp>
        <p:nvSpPr>
          <p:cNvPr id="22" name="TextBox 21"/>
          <p:cNvSpPr txBox="1"/>
          <p:nvPr/>
        </p:nvSpPr>
        <p:spPr>
          <a:xfrm>
            <a:off x="3657600" y="2362200"/>
            <a:ext cx="533400" cy="369888"/>
          </a:xfrm>
          <a:prstGeom prst="rect">
            <a:avLst/>
          </a:prstGeom>
          <a:ln/>
        </p:spPr>
        <p:style>
          <a:lnRef idx="3">
            <a:schemeClr val="lt1"/>
          </a:lnRef>
          <a:fillRef idx="1">
            <a:schemeClr val="accent6"/>
          </a:fillRef>
          <a:effectRef idx="1">
            <a:schemeClr val="accent6"/>
          </a:effectRef>
          <a:fontRef idx="minor">
            <a:schemeClr val="lt1"/>
          </a:fontRef>
        </p:style>
        <p:txBody>
          <a:bodyPr>
            <a:spAutoFit/>
          </a:bodyPr>
          <a:lstStyle/>
          <a:p>
            <a:pPr fontAlgn="auto">
              <a:spcBef>
                <a:spcPts val="0"/>
              </a:spcBef>
              <a:spcAft>
                <a:spcPts val="0"/>
              </a:spcAft>
              <a:defRPr/>
            </a:pPr>
            <a:r>
              <a:rPr lang="en-US" dirty="0">
                <a:latin typeface="Garamond" pitchFamily="18" charset="0"/>
              </a:rPr>
              <a:t>538</a:t>
            </a:r>
          </a:p>
        </p:txBody>
      </p:sp>
      <p:cxnSp>
        <p:nvCxnSpPr>
          <p:cNvPr id="25" name="Straight Arrow Connector 24"/>
          <p:cNvCxnSpPr>
            <a:stCxn id="12" idx="3"/>
          </p:cNvCxnSpPr>
          <p:nvPr/>
        </p:nvCxnSpPr>
        <p:spPr>
          <a:xfrm flipV="1">
            <a:off x="2590800" y="4648200"/>
            <a:ext cx="5181600"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2" idx="1"/>
          </p:cNvCxnSpPr>
          <p:nvPr/>
        </p:nvCxnSpPr>
        <p:spPr>
          <a:xfrm>
            <a:off x="1905000" y="254635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91000" y="251460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72400" y="4495800"/>
            <a:ext cx="838200" cy="369888"/>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33" name="TextBox 32"/>
          <p:cNvSpPr txBox="1"/>
          <p:nvPr/>
        </p:nvSpPr>
        <p:spPr>
          <a:xfrm>
            <a:off x="7772400" y="2362200"/>
            <a:ext cx="838200" cy="369888"/>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cxnSp>
        <p:nvCxnSpPr>
          <p:cNvPr id="36" name="Straight Arrow Connector 35"/>
          <p:cNvCxnSpPr/>
          <p:nvPr/>
        </p:nvCxnSpPr>
        <p:spPr>
          <a:xfrm>
            <a:off x="6629400" y="254635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52400" y="4038600"/>
            <a:ext cx="838200" cy="5334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dirty="0"/>
              <a:t>Isa 7:8</a:t>
            </a:r>
          </a:p>
        </p:txBody>
      </p:sp>
      <p:sp>
        <p:nvSpPr>
          <p:cNvPr id="40" name="Oval 39"/>
          <p:cNvSpPr/>
          <p:nvPr/>
        </p:nvSpPr>
        <p:spPr>
          <a:xfrm>
            <a:off x="1066800" y="4953000"/>
            <a:ext cx="1066800" cy="4572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dirty="0"/>
              <a:t>Judah</a:t>
            </a:r>
          </a:p>
        </p:txBody>
      </p:sp>
      <p:sp>
        <p:nvSpPr>
          <p:cNvPr id="41" name="Oval 40"/>
          <p:cNvSpPr/>
          <p:nvPr/>
        </p:nvSpPr>
        <p:spPr>
          <a:xfrm>
            <a:off x="228600" y="2286000"/>
            <a:ext cx="990600" cy="4572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dirty="0"/>
              <a:t>Israel</a:t>
            </a:r>
          </a:p>
        </p:txBody>
      </p:sp>
      <p:sp>
        <p:nvSpPr>
          <p:cNvPr id="42" name="Right Brace 41"/>
          <p:cNvSpPr/>
          <p:nvPr/>
        </p:nvSpPr>
        <p:spPr>
          <a:xfrm rot="16200000">
            <a:off x="25527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43" name="Right Brace 42"/>
          <p:cNvSpPr/>
          <p:nvPr/>
        </p:nvSpPr>
        <p:spPr>
          <a:xfrm rot="16200000">
            <a:off x="49149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44" name="Right Brace 43"/>
          <p:cNvSpPr/>
          <p:nvPr/>
        </p:nvSpPr>
        <p:spPr>
          <a:xfrm rot="16200000">
            <a:off x="6972300" y="1866900"/>
            <a:ext cx="381000" cy="9144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45" name="Right Brace 44"/>
          <p:cNvSpPr/>
          <p:nvPr/>
        </p:nvSpPr>
        <p:spPr>
          <a:xfrm rot="16200000">
            <a:off x="4991100" y="2019300"/>
            <a:ext cx="381000" cy="48768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47" name="Rounded Rectangle 46"/>
          <p:cNvSpPr/>
          <p:nvPr/>
        </p:nvSpPr>
        <p:spPr>
          <a:xfrm>
            <a:off x="23622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t>1260</a:t>
            </a:r>
          </a:p>
        </p:txBody>
      </p:sp>
      <p:sp>
        <p:nvSpPr>
          <p:cNvPr id="48" name="Rounded Rectangle 47"/>
          <p:cNvSpPr/>
          <p:nvPr/>
        </p:nvSpPr>
        <p:spPr>
          <a:xfrm>
            <a:off x="4724400" y="1676400"/>
            <a:ext cx="6858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t>1260</a:t>
            </a:r>
          </a:p>
        </p:txBody>
      </p:sp>
      <p:sp>
        <p:nvSpPr>
          <p:cNvPr id="49" name="Rounded Rectangle 48"/>
          <p:cNvSpPr/>
          <p:nvPr/>
        </p:nvSpPr>
        <p:spPr>
          <a:xfrm>
            <a:off x="6934200" y="1676400"/>
            <a:ext cx="4572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t>46</a:t>
            </a:r>
          </a:p>
        </p:txBody>
      </p:sp>
      <p:sp>
        <p:nvSpPr>
          <p:cNvPr id="50" name="Right Brace 49"/>
          <p:cNvSpPr/>
          <p:nvPr/>
        </p:nvSpPr>
        <p:spPr>
          <a:xfrm rot="16200000">
            <a:off x="3695700" y="266700"/>
            <a:ext cx="381000" cy="2286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51" name="Rounded Rectangle 50"/>
          <p:cNvSpPr/>
          <p:nvPr/>
        </p:nvSpPr>
        <p:spPr>
          <a:xfrm>
            <a:off x="4419600" y="3657600"/>
            <a:ext cx="1371600" cy="4572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a:t>
            </a:r>
          </a:p>
        </p:txBody>
      </p:sp>
      <p:sp>
        <p:nvSpPr>
          <p:cNvPr id="38" name="Oval 37"/>
          <p:cNvSpPr/>
          <p:nvPr/>
        </p:nvSpPr>
        <p:spPr>
          <a:xfrm>
            <a:off x="2438400" y="3200400"/>
            <a:ext cx="1371600" cy="5334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dirty="0"/>
              <a:t>BC    AD</a:t>
            </a:r>
          </a:p>
        </p:txBody>
      </p:sp>
      <p:cxnSp>
        <p:nvCxnSpPr>
          <p:cNvPr id="31" name="Straight Connector 30"/>
          <p:cNvCxnSpPr/>
          <p:nvPr/>
        </p:nvCxnSpPr>
        <p:spPr>
          <a:xfrm rot="5400000">
            <a:off x="2401094" y="3542506"/>
            <a:ext cx="1447800" cy="1588"/>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2362200" y="457200"/>
            <a:ext cx="4191000" cy="4572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 Year Prophecy</a:t>
            </a:r>
          </a:p>
        </p:txBody>
      </p:sp>
      <p:sp>
        <p:nvSpPr>
          <p:cNvPr id="52" name="Rectangle 51"/>
          <p:cNvSpPr/>
          <p:nvPr/>
        </p:nvSpPr>
        <p:spPr>
          <a:xfrm>
            <a:off x="1295400" y="1143000"/>
            <a:ext cx="701040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800" dirty="0">
                <a:latin typeface="Garamond" pitchFamily="18" charset="0"/>
              </a:rPr>
              <a:t>722 BC Israel enters into Captivity 2</a:t>
            </a:r>
            <a:r>
              <a:rPr lang="en-US" sz="2800" baseline="30000" dirty="0">
                <a:latin typeface="Garamond" pitchFamily="18" charset="0"/>
              </a:rPr>
              <a:t>nd</a:t>
            </a:r>
            <a:r>
              <a:rPr lang="en-US" sz="2800" dirty="0">
                <a:latin typeface="Garamond" pitchFamily="18" charset="0"/>
              </a:rPr>
              <a:t> Kings 17:1-6 8,13,16-18 </a:t>
            </a:r>
          </a:p>
          <a:p>
            <a:pPr fontAlgn="auto">
              <a:spcBef>
                <a:spcPts val="0"/>
              </a:spcBef>
              <a:spcAft>
                <a:spcPts val="0"/>
              </a:spcAft>
              <a:defRPr/>
            </a:pPr>
            <a:r>
              <a:rPr lang="en-US" sz="2800" dirty="0">
                <a:latin typeface="Garamond" pitchFamily="18" charset="0"/>
              </a:rPr>
              <a:t>677 BC Judah enter into Captivity 2</a:t>
            </a:r>
            <a:r>
              <a:rPr lang="en-US" sz="2800" baseline="30000" dirty="0">
                <a:latin typeface="Garamond" pitchFamily="18" charset="0"/>
              </a:rPr>
              <a:t>nd</a:t>
            </a:r>
            <a:r>
              <a:rPr lang="en-US" sz="2800" dirty="0">
                <a:latin typeface="Garamond" pitchFamily="18" charset="0"/>
              </a:rPr>
              <a:t> Chronicles 33:11 </a:t>
            </a:r>
          </a:p>
          <a:p>
            <a:pPr fontAlgn="auto">
              <a:spcBef>
                <a:spcPts val="0"/>
              </a:spcBef>
              <a:spcAft>
                <a:spcPts val="0"/>
              </a:spcAft>
              <a:defRPr/>
            </a:pPr>
            <a:r>
              <a:rPr lang="en-US" sz="2800" dirty="0">
                <a:latin typeface="Garamond" pitchFamily="18" charset="0"/>
              </a:rPr>
              <a:t>538 AD Fulfillment of Daniel 7:8 the Papacy takes possession of Rome. </a:t>
            </a:r>
          </a:p>
          <a:p>
            <a:pPr fontAlgn="auto">
              <a:spcBef>
                <a:spcPts val="0"/>
              </a:spcBef>
              <a:spcAft>
                <a:spcPts val="0"/>
              </a:spcAft>
              <a:defRPr/>
            </a:pPr>
            <a:r>
              <a:rPr lang="en-US" sz="2800" dirty="0">
                <a:latin typeface="Garamond" pitchFamily="18" charset="0"/>
              </a:rPr>
              <a:t>1798 General </a:t>
            </a:r>
            <a:r>
              <a:rPr lang="en-US" sz="2800" dirty="0" err="1">
                <a:latin typeface="Garamond" pitchFamily="18" charset="0"/>
              </a:rPr>
              <a:t>Berthier</a:t>
            </a:r>
            <a:r>
              <a:rPr lang="en-US" sz="2800" dirty="0">
                <a:latin typeface="Garamond" pitchFamily="18" charset="0"/>
              </a:rPr>
              <a:t> takes the Pope prisoner to France and Rome's control of Europe is broken (politically and spiritually) Fulfillment of Daniel 12:11 - 1290 years from 508 and 1260 years from 538</a:t>
            </a:r>
            <a:r>
              <a:rPr lang="en-US" sz="2800" dirty="0"/>
              <a:t> </a:t>
            </a:r>
          </a:p>
        </p:txBody>
      </p:sp>
      <p:sp>
        <p:nvSpPr>
          <p:cNvPr id="53" name="Snip Diagonal Corner Rectangle 52"/>
          <p:cNvSpPr/>
          <p:nvPr/>
        </p:nvSpPr>
        <p:spPr>
          <a:xfrm>
            <a:off x="2057400" y="0"/>
            <a:ext cx="6248400" cy="2971800"/>
          </a:xfrm>
          <a:prstGeom prst="snip2Diag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sz="3200" dirty="0"/>
              <a:t>John 2:20 Then said the Jews, Forty and six years was this temple in building, and wilt thou rear it up in three days?</a:t>
            </a:r>
          </a:p>
        </p:txBody>
      </p:sp>
      <p:sp>
        <p:nvSpPr>
          <p:cNvPr id="34" name="Rectangle 33"/>
          <p:cNvSpPr/>
          <p:nvPr/>
        </p:nvSpPr>
        <p:spPr>
          <a:xfrm>
            <a:off x="990600" y="4495800"/>
            <a:ext cx="6477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FFFFFF"/>
                </a:solidFill>
                <a:latin typeface="Garamond" pitchFamily="18" charset="0"/>
                <a:cs typeface="Arial" charset="0"/>
              </a:rPr>
              <a:t>Isa 7:8  For the head of Syria is Damascus, and the head of Damascus is Rezin: and within threescore and five years shall Ephraim be broken in pieces, that it be not a people: </a:t>
            </a:r>
            <a:endParaRPr lang="en-US" sz="2800">
              <a:solidFill>
                <a:srgbClr val="FFFFFF"/>
              </a:solidFill>
              <a:latin typeface="Garamond" pitchFamily="18"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2000" fill="hold"/>
                                        <p:tgtEl>
                                          <p:spTgt spid="37"/>
                                        </p:tgtEl>
                                        <p:attrNameLst>
                                          <p:attrName>ppt_w</p:attrName>
                                        </p:attrNameLst>
                                      </p:cBhvr>
                                      <p:tavLst>
                                        <p:tav tm="0">
                                          <p:val>
                                            <p:fltVal val="0"/>
                                          </p:val>
                                        </p:tav>
                                        <p:tav tm="100000">
                                          <p:val>
                                            <p:strVal val="#ppt_w"/>
                                          </p:val>
                                        </p:tav>
                                      </p:tavLst>
                                    </p:anim>
                                    <p:anim calcmode="lin" valueType="num">
                                      <p:cBhvr>
                                        <p:cTn id="8" dur="2000" fill="hold"/>
                                        <p:tgtEl>
                                          <p:spTgt spid="37"/>
                                        </p:tgtEl>
                                        <p:attrNameLst>
                                          <p:attrName>ppt_h</p:attrName>
                                        </p:attrNameLst>
                                      </p:cBhvr>
                                      <p:tavLst>
                                        <p:tav tm="0">
                                          <p:val>
                                            <p:fltVal val="0"/>
                                          </p:val>
                                        </p:tav>
                                        <p:tav tm="100000">
                                          <p:val>
                                            <p:strVal val="#ppt_h"/>
                                          </p:val>
                                        </p:tav>
                                      </p:tavLst>
                                    </p:anim>
                                    <p:animEffect transition="in" filter="fade">
                                      <p:cBhvr>
                                        <p:cTn id="9" dur="2000"/>
                                        <p:tgtEl>
                                          <p:spTgt spid="37"/>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3000" fill="hold"/>
                                        <p:tgtEl>
                                          <p:spTgt spid="34"/>
                                        </p:tgtEl>
                                        <p:attrNameLst>
                                          <p:attrName>ppt_w</p:attrName>
                                        </p:attrNameLst>
                                      </p:cBhvr>
                                      <p:tavLst>
                                        <p:tav tm="0">
                                          <p:val>
                                            <p:fltVal val="0"/>
                                          </p:val>
                                        </p:tav>
                                        <p:tav tm="100000">
                                          <p:val>
                                            <p:strVal val="#ppt_w"/>
                                          </p:val>
                                        </p:tav>
                                      </p:tavLst>
                                    </p:anim>
                                    <p:anim calcmode="lin" valueType="num">
                                      <p:cBhvr>
                                        <p:cTn id="14" dur="3000" fill="hold"/>
                                        <p:tgtEl>
                                          <p:spTgt spid="34"/>
                                        </p:tgtEl>
                                        <p:attrNameLst>
                                          <p:attrName>ppt_h</p:attrName>
                                        </p:attrNameLst>
                                      </p:cBhvr>
                                      <p:tavLst>
                                        <p:tav tm="0">
                                          <p:val>
                                            <p:fltVal val="0"/>
                                          </p:val>
                                        </p:tav>
                                        <p:tav tm="100000">
                                          <p:val>
                                            <p:strVal val="#ppt_h"/>
                                          </p:val>
                                        </p:tav>
                                      </p:tavLst>
                                    </p:anim>
                                    <p:animEffect transition="in" filter="fade">
                                      <p:cBhvr>
                                        <p:cTn id="15" dur="3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xit" presetSubtype="16" fill="hold" grpId="1" nodeType="clickEffect">
                                  <p:stCondLst>
                                    <p:cond delay="0"/>
                                  </p:stCondLst>
                                  <p:childTnLst>
                                    <p:animEffect transition="out" filter="diamond(in)">
                                      <p:cBhvr>
                                        <p:cTn id="19" dur="2000"/>
                                        <p:tgtEl>
                                          <p:spTgt spid="34"/>
                                        </p:tgtEl>
                                      </p:cBhvr>
                                    </p:animEffect>
                                    <p:set>
                                      <p:cBhvr>
                                        <p:cTn id="20" dur="1" fill="hold">
                                          <p:stCondLst>
                                            <p:cond delay="1999"/>
                                          </p:stCondLst>
                                        </p:cTn>
                                        <p:tgtEl>
                                          <p:spTgt spid="34"/>
                                        </p:tgtEl>
                                        <p:attrNameLst>
                                          <p:attrName>style.visibility</p:attrName>
                                        </p:attrNameLst>
                                      </p:cBhvr>
                                      <p:to>
                                        <p:strVal val="hidden"/>
                                      </p:to>
                                    </p:set>
                                  </p:childTnLst>
                                </p:cTn>
                              </p:par>
                            </p:childTnLst>
                          </p:cTn>
                        </p:par>
                        <p:par>
                          <p:cTn id="21" fill="hold">
                            <p:stCondLst>
                              <p:cond delay="2000"/>
                            </p:stCondLst>
                            <p:childTnLst>
                              <p:par>
                                <p:cTn id="22" presetID="53"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2000" fill="hold"/>
                                        <p:tgtEl>
                                          <p:spTgt spid="2"/>
                                        </p:tgtEl>
                                        <p:attrNameLst>
                                          <p:attrName>ppt_w</p:attrName>
                                        </p:attrNameLst>
                                      </p:cBhvr>
                                      <p:tavLst>
                                        <p:tav tm="0">
                                          <p:val>
                                            <p:fltVal val="0"/>
                                          </p:val>
                                        </p:tav>
                                        <p:tav tm="100000">
                                          <p:val>
                                            <p:strVal val="#ppt_w"/>
                                          </p:val>
                                        </p:tav>
                                      </p:tavLst>
                                    </p:anim>
                                    <p:anim calcmode="lin" valueType="num">
                                      <p:cBhvr>
                                        <p:cTn id="25" dur="2000" fill="hold"/>
                                        <p:tgtEl>
                                          <p:spTgt spid="2"/>
                                        </p:tgtEl>
                                        <p:attrNameLst>
                                          <p:attrName>ppt_h</p:attrName>
                                        </p:attrNameLst>
                                      </p:cBhvr>
                                      <p:tavLst>
                                        <p:tav tm="0">
                                          <p:val>
                                            <p:fltVal val="0"/>
                                          </p:val>
                                        </p:tav>
                                        <p:tav tm="100000">
                                          <p:val>
                                            <p:strVal val="#ppt_h"/>
                                          </p:val>
                                        </p:tav>
                                      </p:tavLst>
                                    </p:anim>
                                    <p:animEffect transition="in" filter="fade">
                                      <p:cBhvr>
                                        <p:cTn id="26" dur="2000"/>
                                        <p:tgtEl>
                                          <p:spTgt spid="2"/>
                                        </p:tgtEl>
                                      </p:cBhvr>
                                    </p:animEffect>
                                  </p:childTnLst>
                                </p:cTn>
                              </p:par>
                            </p:childTnLst>
                          </p:cTn>
                        </p:par>
                        <p:par>
                          <p:cTn id="27" fill="hold">
                            <p:stCondLst>
                              <p:cond delay="4000"/>
                            </p:stCondLst>
                            <p:childTnLst>
                              <p:par>
                                <p:cTn id="28" presetID="53"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2000" fill="hold"/>
                                        <p:tgtEl>
                                          <p:spTgt spid="41"/>
                                        </p:tgtEl>
                                        <p:attrNameLst>
                                          <p:attrName>ppt_w</p:attrName>
                                        </p:attrNameLst>
                                      </p:cBhvr>
                                      <p:tavLst>
                                        <p:tav tm="0">
                                          <p:val>
                                            <p:fltVal val="0"/>
                                          </p:val>
                                        </p:tav>
                                        <p:tav tm="100000">
                                          <p:val>
                                            <p:strVal val="#ppt_w"/>
                                          </p:val>
                                        </p:tav>
                                      </p:tavLst>
                                    </p:anim>
                                    <p:anim calcmode="lin" valueType="num">
                                      <p:cBhvr>
                                        <p:cTn id="31" dur="2000" fill="hold"/>
                                        <p:tgtEl>
                                          <p:spTgt spid="41"/>
                                        </p:tgtEl>
                                        <p:attrNameLst>
                                          <p:attrName>ppt_h</p:attrName>
                                        </p:attrNameLst>
                                      </p:cBhvr>
                                      <p:tavLst>
                                        <p:tav tm="0">
                                          <p:val>
                                            <p:fltVal val="0"/>
                                          </p:val>
                                        </p:tav>
                                        <p:tav tm="100000">
                                          <p:val>
                                            <p:strVal val="#ppt_h"/>
                                          </p:val>
                                        </p:tav>
                                      </p:tavLst>
                                    </p:anim>
                                    <p:animEffect transition="in" filter="fade">
                                      <p:cBhvr>
                                        <p:cTn id="32" dur="2000"/>
                                        <p:tgtEl>
                                          <p:spTgt spid="41"/>
                                        </p:tgtEl>
                                      </p:cBhvr>
                                    </p:animEffect>
                                  </p:childTnLst>
                                </p:cTn>
                              </p:par>
                            </p:childTnLst>
                          </p:cTn>
                        </p:par>
                        <p:par>
                          <p:cTn id="33" fill="hold">
                            <p:stCondLst>
                              <p:cond delay="6000"/>
                            </p:stCondLst>
                            <p:childTnLst>
                              <p:par>
                                <p:cTn id="34" presetID="53"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2000" fill="hold"/>
                                        <p:tgtEl>
                                          <p:spTgt spid="5"/>
                                        </p:tgtEl>
                                        <p:attrNameLst>
                                          <p:attrName>ppt_w</p:attrName>
                                        </p:attrNameLst>
                                      </p:cBhvr>
                                      <p:tavLst>
                                        <p:tav tm="0">
                                          <p:val>
                                            <p:fltVal val="0"/>
                                          </p:val>
                                        </p:tav>
                                        <p:tav tm="100000">
                                          <p:val>
                                            <p:strVal val="#ppt_w"/>
                                          </p:val>
                                        </p:tav>
                                      </p:tavLst>
                                    </p:anim>
                                    <p:anim calcmode="lin" valueType="num">
                                      <p:cBhvr>
                                        <p:cTn id="37" dur="2000" fill="hold"/>
                                        <p:tgtEl>
                                          <p:spTgt spid="5"/>
                                        </p:tgtEl>
                                        <p:attrNameLst>
                                          <p:attrName>ppt_h</p:attrName>
                                        </p:attrNameLst>
                                      </p:cBhvr>
                                      <p:tavLst>
                                        <p:tav tm="0">
                                          <p:val>
                                            <p:fltVal val="0"/>
                                          </p:val>
                                        </p:tav>
                                        <p:tav tm="100000">
                                          <p:val>
                                            <p:strVal val="#ppt_h"/>
                                          </p:val>
                                        </p:tav>
                                      </p:tavLst>
                                    </p:anim>
                                    <p:animEffect transition="in" filter="fade">
                                      <p:cBhvr>
                                        <p:cTn id="38" dur="2000"/>
                                        <p:tgtEl>
                                          <p:spTgt spid="5"/>
                                        </p:tgtEl>
                                      </p:cBhvr>
                                    </p:animEffect>
                                  </p:childTnLst>
                                </p:cTn>
                              </p:par>
                            </p:childTnLst>
                          </p:cTn>
                        </p:par>
                        <p:par>
                          <p:cTn id="39" fill="hold">
                            <p:stCondLst>
                              <p:cond delay="8000"/>
                            </p:stCondLst>
                            <p:childTnLst>
                              <p:par>
                                <p:cTn id="40" presetID="17" presetClass="entr" presetSubtype="1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ppt_w</p:attrName>
                                        </p:attrNameLst>
                                      </p:cBhvr>
                                      <p:tavLst>
                                        <p:tav tm="0">
                                          <p:val>
                                            <p:fltVal val="0"/>
                                          </p:val>
                                        </p:tav>
                                        <p:tav tm="100000">
                                          <p:val>
                                            <p:strVal val="#ppt_w"/>
                                          </p:val>
                                        </p:tav>
                                      </p:tavLst>
                                    </p:anim>
                                    <p:anim calcmode="lin" valueType="num">
                                      <p:cBhvr>
                                        <p:cTn id="43" dur="2000" fill="hold"/>
                                        <p:tgtEl>
                                          <p:spTgt spid="11"/>
                                        </p:tgtEl>
                                        <p:attrNameLst>
                                          <p:attrName>ppt_h</p:attrName>
                                        </p:attrNameLst>
                                      </p:cBhvr>
                                      <p:tavLst>
                                        <p:tav tm="0">
                                          <p:val>
                                            <p:strVal val="#ppt_h"/>
                                          </p:val>
                                        </p:tav>
                                        <p:tav tm="100000">
                                          <p:val>
                                            <p:strVal val="#ppt_h"/>
                                          </p:val>
                                        </p:tav>
                                      </p:tavLst>
                                    </p:anim>
                                  </p:childTnLst>
                                </p:cTn>
                              </p:par>
                            </p:childTnLst>
                          </p:cTn>
                        </p:par>
                        <p:par>
                          <p:cTn id="44" fill="hold">
                            <p:stCondLst>
                              <p:cond delay="10000"/>
                            </p:stCondLst>
                            <p:childTnLst>
                              <p:par>
                                <p:cTn id="45" presetID="53"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2000" fill="hold"/>
                                        <p:tgtEl>
                                          <p:spTgt spid="40"/>
                                        </p:tgtEl>
                                        <p:attrNameLst>
                                          <p:attrName>ppt_w</p:attrName>
                                        </p:attrNameLst>
                                      </p:cBhvr>
                                      <p:tavLst>
                                        <p:tav tm="0">
                                          <p:val>
                                            <p:fltVal val="0"/>
                                          </p:val>
                                        </p:tav>
                                        <p:tav tm="100000">
                                          <p:val>
                                            <p:strVal val="#ppt_w"/>
                                          </p:val>
                                        </p:tav>
                                      </p:tavLst>
                                    </p:anim>
                                    <p:anim calcmode="lin" valueType="num">
                                      <p:cBhvr>
                                        <p:cTn id="48" dur="2000" fill="hold"/>
                                        <p:tgtEl>
                                          <p:spTgt spid="40"/>
                                        </p:tgtEl>
                                        <p:attrNameLst>
                                          <p:attrName>ppt_h</p:attrName>
                                        </p:attrNameLst>
                                      </p:cBhvr>
                                      <p:tavLst>
                                        <p:tav tm="0">
                                          <p:val>
                                            <p:fltVal val="0"/>
                                          </p:val>
                                        </p:tav>
                                        <p:tav tm="100000">
                                          <p:val>
                                            <p:strVal val="#ppt_h"/>
                                          </p:val>
                                        </p:tav>
                                      </p:tavLst>
                                    </p:anim>
                                    <p:animEffect transition="in" filter="fade">
                                      <p:cBhvr>
                                        <p:cTn id="49" dur="2000"/>
                                        <p:tgtEl>
                                          <p:spTgt spid="40"/>
                                        </p:tgtEl>
                                      </p:cBhvr>
                                    </p:animEffect>
                                  </p:childTnLst>
                                </p:cTn>
                              </p:par>
                            </p:childTnLst>
                          </p:cTn>
                        </p:par>
                        <p:par>
                          <p:cTn id="50" fill="hold">
                            <p:stCondLst>
                              <p:cond delay="12000"/>
                            </p:stCondLst>
                            <p:childTnLst>
                              <p:par>
                                <p:cTn id="51" presetID="53"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2000" fill="hold"/>
                                        <p:tgtEl>
                                          <p:spTgt spid="12"/>
                                        </p:tgtEl>
                                        <p:attrNameLst>
                                          <p:attrName>ppt_w</p:attrName>
                                        </p:attrNameLst>
                                      </p:cBhvr>
                                      <p:tavLst>
                                        <p:tav tm="0">
                                          <p:val>
                                            <p:fltVal val="0"/>
                                          </p:val>
                                        </p:tav>
                                        <p:tav tm="100000">
                                          <p:val>
                                            <p:strVal val="#ppt_w"/>
                                          </p:val>
                                        </p:tav>
                                      </p:tavLst>
                                    </p:anim>
                                    <p:anim calcmode="lin" valueType="num">
                                      <p:cBhvr>
                                        <p:cTn id="54" dur="2000" fill="hold"/>
                                        <p:tgtEl>
                                          <p:spTgt spid="12"/>
                                        </p:tgtEl>
                                        <p:attrNameLst>
                                          <p:attrName>ppt_h</p:attrName>
                                        </p:attrNameLst>
                                      </p:cBhvr>
                                      <p:tavLst>
                                        <p:tav tm="0">
                                          <p:val>
                                            <p:fltVal val="0"/>
                                          </p:val>
                                        </p:tav>
                                        <p:tav tm="100000">
                                          <p:val>
                                            <p:strVal val="#ppt_h"/>
                                          </p:val>
                                        </p:tav>
                                      </p:tavLst>
                                    </p:anim>
                                    <p:animEffect transition="in" filter="fade">
                                      <p:cBhvr>
                                        <p:cTn id="55" dur="2000"/>
                                        <p:tgtEl>
                                          <p:spTgt spid="12"/>
                                        </p:tgtEl>
                                      </p:cBhvr>
                                    </p:animEffect>
                                  </p:childTnLst>
                                </p:cTn>
                              </p:par>
                            </p:childTnLst>
                          </p:cTn>
                        </p:par>
                        <p:par>
                          <p:cTn id="56" fill="hold">
                            <p:stCondLst>
                              <p:cond delay="14000"/>
                            </p:stCondLst>
                            <p:childTnLst>
                              <p:par>
                                <p:cTn id="57" presetID="17" presetClass="entr" presetSubtype="10"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2000" fill="hold"/>
                                        <p:tgtEl>
                                          <p:spTgt spid="7"/>
                                        </p:tgtEl>
                                        <p:attrNameLst>
                                          <p:attrName>ppt_w</p:attrName>
                                        </p:attrNameLst>
                                      </p:cBhvr>
                                      <p:tavLst>
                                        <p:tav tm="0">
                                          <p:val>
                                            <p:fltVal val="0"/>
                                          </p:val>
                                        </p:tav>
                                        <p:tav tm="100000">
                                          <p:val>
                                            <p:strVal val="#ppt_w"/>
                                          </p:val>
                                        </p:tav>
                                      </p:tavLst>
                                    </p:anim>
                                    <p:anim calcmode="lin" valueType="num">
                                      <p:cBhvr>
                                        <p:cTn id="6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1000" fill="hold"/>
                                        <p:tgtEl>
                                          <p:spTgt spid="38"/>
                                        </p:tgtEl>
                                        <p:attrNameLst>
                                          <p:attrName>ppt_w</p:attrName>
                                        </p:attrNameLst>
                                      </p:cBhvr>
                                      <p:tavLst>
                                        <p:tav tm="0">
                                          <p:val>
                                            <p:fltVal val="0"/>
                                          </p:val>
                                        </p:tav>
                                        <p:tav tm="100000">
                                          <p:val>
                                            <p:strVal val="#ppt_w"/>
                                          </p:val>
                                        </p:tav>
                                      </p:tavLst>
                                    </p:anim>
                                    <p:anim calcmode="lin" valueType="num">
                                      <p:cBhvr>
                                        <p:cTn id="66" dur="1000" fill="hold"/>
                                        <p:tgtEl>
                                          <p:spTgt spid="38"/>
                                        </p:tgtEl>
                                        <p:attrNameLst>
                                          <p:attrName>ppt_h</p:attrName>
                                        </p:attrNameLst>
                                      </p:cBhvr>
                                      <p:tavLst>
                                        <p:tav tm="0">
                                          <p:val>
                                            <p:fltVal val="0"/>
                                          </p:val>
                                        </p:tav>
                                        <p:tav tm="100000">
                                          <p:val>
                                            <p:strVal val="#ppt_h"/>
                                          </p:val>
                                        </p:tav>
                                      </p:tavLst>
                                    </p:anim>
                                    <p:animEffect transition="in" filter="fade">
                                      <p:cBhvr>
                                        <p:cTn id="67" dur="1000"/>
                                        <p:tgtEl>
                                          <p:spTgt spid="38"/>
                                        </p:tgtEl>
                                      </p:cBhvr>
                                    </p:animEffect>
                                  </p:childTnLst>
                                </p:cTn>
                              </p:par>
                              <p:par>
                                <p:cTn id="68" presetID="53"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1000" fill="hold"/>
                                        <p:tgtEl>
                                          <p:spTgt spid="31"/>
                                        </p:tgtEl>
                                        <p:attrNameLst>
                                          <p:attrName>ppt_w</p:attrName>
                                        </p:attrNameLst>
                                      </p:cBhvr>
                                      <p:tavLst>
                                        <p:tav tm="0">
                                          <p:val>
                                            <p:fltVal val="0"/>
                                          </p:val>
                                        </p:tav>
                                        <p:tav tm="100000">
                                          <p:val>
                                            <p:strVal val="#ppt_w"/>
                                          </p:val>
                                        </p:tav>
                                      </p:tavLst>
                                    </p:anim>
                                    <p:anim calcmode="lin" valueType="num">
                                      <p:cBhvr>
                                        <p:cTn id="71" dur="1000" fill="hold"/>
                                        <p:tgtEl>
                                          <p:spTgt spid="31"/>
                                        </p:tgtEl>
                                        <p:attrNameLst>
                                          <p:attrName>ppt_h</p:attrName>
                                        </p:attrNameLst>
                                      </p:cBhvr>
                                      <p:tavLst>
                                        <p:tav tm="0">
                                          <p:val>
                                            <p:fltVal val="0"/>
                                          </p:val>
                                        </p:tav>
                                        <p:tav tm="100000">
                                          <p:val>
                                            <p:strVal val="#ppt_h"/>
                                          </p:val>
                                        </p:tav>
                                      </p:tavLst>
                                    </p:anim>
                                    <p:animEffect transition="in" filter="fade">
                                      <p:cBhvr>
                                        <p:cTn id="72" dur="10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7" presetClass="entr" presetSubtype="10"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Effect transition="in" filter="fade">
                                      <p:cBhvr>
                                        <p:cTn id="85" dur="10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54" presetClass="entr" presetSubtype="0" accel="100000" fill="hold" nodeType="clickEffect">
                                  <p:stCondLst>
                                    <p:cond delay="0"/>
                                  </p:stCondLst>
                                  <p:childTnLst>
                                    <p:set>
                                      <p:cBhvr>
                                        <p:cTn id="89" dur="1" fill="hold">
                                          <p:stCondLst>
                                            <p:cond delay="0"/>
                                          </p:stCondLst>
                                        </p:cTn>
                                        <p:tgtEl>
                                          <p:spTgt spid="30"/>
                                        </p:tgtEl>
                                        <p:attrNameLst>
                                          <p:attrName>style.visibility</p:attrName>
                                        </p:attrNameLst>
                                      </p:cBhvr>
                                      <p:to>
                                        <p:strVal val="visible"/>
                                      </p:to>
                                    </p:set>
                                    <p:anim calcmode="lin" valueType="num">
                                      <p:cBhvr>
                                        <p:cTn id="90" dur="1000" fill="hold"/>
                                        <p:tgtEl>
                                          <p:spTgt spid="30"/>
                                        </p:tgtEl>
                                        <p:attrNameLst>
                                          <p:attrName>ppt_w</p:attrName>
                                        </p:attrNameLst>
                                      </p:cBhvr>
                                      <p:tavLst>
                                        <p:tav tm="0">
                                          <p:val>
                                            <p:strVal val="#ppt_w*0.05"/>
                                          </p:val>
                                        </p:tav>
                                        <p:tav tm="100000">
                                          <p:val>
                                            <p:strVal val="#ppt_w"/>
                                          </p:val>
                                        </p:tav>
                                      </p:tavLst>
                                    </p:anim>
                                    <p:anim calcmode="lin" valueType="num">
                                      <p:cBhvr>
                                        <p:cTn id="91" dur="1000" fill="hold"/>
                                        <p:tgtEl>
                                          <p:spTgt spid="30"/>
                                        </p:tgtEl>
                                        <p:attrNameLst>
                                          <p:attrName>ppt_h</p:attrName>
                                        </p:attrNameLst>
                                      </p:cBhvr>
                                      <p:tavLst>
                                        <p:tav tm="0">
                                          <p:val>
                                            <p:strVal val="#ppt_h"/>
                                          </p:val>
                                        </p:tav>
                                        <p:tav tm="100000">
                                          <p:val>
                                            <p:strVal val="#ppt_h"/>
                                          </p:val>
                                        </p:tav>
                                      </p:tavLst>
                                    </p:anim>
                                    <p:anim calcmode="lin" valueType="num">
                                      <p:cBhvr>
                                        <p:cTn id="92" dur="1000" fill="hold"/>
                                        <p:tgtEl>
                                          <p:spTgt spid="30"/>
                                        </p:tgtEl>
                                        <p:attrNameLst>
                                          <p:attrName>ppt_x</p:attrName>
                                        </p:attrNameLst>
                                      </p:cBhvr>
                                      <p:tavLst>
                                        <p:tav tm="0">
                                          <p:val>
                                            <p:strVal val="#ppt_x-.2"/>
                                          </p:val>
                                        </p:tav>
                                        <p:tav tm="100000">
                                          <p:val>
                                            <p:strVal val="#ppt_x"/>
                                          </p:val>
                                        </p:tav>
                                      </p:tavLst>
                                    </p:anim>
                                    <p:anim calcmode="lin" valueType="num">
                                      <p:cBhvr>
                                        <p:cTn id="93" dur="1000" fill="hold"/>
                                        <p:tgtEl>
                                          <p:spTgt spid="30"/>
                                        </p:tgtEl>
                                        <p:attrNameLst>
                                          <p:attrName>ppt_y</p:attrName>
                                        </p:attrNameLst>
                                      </p:cBhvr>
                                      <p:tavLst>
                                        <p:tav tm="0">
                                          <p:val>
                                            <p:strVal val="#ppt_y"/>
                                          </p:val>
                                        </p:tav>
                                        <p:tav tm="100000">
                                          <p:val>
                                            <p:strVal val="#ppt_y"/>
                                          </p:val>
                                        </p:tav>
                                      </p:tavLst>
                                    </p:anim>
                                    <p:animEffect transition="in" filter="fade">
                                      <p:cBhvr>
                                        <p:cTn id="94" dur="10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0"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1000" fill="hold"/>
                                        <p:tgtEl>
                                          <p:spTgt spid="20"/>
                                        </p:tgtEl>
                                        <p:attrNameLst>
                                          <p:attrName>ppt_w</p:attrName>
                                        </p:attrNameLst>
                                      </p:cBhvr>
                                      <p:tavLst>
                                        <p:tav tm="0">
                                          <p:val>
                                            <p:fltVal val="0"/>
                                          </p:val>
                                        </p:tav>
                                        <p:tav tm="100000">
                                          <p:val>
                                            <p:strVal val="#ppt_w"/>
                                          </p:val>
                                        </p:tav>
                                      </p:tavLst>
                                    </p:anim>
                                    <p:anim calcmode="lin" valueType="num">
                                      <p:cBhvr>
                                        <p:cTn id="100" dur="1000" fill="hold"/>
                                        <p:tgtEl>
                                          <p:spTgt spid="20"/>
                                        </p:tgtEl>
                                        <p:attrNameLst>
                                          <p:attrName>ppt_h</p:attrName>
                                        </p:attrNameLst>
                                      </p:cBhvr>
                                      <p:tavLst>
                                        <p:tav tm="0">
                                          <p:val>
                                            <p:fltVal val="0"/>
                                          </p:val>
                                        </p:tav>
                                        <p:tav tm="100000">
                                          <p:val>
                                            <p:strVal val="#ppt_h"/>
                                          </p:val>
                                        </p:tav>
                                      </p:tavLst>
                                    </p:anim>
                                    <p:animEffect transition="in" filter="fade">
                                      <p:cBhvr>
                                        <p:cTn id="101" dur="1000"/>
                                        <p:tgtEl>
                                          <p:spTgt spid="20"/>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0" fill="hold" grpId="0" nodeType="click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p:cTn id="106" dur="2000" fill="hold"/>
                                        <p:tgtEl>
                                          <p:spTgt spid="42"/>
                                        </p:tgtEl>
                                        <p:attrNameLst>
                                          <p:attrName>ppt_w</p:attrName>
                                        </p:attrNameLst>
                                      </p:cBhvr>
                                      <p:tavLst>
                                        <p:tav tm="0">
                                          <p:val>
                                            <p:fltVal val="0"/>
                                          </p:val>
                                        </p:tav>
                                        <p:tav tm="100000">
                                          <p:val>
                                            <p:strVal val="#ppt_w"/>
                                          </p:val>
                                        </p:tav>
                                      </p:tavLst>
                                    </p:anim>
                                    <p:anim calcmode="lin" valueType="num">
                                      <p:cBhvr>
                                        <p:cTn id="107" dur="2000" fill="hold"/>
                                        <p:tgtEl>
                                          <p:spTgt spid="42"/>
                                        </p:tgtEl>
                                        <p:attrNameLst>
                                          <p:attrName>ppt_h</p:attrName>
                                        </p:attrNameLst>
                                      </p:cBhvr>
                                      <p:tavLst>
                                        <p:tav tm="0">
                                          <p:val>
                                            <p:fltVal val="0"/>
                                          </p:val>
                                        </p:tav>
                                        <p:tav tm="100000">
                                          <p:val>
                                            <p:strVal val="#ppt_h"/>
                                          </p:val>
                                        </p:tav>
                                      </p:tavLst>
                                    </p:anim>
                                    <p:animEffect transition="in" filter="fade">
                                      <p:cBhvr>
                                        <p:cTn id="108" dur="2000"/>
                                        <p:tgtEl>
                                          <p:spTgt spid="42"/>
                                        </p:tgtEl>
                                      </p:cBhvr>
                                    </p:animEffect>
                                  </p:childTnLst>
                                </p:cTn>
                              </p:par>
                              <p:par>
                                <p:cTn id="109" presetID="53"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p:cTn id="111" dur="2000" fill="hold"/>
                                        <p:tgtEl>
                                          <p:spTgt spid="43"/>
                                        </p:tgtEl>
                                        <p:attrNameLst>
                                          <p:attrName>ppt_w</p:attrName>
                                        </p:attrNameLst>
                                      </p:cBhvr>
                                      <p:tavLst>
                                        <p:tav tm="0">
                                          <p:val>
                                            <p:fltVal val="0"/>
                                          </p:val>
                                        </p:tav>
                                        <p:tav tm="100000">
                                          <p:val>
                                            <p:strVal val="#ppt_w"/>
                                          </p:val>
                                        </p:tav>
                                      </p:tavLst>
                                    </p:anim>
                                    <p:anim calcmode="lin" valueType="num">
                                      <p:cBhvr>
                                        <p:cTn id="112" dur="2000" fill="hold"/>
                                        <p:tgtEl>
                                          <p:spTgt spid="43"/>
                                        </p:tgtEl>
                                        <p:attrNameLst>
                                          <p:attrName>ppt_h</p:attrName>
                                        </p:attrNameLst>
                                      </p:cBhvr>
                                      <p:tavLst>
                                        <p:tav tm="0">
                                          <p:val>
                                            <p:fltVal val="0"/>
                                          </p:val>
                                        </p:tav>
                                        <p:tav tm="100000">
                                          <p:val>
                                            <p:strVal val="#ppt_h"/>
                                          </p:val>
                                        </p:tav>
                                      </p:tavLst>
                                    </p:anim>
                                    <p:animEffect transition="in" filter="fade">
                                      <p:cBhvr>
                                        <p:cTn id="113" dur="2000"/>
                                        <p:tgtEl>
                                          <p:spTgt spid="43"/>
                                        </p:tgtEl>
                                      </p:cBhvr>
                                    </p:animEffect>
                                  </p:childTnLst>
                                </p:cTn>
                              </p:par>
                              <p:par>
                                <p:cTn id="114" presetID="53" presetClass="entr" presetSubtype="0" fill="hold"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p:cTn id="116" dur="2000" fill="hold"/>
                                        <p:tgtEl>
                                          <p:spTgt spid="47"/>
                                        </p:tgtEl>
                                        <p:attrNameLst>
                                          <p:attrName>ppt_w</p:attrName>
                                        </p:attrNameLst>
                                      </p:cBhvr>
                                      <p:tavLst>
                                        <p:tav tm="0">
                                          <p:val>
                                            <p:fltVal val="0"/>
                                          </p:val>
                                        </p:tav>
                                        <p:tav tm="100000">
                                          <p:val>
                                            <p:strVal val="#ppt_w"/>
                                          </p:val>
                                        </p:tav>
                                      </p:tavLst>
                                    </p:anim>
                                    <p:anim calcmode="lin" valueType="num">
                                      <p:cBhvr>
                                        <p:cTn id="117" dur="2000" fill="hold"/>
                                        <p:tgtEl>
                                          <p:spTgt spid="47"/>
                                        </p:tgtEl>
                                        <p:attrNameLst>
                                          <p:attrName>ppt_h</p:attrName>
                                        </p:attrNameLst>
                                      </p:cBhvr>
                                      <p:tavLst>
                                        <p:tav tm="0">
                                          <p:val>
                                            <p:fltVal val="0"/>
                                          </p:val>
                                        </p:tav>
                                        <p:tav tm="100000">
                                          <p:val>
                                            <p:strVal val="#ppt_h"/>
                                          </p:val>
                                        </p:tav>
                                      </p:tavLst>
                                    </p:anim>
                                    <p:animEffect transition="in" filter="fade">
                                      <p:cBhvr>
                                        <p:cTn id="118" dur="2000"/>
                                        <p:tgtEl>
                                          <p:spTgt spid="47"/>
                                        </p:tgtEl>
                                      </p:cBhvr>
                                    </p:animEffect>
                                  </p:childTnLst>
                                </p:cTn>
                              </p:par>
                              <p:par>
                                <p:cTn id="119" presetID="53" presetClass="entr" presetSubtype="0" fill="hold" nodeType="with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2000" fill="hold"/>
                                        <p:tgtEl>
                                          <p:spTgt spid="48"/>
                                        </p:tgtEl>
                                        <p:attrNameLst>
                                          <p:attrName>ppt_w</p:attrName>
                                        </p:attrNameLst>
                                      </p:cBhvr>
                                      <p:tavLst>
                                        <p:tav tm="0">
                                          <p:val>
                                            <p:fltVal val="0"/>
                                          </p:val>
                                        </p:tav>
                                        <p:tav tm="100000">
                                          <p:val>
                                            <p:strVal val="#ppt_w"/>
                                          </p:val>
                                        </p:tav>
                                      </p:tavLst>
                                    </p:anim>
                                    <p:anim calcmode="lin" valueType="num">
                                      <p:cBhvr>
                                        <p:cTn id="122" dur="2000" fill="hold"/>
                                        <p:tgtEl>
                                          <p:spTgt spid="48"/>
                                        </p:tgtEl>
                                        <p:attrNameLst>
                                          <p:attrName>ppt_h</p:attrName>
                                        </p:attrNameLst>
                                      </p:cBhvr>
                                      <p:tavLst>
                                        <p:tav tm="0">
                                          <p:val>
                                            <p:fltVal val="0"/>
                                          </p:val>
                                        </p:tav>
                                        <p:tav tm="100000">
                                          <p:val>
                                            <p:strVal val="#ppt_h"/>
                                          </p:val>
                                        </p:tav>
                                      </p:tavLst>
                                    </p:anim>
                                    <p:animEffect transition="in" filter="fade">
                                      <p:cBhvr>
                                        <p:cTn id="123" dur="2000"/>
                                        <p:tgtEl>
                                          <p:spTgt spid="48"/>
                                        </p:tgtEl>
                                      </p:cBhvr>
                                    </p:animEffect>
                                  </p:childTnLst>
                                </p:cTn>
                              </p:par>
                              <p:par>
                                <p:cTn id="124" presetID="53" presetClass="entr" presetSubtype="0"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2000" fill="hold"/>
                                        <p:tgtEl>
                                          <p:spTgt spid="50"/>
                                        </p:tgtEl>
                                        <p:attrNameLst>
                                          <p:attrName>ppt_w</p:attrName>
                                        </p:attrNameLst>
                                      </p:cBhvr>
                                      <p:tavLst>
                                        <p:tav tm="0">
                                          <p:val>
                                            <p:fltVal val="0"/>
                                          </p:val>
                                        </p:tav>
                                        <p:tav tm="100000">
                                          <p:val>
                                            <p:strVal val="#ppt_w"/>
                                          </p:val>
                                        </p:tav>
                                      </p:tavLst>
                                    </p:anim>
                                    <p:anim calcmode="lin" valueType="num">
                                      <p:cBhvr>
                                        <p:cTn id="127" dur="2000" fill="hold"/>
                                        <p:tgtEl>
                                          <p:spTgt spid="50"/>
                                        </p:tgtEl>
                                        <p:attrNameLst>
                                          <p:attrName>ppt_h</p:attrName>
                                        </p:attrNameLst>
                                      </p:cBhvr>
                                      <p:tavLst>
                                        <p:tav tm="0">
                                          <p:val>
                                            <p:fltVal val="0"/>
                                          </p:val>
                                        </p:tav>
                                        <p:tav tm="100000">
                                          <p:val>
                                            <p:strVal val="#ppt_h"/>
                                          </p:val>
                                        </p:tav>
                                      </p:tavLst>
                                    </p:anim>
                                    <p:animEffect transition="in" filter="fade">
                                      <p:cBhvr>
                                        <p:cTn id="128" dur="2000"/>
                                        <p:tgtEl>
                                          <p:spTgt spid="50"/>
                                        </p:tgtEl>
                                      </p:cBhvr>
                                    </p:animEffect>
                                  </p:childTnLst>
                                </p:cTn>
                              </p:par>
                              <p:par>
                                <p:cTn id="129" presetID="53" presetClass="entr" presetSubtype="0" fill="hold" nodeType="withEffect">
                                  <p:stCondLst>
                                    <p:cond delay="0"/>
                                  </p:stCondLst>
                                  <p:childTnLst>
                                    <p:set>
                                      <p:cBhvr>
                                        <p:cTn id="130" dur="1" fill="hold">
                                          <p:stCondLst>
                                            <p:cond delay="0"/>
                                          </p:stCondLst>
                                        </p:cTn>
                                        <p:tgtEl>
                                          <p:spTgt spid="35"/>
                                        </p:tgtEl>
                                        <p:attrNameLst>
                                          <p:attrName>style.visibility</p:attrName>
                                        </p:attrNameLst>
                                      </p:cBhvr>
                                      <p:to>
                                        <p:strVal val="visible"/>
                                      </p:to>
                                    </p:set>
                                    <p:anim calcmode="lin" valueType="num">
                                      <p:cBhvr>
                                        <p:cTn id="131" dur="2000" fill="hold"/>
                                        <p:tgtEl>
                                          <p:spTgt spid="35"/>
                                        </p:tgtEl>
                                        <p:attrNameLst>
                                          <p:attrName>ppt_w</p:attrName>
                                        </p:attrNameLst>
                                      </p:cBhvr>
                                      <p:tavLst>
                                        <p:tav tm="0">
                                          <p:val>
                                            <p:fltVal val="0"/>
                                          </p:val>
                                        </p:tav>
                                        <p:tav tm="100000">
                                          <p:val>
                                            <p:strVal val="#ppt_w"/>
                                          </p:val>
                                        </p:tav>
                                      </p:tavLst>
                                    </p:anim>
                                    <p:anim calcmode="lin" valueType="num">
                                      <p:cBhvr>
                                        <p:cTn id="132" dur="2000" fill="hold"/>
                                        <p:tgtEl>
                                          <p:spTgt spid="35"/>
                                        </p:tgtEl>
                                        <p:attrNameLst>
                                          <p:attrName>ppt_h</p:attrName>
                                        </p:attrNameLst>
                                      </p:cBhvr>
                                      <p:tavLst>
                                        <p:tav tm="0">
                                          <p:val>
                                            <p:fltVal val="0"/>
                                          </p:val>
                                        </p:tav>
                                        <p:tav tm="100000">
                                          <p:val>
                                            <p:strVal val="#ppt_h"/>
                                          </p:val>
                                        </p:tav>
                                      </p:tavLst>
                                    </p:anim>
                                    <p:animEffect transition="in" filter="fade">
                                      <p:cBhvr>
                                        <p:cTn id="133" dur="2000"/>
                                        <p:tgtEl>
                                          <p:spTgt spid="35"/>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0" fill="hold" grpId="0" nodeType="click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p:cTn id="138" dur="2000" fill="hold"/>
                                        <p:tgtEl>
                                          <p:spTgt spid="52"/>
                                        </p:tgtEl>
                                        <p:attrNameLst>
                                          <p:attrName>ppt_w</p:attrName>
                                        </p:attrNameLst>
                                      </p:cBhvr>
                                      <p:tavLst>
                                        <p:tav tm="0">
                                          <p:val>
                                            <p:fltVal val="0"/>
                                          </p:val>
                                        </p:tav>
                                        <p:tav tm="100000">
                                          <p:val>
                                            <p:strVal val="#ppt_w"/>
                                          </p:val>
                                        </p:tav>
                                      </p:tavLst>
                                    </p:anim>
                                    <p:anim calcmode="lin" valueType="num">
                                      <p:cBhvr>
                                        <p:cTn id="139" dur="2000" fill="hold"/>
                                        <p:tgtEl>
                                          <p:spTgt spid="52"/>
                                        </p:tgtEl>
                                        <p:attrNameLst>
                                          <p:attrName>ppt_h</p:attrName>
                                        </p:attrNameLst>
                                      </p:cBhvr>
                                      <p:tavLst>
                                        <p:tav tm="0">
                                          <p:val>
                                            <p:fltVal val="0"/>
                                          </p:val>
                                        </p:tav>
                                        <p:tav tm="100000">
                                          <p:val>
                                            <p:strVal val="#ppt_h"/>
                                          </p:val>
                                        </p:tav>
                                      </p:tavLst>
                                    </p:anim>
                                    <p:animEffect transition="in" filter="fade">
                                      <p:cBhvr>
                                        <p:cTn id="140" dur="2000"/>
                                        <p:tgtEl>
                                          <p:spTgt spid="52"/>
                                        </p:tgtEl>
                                      </p:cBhvr>
                                    </p:animEffect>
                                  </p:childTnLst>
                                </p:cTn>
                              </p:par>
                            </p:childTnLst>
                          </p:cTn>
                        </p:par>
                      </p:childTnLst>
                    </p:cTn>
                  </p:par>
                  <p:par>
                    <p:cTn id="141" fill="hold">
                      <p:stCondLst>
                        <p:cond delay="indefinite"/>
                      </p:stCondLst>
                      <p:childTnLst>
                        <p:par>
                          <p:cTn id="142" fill="hold">
                            <p:stCondLst>
                              <p:cond delay="0"/>
                            </p:stCondLst>
                            <p:childTnLst>
                              <p:par>
                                <p:cTn id="143" presetID="8" presetClass="exit" presetSubtype="16" fill="hold" grpId="1" nodeType="clickEffect">
                                  <p:stCondLst>
                                    <p:cond delay="0"/>
                                  </p:stCondLst>
                                  <p:childTnLst>
                                    <p:animEffect transition="out" filter="diamond(in)">
                                      <p:cBhvr>
                                        <p:cTn id="144" dur="2000"/>
                                        <p:tgtEl>
                                          <p:spTgt spid="52"/>
                                        </p:tgtEl>
                                      </p:cBhvr>
                                    </p:animEffect>
                                    <p:set>
                                      <p:cBhvr>
                                        <p:cTn id="145" dur="1" fill="hold">
                                          <p:stCondLst>
                                            <p:cond delay="1999"/>
                                          </p:stCondLst>
                                        </p:cTn>
                                        <p:tgtEl>
                                          <p:spTgt spid="52"/>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54" presetClass="entr" presetSubtype="0" accel="100000" fill="hold" nodeType="clickEffect">
                                  <p:stCondLst>
                                    <p:cond delay="0"/>
                                  </p:stCondLst>
                                  <p:childTnLst>
                                    <p:set>
                                      <p:cBhvr>
                                        <p:cTn id="149" dur="1" fill="hold">
                                          <p:stCondLst>
                                            <p:cond delay="0"/>
                                          </p:stCondLst>
                                        </p:cTn>
                                        <p:tgtEl>
                                          <p:spTgt spid="36"/>
                                        </p:tgtEl>
                                        <p:attrNameLst>
                                          <p:attrName>style.visibility</p:attrName>
                                        </p:attrNameLst>
                                      </p:cBhvr>
                                      <p:to>
                                        <p:strVal val="visible"/>
                                      </p:to>
                                    </p:set>
                                    <p:anim calcmode="lin" valueType="num">
                                      <p:cBhvr>
                                        <p:cTn id="150" dur="500" fill="hold"/>
                                        <p:tgtEl>
                                          <p:spTgt spid="36"/>
                                        </p:tgtEl>
                                        <p:attrNameLst>
                                          <p:attrName>ppt_w</p:attrName>
                                        </p:attrNameLst>
                                      </p:cBhvr>
                                      <p:tavLst>
                                        <p:tav tm="0">
                                          <p:val>
                                            <p:strVal val="#ppt_w*0.05"/>
                                          </p:val>
                                        </p:tav>
                                        <p:tav tm="100000">
                                          <p:val>
                                            <p:strVal val="#ppt_w"/>
                                          </p:val>
                                        </p:tav>
                                      </p:tavLst>
                                    </p:anim>
                                    <p:anim calcmode="lin" valueType="num">
                                      <p:cBhvr>
                                        <p:cTn id="151" dur="500" fill="hold"/>
                                        <p:tgtEl>
                                          <p:spTgt spid="36"/>
                                        </p:tgtEl>
                                        <p:attrNameLst>
                                          <p:attrName>ppt_h</p:attrName>
                                        </p:attrNameLst>
                                      </p:cBhvr>
                                      <p:tavLst>
                                        <p:tav tm="0">
                                          <p:val>
                                            <p:strVal val="#ppt_h"/>
                                          </p:val>
                                        </p:tav>
                                        <p:tav tm="100000">
                                          <p:val>
                                            <p:strVal val="#ppt_h"/>
                                          </p:val>
                                        </p:tav>
                                      </p:tavLst>
                                    </p:anim>
                                    <p:anim calcmode="lin" valueType="num">
                                      <p:cBhvr>
                                        <p:cTn id="152" dur="500" fill="hold"/>
                                        <p:tgtEl>
                                          <p:spTgt spid="36"/>
                                        </p:tgtEl>
                                        <p:attrNameLst>
                                          <p:attrName>ppt_x</p:attrName>
                                        </p:attrNameLst>
                                      </p:cBhvr>
                                      <p:tavLst>
                                        <p:tav tm="0">
                                          <p:val>
                                            <p:strVal val="#ppt_x-.2"/>
                                          </p:val>
                                        </p:tav>
                                        <p:tav tm="100000">
                                          <p:val>
                                            <p:strVal val="#ppt_x"/>
                                          </p:val>
                                        </p:tav>
                                      </p:tavLst>
                                    </p:anim>
                                    <p:anim calcmode="lin" valueType="num">
                                      <p:cBhvr>
                                        <p:cTn id="153" dur="500" fill="hold"/>
                                        <p:tgtEl>
                                          <p:spTgt spid="36"/>
                                        </p:tgtEl>
                                        <p:attrNameLst>
                                          <p:attrName>ppt_y</p:attrName>
                                        </p:attrNameLst>
                                      </p:cBhvr>
                                      <p:tavLst>
                                        <p:tav tm="0">
                                          <p:val>
                                            <p:strVal val="#ppt_y"/>
                                          </p:val>
                                        </p:tav>
                                        <p:tav tm="100000">
                                          <p:val>
                                            <p:strVal val="#ppt_y"/>
                                          </p:val>
                                        </p:tav>
                                      </p:tavLst>
                                    </p:anim>
                                    <p:animEffect transition="in" filter="fade">
                                      <p:cBhvr>
                                        <p:cTn id="154" dur="500"/>
                                        <p:tgtEl>
                                          <p:spTgt spid="36"/>
                                        </p:tgtEl>
                                      </p:cBhvr>
                                    </p:animEffect>
                                  </p:childTnLst>
                                </p:cTn>
                              </p:par>
                            </p:childTnLst>
                          </p:cTn>
                        </p:par>
                      </p:childTnLst>
                    </p:cTn>
                  </p:par>
                  <p:par>
                    <p:cTn id="155" fill="hold">
                      <p:stCondLst>
                        <p:cond delay="indefinite"/>
                      </p:stCondLst>
                      <p:childTnLst>
                        <p:par>
                          <p:cTn id="156" fill="hold">
                            <p:stCondLst>
                              <p:cond delay="0"/>
                            </p:stCondLst>
                            <p:childTnLst>
                              <p:par>
                                <p:cTn id="157" presetID="53" presetClass="entr" presetSubtype="0" fill="hold" grpId="0" nodeType="clickEffect">
                                  <p:stCondLst>
                                    <p:cond delay="0"/>
                                  </p:stCondLst>
                                  <p:childTnLst>
                                    <p:set>
                                      <p:cBhvr>
                                        <p:cTn id="158" dur="1" fill="hold">
                                          <p:stCondLst>
                                            <p:cond delay="0"/>
                                          </p:stCondLst>
                                        </p:cTn>
                                        <p:tgtEl>
                                          <p:spTgt spid="33"/>
                                        </p:tgtEl>
                                        <p:attrNameLst>
                                          <p:attrName>style.visibility</p:attrName>
                                        </p:attrNameLst>
                                      </p:cBhvr>
                                      <p:to>
                                        <p:strVal val="visible"/>
                                      </p:to>
                                    </p:set>
                                    <p:anim calcmode="lin" valueType="num">
                                      <p:cBhvr>
                                        <p:cTn id="159" dur="1000" fill="hold"/>
                                        <p:tgtEl>
                                          <p:spTgt spid="33"/>
                                        </p:tgtEl>
                                        <p:attrNameLst>
                                          <p:attrName>ppt_w</p:attrName>
                                        </p:attrNameLst>
                                      </p:cBhvr>
                                      <p:tavLst>
                                        <p:tav tm="0">
                                          <p:val>
                                            <p:fltVal val="0"/>
                                          </p:val>
                                        </p:tav>
                                        <p:tav tm="100000">
                                          <p:val>
                                            <p:strVal val="#ppt_w"/>
                                          </p:val>
                                        </p:tav>
                                      </p:tavLst>
                                    </p:anim>
                                    <p:anim calcmode="lin" valueType="num">
                                      <p:cBhvr>
                                        <p:cTn id="160" dur="1000" fill="hold"/>
                                        <p:tgtEl>
                                          <p:spTgt spid="33"/>
                                        </p:tgtEl>
                                        <p:attrNameLst>
                                          <p:attrName>ppt_h</p:attrName>
                                        </p:attrNameLst>
                                      </p:cBhvr>
                                      <p:tavLst>
                                        <p:tav tm="0">
                                          <p:val>
                                            <p:fltVal val="0"/>
                                          </p:val>
                                        </p:tav>
                                        <p:tav tm="100000">
                                          <p:val>
                                            <p:strVal val="#ppt_h"/>
                                          </p:val>
                                        </p:tav>
                                      </p:tavLst>
                                    </p:anim>
                                    <p:animEffect transition="in" filter="fade">
                                      <p:cBhvr>
                                        <p:cTn id="161" dur="1000"/>
                                        <p:tgtEl>
                                          <p:spTgt spid="33"/>
                                        </p:tgtEl>
                                      </p:cBhvr>
                                    </p:animEffect>
                                  </p:childTnLst>
                                </p:cTn>
                              </p:par>
                            </p:childTnLst>
                          </p:cTn>
                        </p:par>
                      </p:childTnLst>
                    </p:cTn>
                  </p:par>
                  <p:par>
                    <p:cTn id="162" fill="hold">
                      <p:stCondLst>
                        <p:cond delay="indefinite"/>
                      </p:stCondLst>
                      <p:childTnLst>
                        <p:par>
                          <p:cTn id="163" fill="hold">
                            <p:stCondLst>
                              <p:cond delay="0"/>
                            </p:stCondLst>
                            <p:childTnLst>
                              <p:par>
                                <p:cTn id="164" presetID="53" presetClass="entr" presetSubtype="0" fill="hold" grpId="0" nodeType="clickEffect">
                                  <p:stCondLst>
                                    <p:cond delay="0"/>
                                  </p:stCondLst>
                                  <p:childTnLst>
                                    <p:set>
                                      <p:cBhvr>
                                        <p:cTn id="165" dur="1" fill="hold">
                                          <p:stCondLst>
                                            <p:cond delay="0"/>
                                          </p:stCondLst>
                                        </p:cTn>
                                        <p:tgtEl>
                                          <p:spTgt spid="44"/>
                                        </p:tgtEl>
                                        <p:attrNameLst>
                                          <p:attrName>style.visibility</p:attrName>
                                        </p:attrNameLst>
                                      </p:cBhvr>
                                      <p:to>
                                        <p:strVal val="visible"/>
                                      </p:to>
                                    </p:set>
                                    <p:anim calcmode="lin" valueType="num">
                                      <p:cBhvr>
                                        <p:cTn id="166" dur="2000" fill="hold"/>
                                        <p:tgtEl>
                                          <p:spTgt spid="44"/>
                                        </p:tgtEl>
                                        <p:attrNameLst>
                                          <p:attrName>ppt_w</p:attrName>
                                        </p:attrNameLst>
                                      </p:cBhvr>
                                      <p:tavLst>
                                        <p:tav tm="0">
                                          <p:val>
                                            <p:fltVal val="0"/>
                                          </p:val>
                                        </p:tav>
                                        <p:tav tm="100000">
                                          <p:val>
                                            <p:strVal val="#ppt_w"/>
                                          </p:val>
                                        </p:tav>
                                      </p:tavLst>
                                    </p:anim>
                                    <p:anim calcmode="lin" valueType="num">
                                      <p:cBhvr>
                                        <p:cTn id="167" dur="2000" fill="hold"/>
                                        <p:tgtEl>
                                          <p:spTgt spid="44"/>
                                        </p:tgtEl>
                                        <p:attrNameLst>
                                          <p:attrName>ppt_h</p:attrName>
                                        </p:attrNameLst>
                                      </p:cBhvr>
                                      <p:tavLst>
                                        <p:tav tm="0">
                                          <p:val>
                                            <p:fltVal val="0"/>
                                          </p:val>
                                        </p:tav>
                                        <p:tav tm="100000">
                                          <p:val>
                                            <p:strVal val="#ppt_h"/>
                                          </p:val>
                                        </p:tav>
                                      </p:tavLst>
                                    </p:anim>
                                    <p:animEffect transition="in" filter="fade">
                                      <p:cBhvr>
                                        <p:cTn id="168" dur="2000"/>
                                        <p:tgtEl>
                                          <p:spTgt spid="44"/>
                                        </p:tgtEl>
                                      </p:cBhvr>
                                    </p:animEffect>
                                  </p:childTnLst>
                                </p:cTn>
                              </p:par>
                              <p:par>
                                <p:cTn id="169" presetID="53" presetClass="entr" presetSubtype="0" fill="hold" nodeType="with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2000" fill="hold"/>
                                        <p:tgtEl>
                                          <p:spTgt spid="49"/>
                                        </p:tgtEl>
                                        <p:attrNameLst>
                                          <p:attrName>ppt_w</p:attrName>
                                        </p:attrNameLst>
                                      </p:cBhvr>
                                      <p:tavLst>
                                        <p:tav tm="0">
                                          <p:val>
                                            <p:fltVal val="0"/>
                                          </p:val>
                                        </p:tav>
                                        <p:tav tm="100000">
                                          <p:val>
                                            <p:strVal val="#ppt_w"/>
                                          </p:val>
                                        </p:tav>
                                      </p:tavLst>
                                    </p:anim>
                                    <p:anim calcmode="lin" valueType="num">
                                      <p:cBhvr>
                                        <p:cTn id="172" dur="2000" fill="hold"/>
                                        <p:tgtEl>
                                          <p:spTgt spid="49"/>
                                        </p:tgtEl>
                                        <p:attrNameLst>
                                          <p:attrName>ppt_h</p:attrName>
                                        </p:attrNameLst>
                                      </p:cBhvr>
                                      <p:tavLst>
                                        <p:tav tm="0">
                                          <p:val>
                                            <p:fltVal val="0"/>
                                          </p:val>
                                        </p:tav>
                                        <p:tav tm="100000">
                                          <p:val>
                                            <p:strVal val="#ppt_h"/>
                                          </p:val>
                                        </p:tav>
                                      </p:tavLst>
                                    </p:anim>
                                    <p:animEffect transition="in" filter="fade">
                                      <p:cBhvr>
                                        <p:cTn id="173" dur="2000"/>
                                        <p:tgtEl>
                                          <p:spTgt spid="49"/>
                                        </p:tgtEl>
                                      </p:cBhvr>
                                    </p:animEffect>
                                  </p:childTnLst>
                                </p:cTn>
                              </p:par>
                            </p:childTnLst>
                          </p:cTn>
                        </p:par>
                      </p:childTnLst>
                    </p:cTn>
                  </p:par>
                  <p:par>
                    <p:cTn id="174" fill="hold">
                      <p:stCondLst>
                        <p:cond delay="indefinite"/>
                      </p:stCondLst>
                      <p:childTnLst>
                        <p:par>
                          <p:cTn id="175" fill="hold">
                            <p:stCondLst>
                              <p:cond delay="0"/>
                            </p:stCondLst>
                            <p:childTnLst>
                              <p:par>
                                <p:cTn id="176" presetID="53" presetClass="entr" presetSubtype="0" fill="hold" grpId="0" nodeType="clickEffect">
                                  <p:stCondLst>
                                    <p:cond delay="0"/>
                                  </p:stCondLst>
                                  <p:childTnLst>
                                    <p:set>
                                      <p:cBhvr>
                                        <p:cTn id="177" dur="1" fill="hold">
                                          <p:stCondLst>
                                            <p:cond delay="0"/>
                                          </p:stCondLst>
                                        </p:cTn>
                                        <p:tgtEl>
                                          <p:spTgt spid="53"/>
                                        </p:tgtEl>
                                        <p:attrNameLst>
                                          <p:attrName>style.visibility</p:attrName>
                                        </p:attrNameLst>
                                      </p:cBhvr>
                                      <p:to>
                                        <p:strVal val="visible"/>
                                      </p:to>
                                    </p:set>
                                    <p:anim calcmode="lin" valueType="num">
                                      <p:cBhvr>
                                        <p:cTn id="178" dur="1000" fill="hold"/>
                                        <p:tgtEl>
                                          <p:spTgt spid="53"/>
                                        </p:tgtEl>
                                        <p:attrNameLst>
                                          <p:attrName>ppt_w</p:attrName>
                                        </p:attrNameLst>
                                      </p:cBhvr>
                                      <p:tavLst>
                                        <p:tav tm="0">
                                          <p:val>
                                            <p:fltVal val="0"/>
                                          </p:val>
                                        </p:tav>
                                        <p:tav tm="100000">
                                          <p:val>
                                            <p:strVal val="#ppt_w"/>
                                          </p:val>
                                        </p:tav>
                                      </p:tavLst>
                                    </p:anim>
                                    <p:anim calcmode="lin" valueType="num">
                                      <p:cBhvr>
                                        <p:cTn id="179" dur="1000" fill="hold"/>
                                        <p:tgtEl>
                                          <p:spTgt spid="53"/>
                                        </p:tgtEl>
                                        <p:attrNameLst>
                                          <p:attrName>ppt_h</p:attrName>
                                        </p:attrNameLst>
                                      </p:cBhvr>
                                      <p:tavLst>
                                        <p:tav tm="0">
                                          <p:val>
                                            <p:fltVal val="0"/>
                                          </p:val>
                                        </p:tav>
                                        <p:tav tm="100000">
                                          <p:val>
                                            <p:strVal val="#ppt_h"/>
                                          </p:val>
                                        </p:tav>
                                      </p:tavLst>
                                    </p:anim>
                                    <p:animEffect transition="in" filter="fade">
                                      <p:cBhvr>
                                        <p:cTn id="180" dur="1000"/>
                                        <p:tgtEl>
                                          <p:spTgt spid="53"/>
                                        </p:tgtEl>
                                      </p:cBhvr>
                                    </p:animEffect>
                                  </p:childTnLst>
                                </p:cTn>
                              </p:par>
                            </p:childTnLst>
                          </p:cTn>
                        </p:par>
                      </p:childTnLst>
                    </p:cTn>
                  </p:par>
                  <p:par>
                    <p:cTn id="181" fill="hold">
                      <p:stCondLst>
                        <p:cond delay="indefinite"/>
                      </p:stCondLst>
                      <p:childTnLst>
                        <p:par>
                          <p:cTn id="182" fill="hold">
                            <p:stCondLst>
                              <p:cond delay="0"/>
                            </p:stCondLst>
                            <p:childTnLst>
                              <p:par>
                                <p:cTn id="183" presetID="8" presetClass="exit" presetSubtype="16" fill="hold" grpId="1" nodeType="clickEffect">
                                  <p:stCondLst>
                                    <p:cond delay="0"/>
                                  </p:stCondLst>
                                  <p:childTnLst>
                                    <p:animEffect transition="out" filter="diamond(in)">
                                      <p:cBhvr>
                                        <p:cTn id="184" dur="2000"/>
                                        <p:tgtEl>
                                          <p:spTgt spid="53"/>
                                        </p:tgtEl>
                                      </p:cBhvr>
                                    </p:animEffect>
                                    <p:set>
                                      <p:cBhvr>
                                        <p:cTn id="185" dur="1" fill="hold">
                                          <p:stCondLst>
                                            <p:cond delay="1999"/>
                                          </p:stCondLst>
                                        </p:cTn>
                                        <p:tgtEl>
                                          <p:spTgt spid="53"/>
                                        </p:tgtEl>
                                        <p:attrNameLst>
                                          <p:attrName>style.visibility</p:attrName>
                                        </p:attrNameLst>
                                      </p:cBhvr>
                                      <p:to>
                                        <p:strVal val="hidden"/>
                                      </p:to>
                                    </p:set>
                                  </p:childTnLst>
                                </p:cTn>
                              </p:par>
                            </p:childTnLst>
                          </p:cTn>
                        </p:par>
                      </p:childTnLst>
                    </p:cTn>
                  </p:par>
                  <p:par>
                    <p:cTn id="186" fill="hold">
                      <p:stCondLst>
                        <p:cond delay="indefinite"/>
                      </p:stCondLst>
                      <p:childTnLst>
                        <p:par>
                          <p:cTn id="187" fill="hold">
                            <p:stCondLst>
                              <p:cond delay="0"/>
                            </p:stCondLst>
                            <p:childTnLst>
                              <p:par>
                                <p:cTn id="188" presetID="54" presetClass="entr" presetSubtype="0" accel="100000" fill="hold" nodeType="clickEffect">
                                  <p:stCondLst>
                                    <p:cond delay="0"/>
                                  </p:stCondLst>
                                  <p:childTnLst>
                                    <p:set>
                                      <p:cBhvr>
                                        <p:cTn id="189" dur="1" fill="hold">
                                          <p:stCondLst>
                                            <p:cond delay="0"/>
                                          </p:stCondLst>
                                        </p:cTn>
                                        <p:tgtEl>
                                          <p:spTgt spid="25"/>
                                        </p:tgtEl>
                                        <p:attrNameLst>
                                          <p:attrName>style.visibility</p:attrName>
                                        </p:attrNameLst>
                                      </p:cBhvr>
                                      <p:to>
                                        <p:strVal val="visible"/>
                                      </p:to>
                                    </p:set>
                                    <p:anim calcmode="lin" valueType="num">
                                      <p:cBhvr>
                                        <p:cTn id="190" dur="500" fill="hold"/>
                                        <p:tgtEl>
                                          <p:spTgt spid="25"/>
                                        </p:tgtEl>
                                        <p:attrNameLst>
                                          <p:attrName>ppt_w</p:attrName>
                                        </p:attrNameLst>
                                      </p:cBhvr>
                                      <p:tavLst>
                                        <p:tav tm="0">
                                          <p:val>
                                            <p:strVal val="#ppt_w*0.05"/>
                                          </p:val>
                                        </p:tav>
                                        <p:tav tm="100000">
                                          <p:val>
                                            <p:strVal val="#ppt_w"/>
                                          </p:val>
                                        </p:tav>
                                      </p:tavLst>
                                    </p:anim>
                                    <p:anim calcmode="lin" valueType="num">
                                      <p:cBhvr>
                                        <p:cTn id="191" dur="500" fill="hold"/>
                                        <p:tgtEl>
                                          <p:spTgt spid="25"/>
                                        </p:tgtEl>
                                        <p:attrNameLst>
                                          <p:attrName>ppt_h</p:attrName>
                                        </p:attrNameLst>
                                      </p:cBhvr>
                                      <p:tavLst>
                                        <p:tav tm="0">
                                          <p:val>
                                            <p:strVal val="#ppt_h"/>
                                          </p:val>
                                        </p:tav>
                                        <p:tav tm="100000">
                                          <p:val>
                                            <p:strVal val="#ppt_h"/>
                                          </p:val>
                                        </p:tav>
                                      </p:tavLst>
                                    </p:anim>
                                    <p:anim calcmode="lin" valueType="num">
                                      <p:cBhvr>
                                        <p:cTn id="192" dur="500" fill="hold"/>
                                        <p:tgtEl>
                                          <p:spTgt spid="25"/>
                                        </p:tgtEl>
                                        <p:attrNameLst>
                                          <p:attrName>ppt_x</p:attrName>
                                        </p:attrNameLst>
                                      </p:cBhvr>
                                      <p:tavLst>
                                        <p:tav tm="0">
                                          <p:val>
                                            <p:strVal val="#ppt_x-.2"/>
                                          </p:val>
                                        </p:tav>
                                        <p:tav tm="100000">
                                          <p:val>
                                            <p:strVal val="#ppt_x"/>
                                          </p:val>
                                        </p:tav>
                                      </p:tavLst>
                                    </p:anim>
                                    <p:anim calcmode="lin" valueType="num">
                                      <p:cBhvr>
                                        <p:cTn id="193" dur="500" fill="hold"/>
                                        <p:tgtEl>
                                          <p:spTgt spid="25"/>
                                        </p:tgtEl>
                                        <p:attrNameLst>
                                          <p:attrName>ppt_y</p:attrName>
                                        </p:attrNameLst>
                                      </p:cBhvr>
                                      <p:tavLst>
                                        <p:tav tm="0">
                                          <p:val>
                                            <p:strVal val="#ppt_y"/>
                                          </p:val>
                                        </p:tav>
                                        <p:tav tm="100000">
                                          <p:val>
                                            <p:strVal val="#ppt_y"/>
                                          </p:val>
                                        </p:tav>
                                      </p:tavLst>
                                    </p:anim>
                                    <p:animEffect transition="in" filter="fade">
                                      <p:cBhvr>
                                        <p:cTn id="194" dur="500"/>
                                        <p:tgtEl>
                                          <p:spTgt spid="25"/>
                                        </p:tgtEl>
                                      </p:cBhvr>
                                    </p:animEffect>
                                  </p:childTnLst>
                                </p:cTn>
                              </p:par>
                            </p:childTnLst>
                          </p:cTn>
                        </p:par>
                      </p:childTnLst>
                    </p:cTn>
                  </p:par>
                  <p:par>
                    <p:cTn id="195" fill="hold">
                      <p:stCondLst>
                        <p:cond delay="indefinite"/>
                      </p:stCondLst>
                      <p:childTnLst>
                        <p:par>
                          <p:cTn id="196" fill="hold">
                            <p:stCondLst>
                              <p:cond delay="0"/>
                            </p:stCondLst>
                            <p:childTnLst>
                              <p:par>
                                <p:cTn id="197" presetID="53" presetClass="entr" presetSubtype="0" fill="hold" grpId="0" nodeType="clickEffect">
                                  <p:stCondLst>
                                    <p:cond delay="0"/>
                                  </p:stCondLst>
                                  <p:childTnLst>
                                    <p:set>
                                      <p:cBhvr>
                                        <p:cTn id="198" dur="1" fill="hold">
                                          <p:stCondLst>
                                            <p:cond delay="0"/>
                                          </p:stCondLst>
                                        </p:cTn>
                                        <p:tgtEl>
                                          <p:spTgt spid="32"/>
                                        </p:tgtEl>
                                        <p:attrNameLst>
                                          <p:attrName>style.visibility</p:attrName>
                                        </p:attrNameLst>
                                      </p:cBhvr>
                                      <p:to>
                                        <p:strVal val="visible"/>
                                      </p:to>
                                    </p:set>
                                    <p:anim calcmode="lin" valueType="num">
                                      <p:cBhvr>
                                        <p:cTn id="199" dur="1000" fill="hold"/>
                                        <p:tgtEl>
                                          <p:spTgt spid="32"/>
                                        </p:tgtEl>
                                        <p:attrNameLst>
                                          <p:attrName>ppt_w</p:attrName>
                                        </p:attrNameLst>
                                      </p:cBhvr>
                                      <p:tavLst>
                                        <p:tav tm="0">
                                          <p:val>
                                            <p:fltVal val="0"/>
                                          </p:val>
                                        </p:tav>
                                        <p:tav tm="100000">
                                          <p:val>
                                            <p:strVal val="#ppt_w"/>
                                          </p:val>
                                        </p:tav>
                                      </p:tavLst>
                                    </p:anim>
                                    <p:anim calcmode="lin" valueType="num">
                                      <p:cBhvr>
                                        <p:cTn id="200" dur="1000" fill="hold"/>
                                        <p:tgtEl>
                                          <p:spTgt spid="32"/>
                                        </p:tgtEl>
                                        <p:attrNameLst>
                                          <p:attrName>ppt_h</p:attrName>
                                        </p:attrNameLst>
                                      </p:cBhvr>
                                      <p:tavLst>
                                        <p:tav tm="0">
                                          <p:val>
                                            <p:fltVal val="0"/>
                                          </p:val>
                                        </p:tav>
                                        <p:tav tm="100000">
                                          <p:val>
                                            <p:strVal val="#ppt_h"/>
                                          </p:val>
                                        </p:tav>
                                      </p:tavLst>
                                    </p:anim>
                                    <p:animEffect transition="in" filter="fade">
                                      <p:cBhvr>
                                        <p:cTn id="201" dur="1000"/>
                                        <p:tgtEl>
                                          <p:spTgt spid="32"/>
                                        </p:tgtEl>
                                      </p:cBhvr>
                                    </p:animEffect>
                                  </p:childTnLst>
                                </p:cTn>
                              </p:par>
                            </p:childTnLst>
                          </p:cTn>
                        </p:par>
                      </p:childTnLst>
                    </p:cTn>
                  </p:par>
                  <p:par>
                    <p:cTn id="202" fill="hold">
                      <p:stCondLst>
                        <p:cond delay="indefinite"/>
                      </p:stCondLst>
                      <p:childTnLst>
                        <p:par>
                          <p:cTn id="203" fill="hold">
                            <p:stCondLst>
                              <p:cond delay="0"/>
                            </p:stCondLst>
                            <p:childTnLst>
                              <p:par>
                                <p:cTn id="204" presetID="53" presetClass="entr" presetSubtype="0" fill="hold" grpId="0" nodeType="clickEffect">
                                  <p:stCondLst>
                                    <p:cond delay="0"/>
                                  </p:stCondLst>
                                  <p:childTnLst>
                                    <p:set>
                                      <p:cBhvr>
                                        <p:cTn id="205" dur="1" fill="hold">
                                          <p:stCondLst>
                                            <p:cond delay="0"/>
                                          </p:stCondLst>
                                        </p:cTn>
                                        <p:tgtEl>
                                          <p:spTgt spid="45"/>
                                        </p:tgtEl>
                                        <p:attrNameLst>
                                          <p:attrName>style.visibility</p:attrName>
                                        </p:attrNameLst>
                                      </p:cBhvr>
                                      <p:to>
                                        <p:strVal val="visible"/>
                                      </p:to>
                                    </p:set>
                                    <p:anim calcmode="lin" valueType="num">
                                      <p:cBhvr>
                                        <p:cTn id="206" dur="2000" fill="hold"/>
                                        <p:tgtEl>
                                          <p:spTgt spid="45"/>
                                        </p:tgtEl>
                                        <p:attrNameLst>
                                          <p:attrName>ppt_w</p:attrName>
                                        </p:attrNameLst>
                                      </p:cBhvr>
                                      <p:tavLst>
                                        <p:tav tm="0">
                                          <p:val>
                                            <p:fltVal val="0"/>
                                          </p:val>
                                        </p:tav>
                                        <p:tav tm="100000">
                                          <p:val>
                                            <p:strVal val="#ppt_w"/>
                                          </p:val>
                                        </p:tav>
                                      </p:tavLst>
                                    </p:anim>
                                    <p:anim calcmode="lin" valueType="num">
                                      <p:cBhvr>
                                        <p:cTn id="207" dur="2000" fill="hold"/>
                                        <p:tgtEl>
                                          <p:spTgt spid="45"/>
                                        </p:tgtEl>
                                        <p:attrNameLst>
                                          <p:attrName>ppt_h</p:attrName>
                                        </p:attrNameLst>
                                      </p:cBhvr>
                                      <p:tavLst>
                                        <p:tav tm="0">
                                          <p:val>
                                            <p:fltVal val="0"/>
                                          </p:val>
                                        </p:tav>
                                        <p:tav tm="100000">
                                          <p:val>
                                            <p:strVal val="#ppt_h"/>
                                          </p:val>
                                        </p:tav>
                                      </p:tavLst>
                                    </p:anim>
                                    <p:animEffect transition="in" filter="fade">
                                      <p:cBhvr>
                                        <p:cTn id="208" dur="2000"/>
                                        <p:tgtEl>
                                          <p:spTgt spid="45"/>
                                        </p:tgtEl>
                                      </p:cBhvr>
                                    </p:animEffect>
                                  </p:childTnLst>
                                </p:cTn>
                              </p:par>
                              <p:par>
                                <p:cTn id="209" presetID="53" presetClass="entr" presetSubtype="0" fill="hold" nodeType="withEffect">
                                  <p:stCondLst>
                                    <p:cond delay="0"/>
                                  </p:stCondLst>
                                  <p:childTnLst>
                                    <p:set>
                                      <p:cBhvr>
                                        <p:cTn id="210" dur="1" fill="hold">
                                          <p:stCondLst>
                                            <p:cond delay="0"/>
                                          </p:stCondLst>
                                        </p:cTn>
                                        <p:tgtEl>
                                          <p:spTgt spid="51"/>
                                        </p:tgtEl>
                                        <p:attrNameLst>
                                          <p:attrName>style.visibility</p:attrName>
                                        </p:attrNameLst>
                                      </p:cBhvr>
                                      <p:to>
                                        <p:strVal val="visible"/>
                                      </p:to>
                                    </p:set>
                                    <p:anim calcmode="lin" valueType="num">
                                      <p:cBhvr>
                                        <p:cTn id="211" dur="2000" fill="hold"/>
                                        <p:tgtEl>
                                          <p:spTgt spid="51"/>
                                        </p:tgtEl>
                                        <p:attrNameLst>
                                          <p:attrName>ppt_w</p:attrName>
                                        </p:attrNameLst>
                                      </p:cBhvr>
                                      <p:tavLst>
                                        <p:tav tm="0">
                                          <p:val>
                                            <p:fltVal val="0"/>
                                          </p:val>
                                        </p:tav>
                                        <p:tav tm="100000">
                                          <p:val>
                                            <p:strVal val="#ppt_w"/>
                                          </p:val>
                                        </p:tav>
                                      </p:tavLst>
                                    </p:anim>
                                    <p:anim calcmode="lin" valueType="num">
                                      <p:cBhvr>
                                        <p:cTn id="212" dur="2000" fill="hold"/>
                                        <p:tgtEl>
                                          <p:spTgt spid="51"/>
                                        </p:tgtEl>
                                        <p:attrNameLst>
                                          <p:attrName>ppt_h</p:attrName>
                                        </p:attrNameLst>
                                      </p:cBhvr>
                                      <p:tavLst>
                                        <p:tav tm="0">
                                          <p:val>
                                            <p:fltVal val="0"/>
                                          </p:val>
                                        </p:tav>
                                        <p:tav tm="100000">
                                          <p:val>
                                            <p:strVal val="#ppt_h"/>
                                          </p:val>
                                        </p:tav>
                                      </p:tavLst>
                                    </p:anim>
                                    <p:animEffect transition="in" filter="fade">
                                      <p:cBhvr>
                                        <p:cTn id="213"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20" grpId="0" animBg="1"/>
      <p:bldP spid="22" grpId="0" animBg="1"/>
      <p:bldP spid="32" grpId="0" animBg="1"/>
      <p:bldP spid="33" grpId="0" animBg="1"/>
      <p:bldP spid="37" grpId="0" animBg="1"/>
      <p:bldP spid="40" grpId="0" animBg="1"/>
      <p:bldP spid="41" grpId="0" animBg="1"/>
      <p:bldP spid="42" grpId="0" animBg="1"/>
      <p:bldP spid="43" grpId="0" animBg="1"/>
      <p:bldP spid="44" grpId="0" animBg="1"/>
      <p:bldP spid="45" grpId="0" animBg="1"/>
      <p:bldP spid="50" grpId="0" animBg="1"/>
      <p:bldP spid="52" grpId="0" animBg="1"/>
      <p:bldP spid="52" grpId="1" animBg="1"/>
      <p:bldP spid="53" grpId="0" animBg="1"/>
      <p:bldP spid="53" grpId="1" animBg="1"/>
      <p:bldP spid="34" grpId="0" animBg="1"/>
      <p:bldP spid="3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pic>
        <p:nvPicPr>
          <p:cNvPr id="4" name="Picture 3" descr="Bible.jpg"/>
          <p:cNvPicPr>
            <a:picLocks noChangeAspect="1"/>
          </p:cNvPicPr>
          <p:nvPr/>
        </p:nvPicPr>
        <p:blipFill>
          <a:blip r:embed="rId3" cstate="print"/>
          <a:stretch>
            <a:fillRect/>
          </a:stretch>
        </p:blipFill>
        <p:spPr>
          <a:xfrm>
            <a:off x="6477000" y="4834132"/>
            <a:ext cx="2590800" cy="20238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3555" name="Rectangle 5"/>
          <p:cNvSpPr>
            <a:spLocks noChangeArrowheads="1"/>
          </p:cNvSpPr>
          <p:nvPr/>
        </p:nvSpPr>
        <p:spPr bwMode="auto">
          <a:xfrm>
            <a:off x="1143000" y="609600"/>
            <a:ext cx="7010400" cy="5694363"/>
          </a:xfrm>
          <a:prstGeom prst="rect">
            <a:avLst/>
          </a:prstGeom>
          <a:noFill/>
          <a:ln w="9525">
            <a:noFill/>
            <a:miter lim="800000"/>
            <a:headEnd/>
            <a:tailEnd/>
          </a:ln>
        </p:spPr>
        <p:txBody>
          <a:bodyPr>
            <a:spAutoFit/>
          </a:bodyPr>
          <a:lstStyle/>
          <a:p>
            <a:r>
              <a:rPr lang="en-US" sz="2800">
                <a:latin typeface="Garamond" pitchFamily="18" charset="0"/>
              </a:rPr>
              <a:t>722 BC Israel enters into Captivity 2</a:t>
            </a:r>
            <a:r>
              <a:rPr lang="en-US" sz="2800" baseline="30000">
                <a:latin typeface="Garamond" pitchFamily="18" charset="0"/>
              </a:rPr>
              <a:t>nd</a:t>
            </a:r>
            <a:r>
              <a:rPr lang="en-US" sz="2800">
                <a:latin typeface="Garamond" pitchFamily="18" charset="0"/>
              </a:rPr>
              <a:t> Kings 17:1-6 8,13,16-18 </a:t>
            </a:r>
          </a:p>
          <a:p>
            <a:r>
              <a:rPr lang="en-US" sz="2800">
                <a:latin typeface="Garamond" pitchFamily="18" charset="0"/>
              </a:rPr>
              <a:t>677 BC Judah enter into Captivity 2</a:t>
            </a:r>
            <a:r>
              <a:rPr lang="en-US" sz="2800" baseline="30000">
                <a:latin typeface="Garamond" pitchFamily="18" charset="0"/>
              </a:rPr>
              <a:t>nd</a:t>
            </a:r>
            <a:r>
              <a:rPr lang="en-US" sz="2800">
                <a:latin typeface="Garamond" pitchFamily="18" charset="0"/>
              </a:rPr>
              <a:t> Chronicles 33:11 </a:t>
            </a:r>
          </a:p>
          <a:p>
            <a:r>
              <a:rPr lang="en-US" sz="2800">
                <a:latin typeface="Garamond" pitchFamily="18" charset="0"/>
              </a:rPr>
              <a:t>538 AD Fulfillment of Daniel 7:8 the Papacy takes possession of Rome. </a:t>
            </a:r>
          </a:p>
          <a:p>
            <a:r>
              <a:rPr lang="en-US" sz="2800">
                <a:latin typeface="Garamond" pitchFamily="18" charset="0"/>
              </a:rPr>
              <a:t>1798 General Berthier takes the Pope prisoner to France and Rome's control of Europe is broken (politically and spiritually) Fulfillment of Daniel 12:11 - 1290 years from 508 and 1260 years from 538</a:t>
            </a:r>
            <a:r>
              <a:rPr lang="en-US" sz="2800">
                <a:latin typeface="Calibri" pitchFamily="34" charset="0"/>
              </a:rPr>
              <a:t> </a:t>
            </a:r>
          </a:p>
          <a:p>
            <a:r>
              <a:rPr lang="en-US" sz="2800">
                <a:latin typeface="Garamond" pitchFamily="18" charset="0"/>
              </a:rPr>
              <a:t>46 Years John 2:20 1798-1844 to build</a:t>
            </a:r>
          </a:p>
          <a:p>
            <a:r>
              <a:rPr lang="en-US" sz="2800">
                <a:latin typeface="Garamond" pitchFamily="18" charset="0"/>
              </a:rPr>
              <a:t>God’s spiritual Temple His people.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24579" name="TextBox 4"/>
          <p:cNvSpPr txBox="1">
            <a:spLocks noChangeArrowheads="1"/>
          </p:cNvSpPr>
          <p:nvPr/>
        </p:nvSpPr>
        <p:spPr bwMode="auto">
          <a:xfrm>
            <a:off x="6172200" y="838200"/>
            <a:ext cx="2598738" cy="830263"/>
          </a:xfrm>
          <a:prstGeom prst="rect">
            <a:avLst/>
          </a:prstGeom>
          <a:noFill/>
          <a:ln w="9525">
            <a:noFill/>
            <a:miter lim="800000"/>
            <a:headEnd/>
            <a:tailEnd/>
          </a:ln>
        </p:spPr>
        <p:txBody>
          <a:bodyPr wrap="none">
            <a:spAutoFit/>
          </a:bodyPr>
          <a:lstStyle/>
          <a:p>
            <a:r>
              <a:rPr lang="en-US" sz="4800">
                <a:latin typeface="Garamond" pitchFamily="18" charset="0"/>
              </a:rPr>
              <a:t>Question</a:t>
            </a:r>
            <a:r>
              <a:rPr lang="en-US" sz="4800">
                <a:latin typeface="Calibri" pitchFamily="34" charset="0"/>
              </a:rPr>
              <a:t> </a:t>
            </a:r>
          </a:p>
        </p:txBody>
      </p:sp>
      <p:sp>
        <p:nvSpPr>
          <p:cNvPr id="24580" name="TextBox 5"/>
          <p:cNvSpPr txBox="1">
            <a:spLocks noChangeArrowheads="1"/>
          </p:cNvSpPr>
          <p:nvPr/>
        </p:nvSpPr>
        <p:spPr bwMode="auto">
          <a:xfrm>
            <a:off x="533400" y="2286000"/>
            <a:ext cx="6969125" cy="708025"/>
          </a:xfrm>
          <a:prstGeom prst="rect">
            <a:avLst/>
          </a:prstGeom>
          <a:noFill/>
          <a:ln w="9525">
            <a:noFill/>
            <a:miter lim="800000"/>
            <a:headEnd/>
            <a:tailEnd/>
          </a:ln>
        </p:spPr>
        <p:txBody>
          <a:bodyPr>
            <a:spAutoFit/>
          </a:bodyPr>
          <a:lstStyle/>
          <a:p>
            <a:r>
              <a:rPr lang="en-US" sz="4000">
                <a:latin typeface="Garamond" pitchFamily="18" charset="0"/>
              </a:rPr>
              <a:t>What did Millerite’s teach in 1844?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228600" y="0"/>
            <a:ext cx="8915400" cy="6556375"/>
          </a:xfrm>
          <a:prstGeom prst="rect">
            <a:avLst/>
          </a:prstGeom>
          <a:noFill/>
          <a:ln w="9525">
            <a:noFill/>
            <a:miter lim="800000"/>
            <a:headEnd/>
            <a:tailEnd/>
          </a:ln>
        </p:spPr>
        <p:txBody>
          <a:bodyPr>
            <a:spAutoFit/>
          </a:bodyPr>
          <a:lstStyle/>
          <a:p>
            <a:r>
              <a:rPr lang="en-US" sz="2800">
                <a:latin typeface="Calibri" pitchFamily="34" charset="0"/>
              </a:rPr>
              <a:t>"And I will cause them to be removed into all kingdoms of the earth, because of Manasseh, the son of Hezekiah, king of Judah, for that which he did in Jerusalem," - tells us of the same thing, that Judah as well as Israel must be made captives.  Israel began to be carried away in the days of Hoshea, 722 B. C., and from that time to 1798 after Christ, is exactly 2520 years, or the seven prophetic years.  How remarkable, that when the seven years ended, God began to deliver his church from her bondage, which for ages had been made subject to the kings of the earth.  In 1798 the church came out of the wilderness, and began to be delivered from her captivity.  But the completion of her slavery to the kingdoms of the earth, is reserved for another period.  Beginning B. C., 677 years, seven prophetic years, or 2520 common years, would end in A. D. 1843.  Miller 1842</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pic>
        <p:nvPicPr>
          <p:cNvPr id="26626" name="Picture 3" descr="EGW.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6627" name="Rectangle 5"/>
          <p:cNvSpPr>
            <a:spLocks noChangeArrowheads="1"/>
          </p:cNvSpPr>
          <p:nvPr/>
        </p:nvSpPr>
        <p:spPr bwMode="auto">
          <a:xfrm>
            <a:off x="228600" y="0"/>
            <a:ext cx="8915400" cy="523875"/>
          </a:xfrm>
          <a:prstGeom prst="rect">
            <a:avLst/>
          </a:prstGeom>
          <a:noFill/>
          <a:ln w="9525">
            <a:noFill/>
            <a:miter lim="800000"/>
            <a:headEnd/>
            <a:tailEnd/>
          </a:ln>
        </p:spPr>
        <p:txBody>
          <a:bodyPr>
            <a:spAutoFit/>
          </a:bodyPr>
          <a:lstStyle/>
          <a:p>
            <a:endParaRPr lang="en-US" sz="2800">
              <a:latin typeface="Calibri" pitchFamily="34" charset="0"/>
            </a:endParaRPr>
          </a:p>
        </p:txBody>
      </p:sp>
      <p:sp>
        <p:nvSpPr>
          <p:cNvPr id="26628" name="Rectangle 2"/>
          <p:cNvSpPr>
            <a:spLocks noChangeArrowheads="1"/>
          </p:cNvSpPr>
          <p:nvPr/>
        </p:nvSpPr>
        <p:spPr bwMode="auto">
          <a:xfrm>
            <a:off x="4572000" y="152400"/>
            <a:ext cx="4572000" cy="5508625"/>
          </a:xfrm>
          <a:prstGeom prst="rect">
            <a:avLst/>
          </a:prstGeom>
          <a:noFill/>
          <a:ln w="9525">
            <a:noFill/>
            <a:miter lim="800000"/>
            <a:headEnd/>
            <a:tailEnd/>
          </a:ln>
        </p:spPr>
        <p:txBody>
          <a:bodyPr>
            <a:spAutoFit/>
          </a:bodyPr>
          <a:lstStyle/>
          <a:p>
            <a:r>
              <a:rPr lang="en-US" sz="3200">
                <a:latin typeface="Garamond" pitchFamily="18" charset="0"/>
              </a:rPr>
              <a:t> I have seen that the 1843 chart was directed by the hand of the Lord, and that it should not be altered; that the figures were as He wanted them; that His hand was over and hid a mistake in some of the figures, so that none could see it, until His hand was removed. {EW 74.1}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27651" name="TextBox 4"/>
          <p:cNvSpPr txBox="1">
            <a:spLocks noChangeArrowheads="1"/>
          </p:cNvSpPr>
          <p:nvPr/>
        </p:nvSpPr>
        <p:spPr bwMode="auto">
          <a:xfrm>
            <a:off x="6172200" y="838200"/>
            <a:ext cx="2598738" cy="830263"/>
          </a:xfrm>
          <a:prstGeom prst="rect">
            <a:avLst/>
          </a:prstGeom>
          <a:noFill/>
          <a:ln w="9525">
            <a:noFill/>
            <a:miter lim="800000"/>
            <a:headEnd/>
            <a:tailEnd/>
          </a:ln>
        </p:spPr>
        <p:txBody>
          <a:bodyPr wrap="none">
            <a:spAutoFit/>
          </a:bodyPr>
          <a:lstStyle/>
          <a:p>
            <a:r>
              <a:rPr lang="en-US" sz="4800">
                <a:latin typeface="Garamond" pitchFamily="18" charset="0"/>
              </a:rPr>
              <a:t>Question</a:t>
            </a:r>
            <a:r>
              <a:rPr lang="en-US" sz="4800">
                <a:latin typeface="Calibri" pitchFamily="34" charset="0"/>
              </a:rPr>
              <a:t> </a:t>
            </a:r>
          </a:p>
        </p:txBody>
      </p:sp>
      <p:sp>
        <p:nvSpPr>
          <p:cNvPr id="27652" name="TextBox 5"/>
          <p:cNvSpPr txBox="1">
            <a:spLocks noChangeArrowheads="1"/>
          </p:cNvSpPr>
          <p:nvPr/>
        </p:nvSpPr>
        <p:spPr bwMode="auto">
          <a:xfrm>
            <a:off x="1219200" y="2790825"/>
            <a:ext cx="6248400" cy="1323975"/>
          </a:xfrm>
          <a:prstGeom prst="rect">
            <a:avLst/>
          </a:prstGeom>
          <a:noFill/>
          <a:ln w="9525">
            <a:noFill/>
            <a:miter lim="800000"/>
            <a:headEnd/>
            <a:tailEnd/>
          </a:ln>
        </p:spPr>
        <p:txBody>
          <a:bodyPr>
            <a:spAutoFit/>
          </a:bodyPr>
          <a:lstStyle/>
          <a:p>
            <a:r>
              <a:rPr lang="en-US" sz="4000">
                <a:latin typeface="Garamond" pitchFamily="18" charset="0"/>
              </a:rPr>
              <a:t>Does this take away from the 2300 year prophecy?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516868"/>
            <a:ext cx="609600" cy="369332"/>
          </a:xfrm>
          <a:prstGeom prst="rect">
            <a:avLst/>
          </a:prstGeom>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spAutoFit/>
          </a:bodyPr>
          <a:lstStyle/>
          <a:p>
            <a:pPr fontAlgn="auto">
              <a:spcBef>
                <a:spcPts val="0"/>
              </a:spcBef>
              <a:spcAft>
                <a:spcPts val="0"/>
              </a:spcAft>
              <a:defRPr/>
            </a:pPr>
            <a:r>
              <a:rPr lang="en-US" dirty="0">
                <a:latin typeface="Garamond" pitchFamily="18" charset="0"/>
              </a:rPr>
              <a:t>742</a:t>
            </a:r>
          </a:p>
        </p:txBody>
      </p:sp>
      <p:sp>
        <p:nvSpPr>
          <p:cNvPr id="5" name="TextBox 4"/>
          <p:cNvSpPr txBox="1"/>
          <p:nvPr/>
        </p:nvSpPr>
        <p:spPr>
          <a:xfrm>
            <a:off x="1371600" y="2362200"/>
            <a:ext cx="533400" cy="369888"/>
          </a:xfrm>
          <a:prstGeom prst="rect">
            <a:avLst/>
          </a:prstGeom>
          <a:ln/>
        </p:spPr>
        <p:style>
          <a:lnRef idx="3">
            <a:schemeClr val="lt1"/>
          </a:lnRef>
          <a:fillRef idx="1">
            <a:schemeClr val="accent5"/>
          </a:fillRef>
          <a:effectRef idx="1">
            <a:schemeClr val="accent5"/>
          </a:effectRef>
          <a:fontRef idx="minor">
            <a:schemeClr val="lt1"/>
          </a:fontRef>
        </p:style>
        <p:txBody>
          <a:bodyPr>
            <a:spAutoFit/>
          </a:bodyPr>
          <a:lstStyle/>
          <a:p>
            <a:pPr fontAlgn="auto">
              <a:spcBef>
                <a:spcPts val="0"/>
              </a:spcBef>
              <a:spcAft>
                <a:spcPts val="0"/>
              </a:spcAft>
              <a:defRPr/>
            </a:pPr>
            <a:r>
              <a:rPr lang="en-US" dirty="0">
                <a:latin typeface="Garamond" pitchFamily="18" charset="0"/>
              </a:rPr>
              <a:t>722</a:t>
            </a:r>
          </a:p>
        </p:txBody>
      </p:sp>
      <p:cxnSp>
        <p:nvCxnSpPr>
          <p:cNvPr id="7" name="Straight Arrow Connector 6"/>
          <p:cNvCxnSpPr/>
          <p:nvPr/>
        </p:nvCxnSpPr>
        <p:spPr>
          <a:xfrm>
            <a:off x="914400" y="3886200"/>
            <a:ext cx="1143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2"/>
          </p:cNvCxnSpPr>
          <p:nvPr/>
        </p:nvCxnSpPr>
        <p:spPr>
          <a:xfrm rot="5400000" flipH="1" flipV="1">
            <a:off x="889794" y="2756694"/>
            <a:ext cx="773112"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7400" y="4495800"/>
            <a:ext cx="533400" cy="369888"/>
          </a:xfrm>
          <a:prstGeom prst="rect">
            <a:avLst/>
          </a:prstGeom>
          <a:ln/>
        </p:spPr>
        <p:style>
          <a:lnRef idx="3">
            <a:schemeClr val="lt1"/>
          </a:lnRef>
          <a:fillRef idx="1">
            <a:schemeClr val="accent5"/>
          </a:fillRef>
          <a:effectRef idx="1">
            <a:schemeClr val="accent5"/>
          </a:effectRef>
          <a:fontRef idx="minor">
            <a:schemeClr val="lt1"/>
          </a:fontRef>
        </p:style>
        <p:txBody>
          <a:bodyPr>
            <a:spAutoFit/>
          </a:bodyPr>
          <a:lstStyle/>
          <a:p>
            <a:pPr fontAlgn="auto">
              <a:spcBef>
                <a:spcPts val="0"/>
              </a:spcBef>
              <a:spcAft>
                <a:spcPts val="0"/>
              </a:spcAft>
              <a:defRPr/>
            </a:pPr>
            <a:r>
              <a:rPr lang="en-US" dirty="0">
                <a:latin typeface="Garamond" pitchFamily="18" charset="0"/>
              </a:rPr>
              <a:t>677</a:t>
            </a:r>
          </a:p>
        </p:txBody>
      </p:sp>
      <p:sp>
        <p:nvSpPr>
          <p:cNvPr id="20" name="TextBox 19"/>
          <p:cNvSpPr txBox="1"/>
          <p:nvPr/>
        </p:nvSpPr>
        <p:spPr>
          <a:xfrm>
            <a:off x="5943600" y="2362200"/>
            <a:ext cx="685800" cy="369888"/>
          </a:xfrm>
          <a:prstGeom prst="rect">
            <a:avLst/>
          </a:prstGeom>
          <a:ln/>
        </p:spPr>
        <p:style>
          <a:lnRef idx="3">
            <a:schemeClr val="lt1"/>
          </a:lnRef>
          <a:fillRef idx="1">
            <a:schemeClr val="accent1"/>
          </a:fillRef>
          <a:effectRef idx="1">
            <a:schemeClr val="accent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1798</a:t>
            </a:r>
          </a:p>
        </p:txBody>
      </p:sp>
      <p:sp>
        <p:nvSpPr>
          <p:cNvPr id="22" name="TextBox 21"/>
          <p:cNvSpPr txBox="1"/>
          <p:nvPr/>
        </p:nvSpPr>
        <p:spPr>
          <a:xfrm>
            <a:off x="3657600" y="2362200"/>
            <a:ext cx="533400" cy="369888"/>
          </a:xfrm>
          <a:prstGeom prst="rect">
            <a:avLst/>
          </a:prstGeom>
          <a:ln/>
        </p:spPr>
        <p:style>
          <a:lnRef idx="3">
            <a:schemeClr val="lt1"/>
          </a:lnRef>
          <a:fillRef idx="1">
            <a:schemeClr val="accent6"/>
          </a:fillRef>
          <a:effectRef idx="1">
            <a:schemeClr val="accent6"/>
          </a:effectRef>
          <a:fontRef idx="minor">
            <a:schemeClr val="lt1"/>
          </a:fontRef>
        </p:style>
        <p:txBody>
          <a:bodyPr>
            <a:spAutoFit/>
          </a:bodyPr>
          <a:lstStyle/>
          <a:p>
            <a:pPr fontAlgn="auto">
              <a:spcBef>
                <a:spcPts val="0"/>
              </a:spcBef>
              <a:spcAft>
                <a:spcPts val="0"/>
              </a:spcAft>
              <a:defRPr/>
            </a:pPr>
            <a:r>
              <a:rPr lang="en-US" dirty="0">
                <a:latin typeface="Garamond" pitchFamily="18" charset="0"/>
              </a:rPr>
              <a:t>538</a:t>
            </a:r>
          </a:p>
        </p:txBody>
      </p:sp>
      <p:cxnSp>
        <p:nvCxnSpPr>
          <p:cNvPr id="25" name="Straight Arrow Connector 24"/>
          <p:cNvCxnSpPr>
            <a:stCxn id="12" idx="3"/>
          </p:cNvCxnSpPr>
          <p:nvPr/>
        </p:nvCxnSpPr>
        <p:spPr>
          <a:xfrm flipV="1">
            <a:off x="2590800" y="4648200"/>
            <a:ext cx="5181600"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2" idx="1"/>
          </p:cNvCxnSpPr>
          <p:nvPr/>
        </p:nvCxnSpPr>
        <p:spPr>
          <a:xfrm>
            <a:off x="1905000" y="254635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91000" y="251460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72400" y="4495800"/>
            <a:ext cx="838200" cy="369888"/>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33" name="TextBox 32"/>
          <p:cNvSpPr txBox="1"/>
          <p:nvPr/>
        </p:nvSpPr>
        <p:spPr>
          <a:xfrm>
            <a:off x="7772400" y="2362200"/>
            <a:ext cx="838200" cy="369888"/>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cxnSp>
        <p:nvCxnSpPr>
          <p:cNvPr id="36" name="Straight Arrow Connector 35"/>
          <p:cNvCxnSpPr>
            <a:stCxn id="20" idx="3"/>
            <a:endCxn id="33" idx="1"/>
          </p:cNvCxnSpPr>
          <p:nvPr/>
        </p:nvCxnSpPr>
        <p:spPr>
          <a:xfrm flipV="1">
            <a:off x="6629400" y="254635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52400" y="4038600"/>
            <a:ext cx="838200" cy="5334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dirty="0"/>
              <a:t>Isa 7:8</a:t>
            </a:r>
          </a:p>
        </p:txBody>
      </p:sp>
      <p:sp>
        <p:nvSpPr>
          <p:cNvPr id="40" name="Oval 39"/>
          <p:cNvSpPr/>
          <p:nvPr/>
        </p:nvSpPr>
        <p:spPr>
          <a:xfrm>
            <a:off x="1066800" y="4953000"/>
            <a:ext cx="1066800" cy="4572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dirty="0"/>
              <a:t>Judah</a:t>
            </a:r>
          </a:p>
        </p:txBody>
      </p:sp>
      <p:sp>
        <p:nvSpPr>
          <p:cNvPr id="41" name="Oval 40"/>
          <p:cNvSpPr/>
          <p:nvPr/>
        </p:nvSpPr>
        <p:spPr>
          <a:xfrm>
            <a:off x="228600" y="2286000"/>
            <a:ext cx="990600" cy="4572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dirty="0"/>
              <a:t>Israel</a:t>
            </a:r>
          </a:p>
        </p:txBody>
      </p:sp>
      <p:sp>
        <p:nvSpPr>
          <p:cNvPr id="42" name="Right Brace 41"/>
          <p:cNvSpPr/>
          <p:nvPr/>
        </p:nvSpPr>
        <p:spPr>
          <a:xfrm rot="16200000">
            <a:off x="25527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43" name="Right Brace 42"/>
          <p:cNvSpPr/>
          <p:nvPr/>
        </p:nvSpPr>
        <p:spPr>
          <a:xfrm rot="16200000">
            <a:off x="49149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44" name="Right Brace 43"/>
          <p:cNvSpPr/>
          <p:nvPr/>
        </p:nvSpPr>
        <p:spPr>
          <a:xfrm rot="16200000">
            <a:off x="6972300" y="1866900"/>
            <a:ext cx="381000" cy="9144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45" name="Right Brace 44"/>
          <p:cNvSpPr/>
          <p:nvPr/>
        </p:nvSpPr>
        <p:spPr>
          <a:xfrm rot="16200000">
            <a:off x="4991100" y="2019300"/>
            <a:ext cx="381000" cy="48768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46" name="Rounded Rectangle 45"/>
          <p:cNvSpPr/>
          <p:nvPr/>
        </p:nvSpPr>
        <p:spPr>
          <a:xfrm>
            <a:off x="2362200" y="457200"/>
            <a:ext cx="4191000" cy="4572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 Year Prophecy</a:t>
            </a:r>
          </a:p>
        </p:txBody>
      </p:sp>
      <p:sp>
        <p:nvSpPr>
          <p:cNvPr id="47" name="Rounded Rectangle 46"/>
          <p:cNvSpPr/>
          <p:nvPr/>
        </p:nvSpPr>
        <p:spPr>
          <a:xfrm>
            <a:off x="23622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t>1260</a:t>
            </a:r>
          </a:p>
        </p:txBody>
      </p:sp>
      <p:sp>
        <p:nvSpPr>
          <p:cNvPr id="48" name="Rounded Rectangle 47"/>
          <p:cNvSpPr/>
          <p:nvPr/>
        </p:nvSpPr>
        <p:spPr>
          <a:xfrm>
            <a:off x="4724400" y="1676400"/>
            <a:ext cx="6858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t>1260</a:t>
            </a:r>
          </a:p>
        </p:txBody>
      </p:sp>
      <p:sp>
        <p:nvSpPr>
          <p:cNvPr id="49" name="Rounded Rectangle 48"/>
          <p:cNvSpPr/>
          <p:nvPr/>
        </p:nvSpPr>
        <p:spPr>
          <a:xfrm>
            <a:off x="6934200" y="1676400"/>
            <a:ext cx="4572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t>46</a:t>
            </a:r>
          </a:p>
        </p:txBody>
      </p:sp>
      <p:sp>
        <p:nvSpPr>
          <p:cNvPr id="50" name="Right Brace 49"/>
          <p:cNvSpPr/>
          <p:nvPr/>
        </p:nvSpPr>
        <p:spPr>
          <a:xfrm rot="16200000">
            <a:off x="3695700" y="266700"/>
            <a:ext cx="381000" cy="2286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51" name="Rounded Rectangle 50"/>
          <p:cNvSpPr/>
          <p:nvPr/>
        </p:nvSpPr>
        <p:spPr>
          <a:xfrm>
            <a:off x="4419600" y="3657600"/>
            <a:ext cx="1371600" cy="4572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a:t>
            </a:r>
          </a:p>
        </p:txBody>
      </p:sp>
      <p:sp>
        <p:nvSpPr>
          <p:cNvPr id="38" name="Oval 37"/>
          <p:cNvSpPr/>
          <p:nvPr/>
        </p:nvSpPr>
        <p:spPr>
          <a:xfrm>
            <a:off x="2438400" y="3200400"/>
            <a:ext cx="1371600" cy="5334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dirty="0"/>
              <a:t>BC    AD</a:t>
            </a:r>
          </a:p>
        </p:txBody>
      </p:sp>
      <p:cxnSp>
        <p:nvCxnSpPr>
          <p:cNvPr id="31" name="Straight Connector 30"/>
          <p:cNvCxnSpPr/>
          <p:nvPr/>
        </p:nvCxnSpPr>
        <p:spPr>
          <a:xfrm rot="5400000">
            <a:off x="2401094" y="3542506"/>
            <a:ext cx="1447800" cy="1588"/>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200400" y="5867400"/>
            <a:ext cx="457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772400" y="5649913"/>
            <a:ext cx="838200" cy="369887"/>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55" name="Rounded Rectangle 54"/>
          <p:cNvSpPr/>
          <p:nvPr/>
        </p:nvSpPr>
        <p:spPr>
          <a:xfrm>
            <a:off x="2362200" y="5715000"/>
            <a:ext cx="838200" cy="304800"/>
          </a:xfrm>
          <a:prstGeom prst="roundRect">
            <a:avLst/>
          </a:prstGeom>
        </p:spPr>
        <p:style>
          <a:lnRef idx="1">
            <a:schemeClr val="accent5"/>
          </a:lnRef>
          <a:fillRef idx="3">
            <a:schemeClr val="accent5"/>
          </a:fillRef>
          <a:effectRef idx="2">
            <a:schemeClr val="accent5"/>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457</a:t>
            </a:r>
          </a:p>
        </p:txBody>
      </p:sp>
      <p:sp>
        <p:nvSpPr>
          <p:cNvPr id="56" name="Right Brace 55"/>
          <p:cNvSpPr/>
          <p:nvPr/>
        </p:nvSpPr>
        <p:spPr>
          <a:xfrm rot="16200000">
            <a:off x="5257800" y="3429000"/>
            <a:ext cx="381000" cy="43434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57" name="Rounded Rectangle 56"/>
          <p:cNvSpPr/>
          <p:nvPr/>
        </p:nvSpPr>
        <p:spPr>
          <a:xfrm>
            <a:off x="4953000" y="4876800"/>
            <a:ext cx="914400" cy="381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2300</a:t>
            </a:r>
          </a:p>
        </p:txBody>
      </p:sp>
      <p:sp>
        <p:nvSpPr>
          <p:cNvPr id="35" name="TextBox 34"/>
          <p:cNvSpPr txBox="1"/>
          <p:nvPr/>
        </p:nvSpPr>
        <p:spPr>
          <a:xfrm>
            <a:off x="1447800" y="2697163"/>
            <a:ext cx="6324600" cy="1570037"/>
          </a:xfrm>
          <a:prstGeom prst="rect">
            <a:avLst/>
          </a:prstGeom>
          <a:solidFill>
            <a:schemeClr val="accent2">
              <a:lumMod val="60000"/>
              <a:lumOff val="40000"/>
            </a:schemeClr>
          </a:solidFill>
        </p:spPr>
        <p:txBody>
          <a:bodyPr>
            <a:spAutoFit/>
          </a:bodyPr>
          <a:lstStyle/>
          <a:p>
            <a:pPr>
              <a:defRPr/>
            </a:pPr>
            <a:r>
              <a:rPr lang="en-US" sz="2400" dirty="0"/>
              <a:t>As you can see it does not affect the 2300 year prophecy. Instead it confirms it. Now we have two separate witnesses, that attest to the accuracy of the 2300 year prophecy.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2000" fill="hold"/>
                                        <p:tgtEl>
                                          <p:spTgt spid="34"/>
                                        </p:tgtEl>
                                        <p:attrNameLst>
                                          <p:attrName>ppt_w</p:attrName>
                                        </p:attrNameLst>
                                      </p:cBhvr>
                                      <p:tavLst>
                                        <p:tav tm="0">
                                          <p:val>
                                            <p:fltVal val="0"/>
                                          </p:val>
                                        </p:tav>
                                        <p:tav tm="100000">
                                          <p:val>
                                            <p:strVal val="#ppt_w"/>
                                          </p:val>
                                        </p:tav>
                                      </p:tavLst>
                                    </p:anim>
                                    <p:anim calcmode="lin" valueType="num">
                                      <p:cBhvr>
                                        <p:cTn id="8" dur="2000" fill="hold"/>
                                        <p:tgtEl>
                                          <p:spTgt spid="34"/>
                                        </p:tgtEl>
                                        <p:attrNameLst>
                                          <p:attrName>ppt_h</p:attrName>
                                        </p:attrNameLst>
                                      </p:cBhvr>
                                      <p:tavLst>
                                        <p:tav tm="0">
                                          <p:val>
                                            <p:fltVal val="0"/>
                                          </p:val>
                                        </p:tav>
                                        <p:tav tm="100000">
                                          <p:val>
                                            <p:strVal val="#ppt_h"/>
                                          </p:val>
                                        </p:tav>
                                      </p:tavLst>
                                    </p:anim>
                                    <p:animEffect transition="in" filter="fade">
                                      <p:cBhvr>
                                        <p:cTn id="9" dur="2000"/>
                                        <p:tgtEl>
                                          <p:spTgt spid="3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2000" fill="hold"/>
                                        <p:tgtEl>
                                          <p:spTgt spid="39"/>
                                        </p:tgtEl>
                                        <p:attrNameLst>
                                          <p:attrName>ppt_w</p:attrName>
                                        </p:attrNameLst>
                                      </p:cBhvr>
                                      <p:tavLst>
                                        <p:tav tm="0">
                                          <p:val>
                                            <p:fltVal val="0"/>
                                          </p:val>
                                        </p:tav>
                                        <p:tav tm="100000">
                                          <p:val>
                                            <p:strVal val="#ppt_w"/>
                                          </p:val>
                                        </p:tav>
                                      </p:tavLst>
                                    </p:anim>
                                    <p:anim calcmode="lin" valueType="num">
                                      <p:cBhvr>
                                        <p:cTn id="13" dur="2000" fill="hold"/>
                                        <p:tgtEl>
                                          <p:spTgt spid="39"/>
                                        </p:tgtEl>
                                        <p:attrNameLst>
                                          <p:attrName>ppt_h</p:attrName>
                                        </p:attrNameLst>
                                      </p:cBhvr>
                                      <p:tavLst>
                                        <p:tav tm="0">
                                          <p:val>
                                            <p:fltVal val="0"/>
                                          </p:val>
                                        </p:tav>
                                        <p:tav tm="100000">
                                          <p:val>
                                            <p:strVal val="#ppt_h"/>
                                          </p:val>
                                        </p:tav>
                                      </p:tavLst>
                                    </p:anim>
                                    <p:animEffect transition="in" filter="fade">
                                      <p:cBhvr>
                                        <p:cTn id="14" dur="2000"/>
                                        <p:tgtEl>
                                          <p:spTgt spid="39"/>
                                        </p:tgtEl>
                                      </p:cBhvr>
                                    </p:animEffect>
                                  </p:childTnLst>
                                </p:cTn>
                              </p:par>
                              <p:par>
                                <p:cTn id="15" presetID="53"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2000" fill="hold"/>
                                        <p:tgtEl>
                                          <p:spTgt spid="55"/>
                                        </p:tgtEl>
                                        <p:attrNameLst>
                                          <p:attrName>ppt_w</p:attrName>
                                        </p:attrNameLst>
                                      </p:cBhvr>
                                      <p:tavLst>
                                        <p:tav tm="0">
                                          <p:val>
                                            <p:fltVal val="0"/>
                                          </p:val>
                                        </p:tav>
                                        <p:tav tm="100000">
                                          <p:val>
                                            <p:strVal val="#ppt_w"/>
                                          </p:val>
                                        </p:tav>
                                      </p:tavLst>
                                    </p:anim>
                                    <p:anim calcmode="lin" valueType="num">
                                      <p:cBhvr>
                                        <p:cTn id="18" dur="2000" fill="hold"/>
                                        <p:tgtEl>
                                          <p:spTgt spid="55"/>
                                        </p:tgtEl>
                                        <p:attrNameLst>
                                          <p:attrName>ppt_h</p:attrName>
                                        </p:attrNameLst>
                                      </p:cBhvr>
                                      <p:tavLst>
                                        <p:tav tm="0">
                                          <p:val>
                                            <p:fltVal val="0"/>
                                          </p:val>
                                        </p:tav>
                                        <p:tav tm="100000">
                                          <p:val>
                                            <p:strVal val="#ppt_h"/>
                                          </p:val>
                                        </p:tav>
                                      </p:tavLst>
                                    </p:anim>
                                    <p:animEffect transition="in" filter="fade">
                                      <p:cBhvr>
                                        <p:cTn id="19" dur="2000"/>
                                        <p:tgtEl>
                                          <p:spTgt spid="5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 calcmode="lin" valueType="num">
                                      <p:cBhvr>
                                        <p:cTn id="22" dur="2000" fill="hold"/>
                                        <p:tgtEl>
                                          <p:spTgt spid="56"/>
                                        </p:tgtEl>
                                        <p:attrNameLst>
                                          <p:attrName>ppt_w</p:attrName>
                                        </p:attrNameLst>
                                      </p:cBhvr>
                                      <p:tavLst>
                                        <p:tav tm="0">
                                          <p:val>
                                            <p:fltVal val="0"/>
                                          </p:val>
                                        </p:tav>
                                        <p:tav tm="100000">
                                          <p:val>
                                            <p:strVal val="#ppt_w"/>
                                          </p:val>
                                        </p:tav>
                                      </p:tavLst>
                                    </p:anim>
                                    <p:anim calcmode="lin" valueType="num">
                                      <p:cBhvr>
                                        <p:cTn id="23" dur="2000" fill="hold"/>
                                        <p:tgtEl>
                                          <p:spTgt spid="56"/>
                                        </p:tgtEl>
                                        <p:attrNameLst>
                                          <p:attrName>ppt_h</p:attrName>
                                        </p:attrNameLst>
                                      </p:cBhvr>
                                      <p:tavLst>
                                        <p:tav tm="0">
                                          <p:val>
                                            <p:fltVal val="0"/>
                                          </p:val>
                                        </p:tav>
                                        <p:tav tm="100000">
                                          <p:val>
                                            <p:strVal val="#ppt_h"/>
                                          </p:val>
                                        </p:tav>
                                      </p:tavLst>
                                    </p:anim>
                                    <p:animEffect transition="in" filter="fade">
                                      <p:cBhvr>
                                        <p:cTn id="24" dur="2000"/>
                                        <p:tgtEl>
                                          <p:spTgt spid="56"/>
                                        </p:tgtEl>
                                      </p:cBhvr>
                                    </p:animEffect>
                                  </p:childTnLst>
                                </p:cTn>
                              </p:par>
                              <p:par>
                                <p:cTn id="25" presetID="53"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2000" fill="hold"/>
                                        <p:tgtEl>
                                          <p:spTgt spid="57"/>
                                        </p:tgtEl>
                                        <p:attrNameLst>
                                          <p:attrName>ppt_w</p:attrName>
                                        </p:attrNameLst>
                                      </p:cBhvr>
                                      <p:tavLst>
                                        <p:tav tm="0">
                                          <p:val>
                                            <p:fltVal val="0"/>
                                          </p:val>
                                        </p:tav>
                                        <p:tav tm="100000">
                                          <p:val>
                                            <p:strVal val="#ppt_w"/>
                                          </p:val>
                                        </p:tav>
                                      </p:tavLst>
                                    </p:anim>
                                    <p:anim calcmode="lin" valueType="num">
                                      <p:cBhvr>
                                        <p:cTn id="28" dur="2000" fill="hold"/>
                                        <p:tgtEl>
                                          <p:spTgt spid="57"/>
                                        </p:tgtEl>
                                        <p:attrNameLst>
                                          <p:attrName>ppt_h</p:attrName>
                                        </p:attrNameLst>
                                      </p:cBhvr>
                                      <p:tavLst>
                                        <p:tav tm="0">
                                          <p:val>
                                            <p:fltVal val="0"/>
                                          </p:val>
                                        </p:tav>
                                        <p:tav tm="100000">
                                          <p:val>
                                            <p:strVal val="#ppt_h"/>
                                          </p:val>
                                        </p:tav>
                                      </p:tavLst>
                                    </p:anim>
                                    <p:animEffect transition="in" filter="fade">
                                      <p:cBhvr>
                                        <p:cTn id="29" dur="20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2000" fill="hold"/>
                                        <p:tgtEl>
                                          <p:spTgt spid="35"/>
                                        </p:tgtEl>
                                        <p:attrNameLst>
                                          <p:attrName>ppt_w</p:attrName>
                                        </p:attrNameLst>
                                      </p:cBhvr>
                                      <p:tavLst>
                                        <p:tav tm="0">
                                          <p:val>
                                            <p:fltVal val="0"/>
                                          </p:val>
                                        </p:tav>
                                        <p:tav tm="100000">
                                          <p:val>
                                            <p:strVal val="#ppt_w"/>
                                          </p:val>
                                        </p:tav>
                                      </p:tavLst>
                                    </p:anim>
                                    <p:anim calcmode="lin" valueType="num">
                                      <p:cBhvr>
                                        <p:cTn id="35" dur="2000" fill="hold"/>
                                        <p:tgtEl>
                                          <p:spTgt spid="35"/>
                                        </p:tgtEl>
                                        <p:attrNameLst>
                                          <p:attrName>ppt_h</p:attrName>
                                        </p:attrNameLst>
                                      </p:cBhvr>
                                      <p:tavLst>
                                        <p:tav tm="0">
                                          <p:val>
                                            <p:fltVal val="0"/>
                                          </p:val>
                                        </p:tav>
                                        <p:tav tm="100000">
                                          <p:val>
                                            <p:strVal val="#ppt_h"/>
                                          </p:val>
                                        </p:tav>
                                      </p:tavLst>
                                    </p:anim>
                                    <p:animEffect transition="in" filter="fade">
                                      <p:cBhvr>
                                        <p:cTn id="36"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6"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29699" name="TextBox 4"/>
          <p:cNvSpPr txBox="1">
            <a:spLocks noChangeArrowheads="1"/>
          </p:cNvSpPr>
          <p:nvPr/>
        </p:nvSpPr>
        <p:spPr bwMode="auto">
          <a:xfrm>
            <a:off x="6172200" y="838200"/>
            <a:ext cx="2598738" cy="830263"/>
          </a:xfrm>
          <a:prstGeom prst="rect">
            <a:avLst/>
          </a:prstGeom>
          <a:noFill/>
          <a:ln w="9525">
            <a:noFill/>
            <a:miter lim="800000"/>
            <a:headEnd/>
            <a:tailEnd/>
          </a:ln>
        </p:spPr>
        <p:txBody>
          <a:bodyPr wrap="none">
            <a:spAutoFit/>
          </a:bodyPr>
          <a:lstStyle/>
          <a:p>
            <a:r>
              <a:rPr lang="en-US" sz="4800">
                <a:latin typeface="Garamond" pitchFamily="18" charset="0"/>
              </a:rPr>
              <a:t>Question</a:t>
            </a:r>
            <a:r>
              <a:rPr lang="en-US" sz="4800">
                <a:latin typeface="Calibri" pitchFamily="34" charset="0"/>
              </a:rPr>
              <a:t> </a:t>
            </a:r>
          </a:p>
        </p:txBody>
      </p:sp>
      <p:sp>
        <p:nvSpPr>
          <p:cNvPr id="29700" name="TextBox 5"/>
          <p:cNvSpPr txBox="1">
            <a:spLocks noChangeArrowheads="1"/>
          </p:cNvSpPr>
          <p:nvPr/>
        </p:nvSpPr>
        <p:spPr bwMode="auto">
          <a:xfrm>
            <a:off x="1031875" y="2638425"/>
            <a:ext cx="6969125" cy="1938338"/>
          </a:xfrm>
          <a:prstGeom prst="rect">
            <a:avLst/>
          </a:prstGeom>
          <a:noFill/>
          <a:ln w="9525">
            <a:noFill/>
            <a:miter lim="800000"/>
            <a:headEnd/>
            <a:tailEnd/>
          </a:ln>
        </p:spPr>
        <p:txBody>
          <a:bodyPr>
            <a:spAutoFit/>
          </a:bodyPr>
          <a:lstStyle/>
          <a:p>
            <a:r>
              <a:rPr lang="en-US" sz="4000">
                <a:latin typeface="Garamond" pitchFamily="18" charset="0"/>
              </a:rPr>
              <a:t>So what does this mean for us today? Are there any more time prophecies?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pic>
        <p:nvPicPr>
          <p:cNvPr id="30722" name="Picture 3" descr="EGW.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0723" name="Rectangle 5"/>
          <p:cNvSpPr>
            <a:spLocks noChangeArrowheads="1"/>
          </p:cNvSpPr>
          <p:nvPr/>
        </p:nvSpPr>
        <p:spPr bwMode="auto">
          <a:xfrm>
            <a:off x="228600" y="0"/>
            <a:ext cx="8915400" cy="523875"/>
          </a:xfrm>
          <a:prstGeom prst="rect">
            <a:avLst/>
          </a:prstGeom>
          <a:noFill/>
          <a:ln w="9525">
            <a:noFill/>
            <a:miter lim="800000"/>
            <a:headEnd/>
            <a:tailEnd/>
          </a:ln>
        </p:spPr>
        <p:txBody>
          <a:bodyPr>
            <a:spAutoFit/>
          </a:bodyPr>
          <a:lstStyle/>
          <a:p>
            <a:endParaRPr lang="en-US" sz="2800">
              <a:latin typeface="Calibri" pitchFamily="34" charset="0"/>
            </a:endParaRPr>
          </a:p>
        </p:txBody>
      </p:sp>
      <p:sp>
        <p:nvSpPr>
          <p:cNvPr id="3" name="Rectangle 2"/>
          <p:cNvSpPr>
            <a:spLocks noChangeArrowheads="1"/>
          </p:cNvSpPr>
          <p:nvPr/>
        </p:nvSpPr>
        <p:spPr bwMode="auto">
          <a:xfrm>
            <a:off x="4572000" y="152400"/>
            <a:ext cx="4572000" cy="6094413"/>
          </a:xfrm>
          <a:prstGeom prst="rect">
            <a:avLst/>
          </a:prstGeom>
          <a:noFill/>
          <a:ln w="9525">
            <a:noFill/>
            <a:miter lim="800000"/>
            <a:headEnd/>
            <a:tailEnd/>
          </a:ln>
        </p:spPr>
        <p:txBody>
          <a:bodyPr>
            <a:spAutoFit/>
          </a:bodyPr>
          <a:lstStyle/>
          <a:p>
            <a:r>
              <a:rPr lang="en-US" sz="2600">
                <a:latin typeface="Garamond" pitchFamily="18" charset="0"/>
              </a:rPr>
              <a:t>The First-day Adventists have set time after time, and notwithstanding the repeated failures, they have gathered courage to set new times.  God has not led them in this. Many of them have denied the prophetic time and the fulfillment of prophecy, because the time passed in 1844, and did not bring the expected event. They rejected the true prophetic time, and the enemy has brought strong delusions upon them that they should believe a lie…</a:t>
            </a:r>
          </a:p>
        </p:txBody>
      </p:sp>
      <p:sp>
        <p:nvSpPr>
          <p:cNvPr id="5" name="TextBox 4"/>
          <p:cNvSpPr txBox="1">
            <a:spLocks noChangeArrowheads="1"/>
          </p:cNvSpPr>
          <p:nvPr/>
        </p:nvSpPr>
        <p:spPr bwMode="auto">
          <a:xfrm>
            <a:off x="4267200" y="457200"/>
            <a:ext cx="4876800" cy="5508625"/>
          </a:xfrm>
          <a:prstGeom prst="rect">
            <a:avLst/>
          </a:prstGeom>
          <a:noFill/>
          <a:ln w="9525">
            <a:noFill/>
            <a:miter lim="800000"/>
            <a:headEnd/>
            <a:tailEnd/>
          </a:ln>
        </p:spPr>
        <p:txBody>
          <a:bodyPr>
            <a:spAutoFit/>
          </a:bodyPr>
          <a:lstStyle/>
          <a:p>
            <a:r>
              <a:rPr lang="en-US" sz="3200">
                <a:latin typeface="Garamond" pitchFamily="18" charset="0"/>
              </a:rPr>
              <a:t>I have borne the testimony since the passing of the time in 1844, that there should be no definite time set by which to test God's people. The great test on time was in 1843 and 1844; and all who have set time since this great period marked in prophecy, were deceiving and being deceived.  {LS88 221.1</a:t>
            </a:r>
            <a:endParaRPr lang="en-US" sz="32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000" fill="hold"/>
                                        <p:tgtEl>
                                          <p:spTgt spid="5"/>
                                        </p:tgtEl>
                                        <p:attrNameLst>
                                          <p:attrName>ppt_w</p:attrName>
                                        </p:attrNameLst>
                                      </p:cBhvr>
                                      <p:tavLst>
                                        <p:tav tm="0">
                                          <p:val>
                                            <p:fltVal val="0"/>
                                          </p:val>
                                        </p:tav>
                                        <p:tav tm="100000">
                                          <p:val>
                                            <p:strVal val="#ppt_w"/>
                                          </p:val>
                                        </p:tav>
                                      </p:tavLst>
                                    </p:anim>
                                    <p:anim calcmode="lin" valueType="num">
                                      <p:cBhvr>
                                        <p:cTn id="12" dur="2000" fill="hold"/>
                                        <p:tgtEl>
                                          <p:spTgt spid="5"/>
                                        </p:tgtEl>
                                        <p:attrNameLst>
                                          <p:attrName>ppt_h</p:attrName>
                                        </p:attrNameLst>
                                      </p:cBhvr>
                                      <p:tavLst>
                                        <p:tav tm="0">
                                          <p:val>
                                            <p:fltVal val="0"/>
                                          </p:val>
                                        </p:tav>
                                        <p:tav tm="100000">
                                          <p:val>
                                            <p:strVal val="#ppt_h"/>
                                          </p:val>
                                        </p:tav>
                                      </p:tavLst>
                                    </p:anim>
                                    <p:animEffect transition="in" filter="fade">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516868"/>
            <a:ext cx="609600" cy="369332"/>
          </a:xfrm>
          <a:prstGeom prst="rect">
            <a:avLst/>
          </a:prstGeom>
          <a:ln/>
          <a:effectLst>
            <a:outerShdw blurRad="50800" dist="38100" dir="2700000" algn="tl" rotWithShape="0">
              <a:prstClr val="black">
                <a:alpha val="40000"/>
              </a:prstClr>
            </a:outerShdw>
          </a:effectLst>
          <a:scene3d>
            <a:camera prst="orthographicFront"/>
            <a:lightRig rig="threePt" dir="t"/>
          </a:scene3d>
          <a:sp3d>
            <a:bevelT/>
          </a:sp3d>
        </p:spPr>
        <p:style>
          <a:lnRef idx="3">
            <a:schemeClr val="lt1"/>
          </a:lnRef>
          <a:fillRef idx="1">
            <a:schemeClr val="accent4"/>
          </a:fillRef>
          <a:effectRef idx="1">
            <a:schemeClr val="accent4"/>
          </a:effectRef>
          <a:fontRef idx="minor">
            <a:schemeClr val="lt1"/>
          </a:fontRef>
        </p:style>
        <p:txBody>
          <a:bodyPr>
            <a:spAutoFit/>
          </a:bodyPr>
          <a:lstStyle/>
          <a:p>
            <a:pPr fontAlgn="auto">
              <a:spcBef>
                <a:spcPts val="0"/>
              </a:spcBef>
              <a:spcAft>
                <a:spcPts val="0"/>
              </a:spcAft>
              <a:defRPr/>
            </a:pPr>
            <a:r>
              <a:rPr lang="en-US" dirty="0">
                <a:latin typeface="Garamond" pitchFamily="18" charset="0"/>
              </a:rPr>
              <a:t>742</a:t>
            </a:r>
          </a:p>
        </p:txBody>
      </p:sp>
      <p:sp>
        <p:nvSpPr>
          <p:cNvPr id="5" name="TextBox 4"/>
          <p:cNvSpPr txBox="1"/>
          <p:nvPr/>
        </p:nvSpPr>
        <p:spPr>
          <a:xfrm>
            <a:off x="1371600" y="2362200"/>
            <a:ext cx="533400" cy="369888"/>
          </a:xfrm>
          <a:prstGeom prst="rect">
            <a:avLst/>
          </a:prstGeom>
          <a:ln/>
        </p:spPr>
        <p:style>
          <a:lnRef idx="3">
            <a:schemeClr val="lt1"/>
          </a:lnRef>
          <a:fillRef idx="1">
            <a:schemeClr val="accent5"/>
          </a:fillRef>
          <a:effectRef idx="1">
            <a:schemeClr val="accent5"/>
          </a:effectRef>
          <a:fontRef idx="minor">
            <a:schemeClr val="lt1"/>
          </a:fontRef>
        </p:style>
        <p:txBody>
          <a:bodyPr>
            <a:spAutoFit/>
          </a:bodyPr>
          <a:lstStyle/>
          <a:p>
            <a:pPr fontAlgn="auto">
              <a:spcBef>
                <a:spcPts val="0"/>
              </a:spcBef>
              <a:spcAft>
                <a:spcPts val="0"/>
              </a:spcAft>
              <a:defRPr/>
            </a:pPr>
            <a:r>
              <a:rPr lang="en-US" dirty="0">
                <a:latin typeface="Garamond" pitchFamily="18" charset="0"/>
              </a:rPr>
              <a:t>722</a:t>
            </a:r>
          </a:p>
        </p:txBody>
      </p:sp>
      <p:cxnSp>
        <p:nvCxnSpPr>
          <p:cNvPr id="7" name="Straight Arrow Connector 6"/>
          <p:cNvCxnSpPr/>
          <p:nvPr/>
        </p:nvCxnSpPr>
        <p:spPr>
          <a:xfrm>
            <a:off x="914400" y="3886200"/>
            <a:ext cx="1143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 idx="2"/>
          </p:cNvCxnSpPr>
          <p:nvPr/>
        </p:nvCxnSpPr>
        <p:spPr>
          <a:xfrm rot="5400000" flipH="1" flipV="1">
            <a:off x="889794" y="2756694"/>
            <a:ext cx="773112"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57400" y="4495800"/>
            <a:ext cx="533400" cy="369888"/>
          </a:xfrm>
          <a:prstGeom prst="rect">
            <a:avLst/>
          </a:prstGeom>
          <a:ln/>
        </p:spPr>
        <p:style>
          <a:lnRef idx="3">
            <a:schemeClr val="lt1"/>
          </a:lnRef>
          <a:fillRef idx="1">
            <a:schemeClr val="accent5"/>
          </a:fillRef>
          <a:effectRef idx="1">
            <a:schemeClr val="accent5"/>
          </a:effectRef>
          <a:fontRef idx="minor">
            <a:schemeClr val="lt1"/>
          </a:fontRef>
        </p:style>
        <p:txBody>
          <a:bodyPr>
            <a:spAutoFit/>
          </a:bodyPr>
          <a:lstStyle/>
          <a:p>
            <a:pPr fontAlgn="auto">
              <a:spcBef>
                <a:spcPts val="0"/>
              </a:spcBef>
              <a:spcAft>
                <a:spcPts val="0"/>
              </a:spcAft>
              <a:defRPr/>
            </a:pPr>
            <a:r>
              <a:rPr lang="en-US" dirty="0">
                <a:latin typeface="Garamond" pitchFamily="18" charset="0"/>
              </a:rPr>
              <a:t>677</a:t>
            </a:r>
          </a:p>
        </p:txBody>
      </p:sp>
      <p:sp>
        <p:nvSpPr>
          <p:cNvPr id="20" name="TextBox 19"/>
          <p:cNvSpPr txBox="1"/>
          <p:nvPr/>
        </p:nvSpPr>
        <p:spPr>
          <a:xfrm>
            <a:off x="5943600" y="2362200"/>
            <a:ext cx="685800" cy="369888"/>
          </a:xfrm>
          <a:prstGeom prst="rect">
            <a:avLst/>
          </a:prstGeom>
          <a:ln/>
        </p:spPr>
        <p:style>
          <a:lnRef idx="3">
            <a:schemeClr val="lt1"/>
          </a:lnRef>
          <a:fillRef idx="1">
            <a:schemeClr val="accent1"/>
          </a:fillRef>
          <a:effectRef idx="1">
            <a:schemeClr val="accent1"/>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1798</a:t>
            </a:r>
          </a:p>
        </p:txBody>
      </p:sp>
      <p:sp>
        <p:nvSpPr>
          <p:cNvPr id="22" name="TextBox 21"/>
          <p:cNvSpPr txBox="1"/>
          <p:nvPr/>
        </p:nvSpPr>
        <p:spPr>
          <a:xfrm>
            <a:off x="3657600" y="2362200"/>
            <a:ext cx="533400" cy="369888"/>
          </a:xfrm>
          <a:prstGeom prst="rect">
            <a:avLst/>
          </a:prstGeom>
          <a:ln/>
        </p:spPr>
        <p:style>
          <a:lnRef idx="3">
            <a:schemeClr val="lt1"/>
          </a:lnRef>
          <a:fillRef idx="1">
            <a:schemeClr val="accent6"/>
          </a:fillRef>
          <a:effectRef idx="1">
            <a:schemeClr val="accent6"/>
          </a:effectRef>
          <a:fontRef idx="minor">
            <a:schemeClr val="lt1"/>
          </a:fontRef>
        </p:style>
        <p:txBody>
          <a:bodyPr>
            <a:spAutoFit/>
          </a:bodyPr>
          <a:lstStyle/>
          <a:p>
            <a:pPr fontAlgn="auto">
              <a:spcBef>
                <a:spcPts val="0"/>
              </a:spcBef>
              <a:spcAft>
                <a:spcPts val="0"/>
              </a:spcAft>
              <a:defRPr/>
            </a:pPr>
            <a:r>
              <a:rPr lang="en-US" dirty="0">
                <a:latin typeface="Garamond" pitchFamily="18" charset="0"/>
              </a:rPr>
              <a:t>538</a:t>
            </a:r>
          </a:p>
        </p:txBody>
      </p:sp>
      <p:cxnSp>
        <p:nvCxnSpPr>
          <p:cNvPr id="25" name="Straight Arrow Connector 24"/>
          <p:cNvCxnSpPr>
            <a:stCxn id="12" idx="3"/>
          </p:cNvCxnSpPr>
          <p:nvPr/>
        </p:nvCxnSpPr>
        <p:spPr>
          <a:xfrm flipV="1">
            <a:off x="2590800" y="4648200"/>
            <a:ext cx="5181600" cy="31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22" idx="1"/>
          </p:cNvCxnSpPr>
          <p:nvPr/>
        </p:nvCxnSpPr>
        <p:spPr>
          <a:xfrm>
            <a:off x="1905000" y="254635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91000" y="2514600"/>
            <a:ext cx="1752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72400" y="4495800"/>
            <a:ext cx="838200" cy="369888"/>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33" name="TextBox 32"/>
          <p:cNvSpPr txBox="1"/>
          <p:nvPr/>
        </p:nvSpPr>
        <p:spPr>
          <a:xfrm>
            <a:off x="7772400" y="2362200"/>
            <a:ext cx="838200" cy="369888"/>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cxnSp>
        <p:nvCxnSpPr>
          <p:cNvPr id="36" name="Straight Arrow Connector 35"/>
          <p:cNvCxnSpPr>
            <a:stCxn id="20" idx="3"/>
            <a:endCxn id="33" idx="1"/>
          </p:cNvCxnSpPr>
          <p:nvPr/>
        </p:nvCxnSpPr>
        <p:spPr>
          <a:xfrm flipV="1">
            <a:off x="6629400" y="254635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152400" y="4038600"/>
            <a:ext cx="838200" cy="5334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dirty="0"/>
              <a:t>Isa 7:8</a:t>
            </a:r>
          </a:p>
        </p:txBody>
      </p:sp>
      <p:sp>
        <p:nvSpPr>
          <p:cNvPr id="40" name="Oval 39"/>
          <p:cNvSpPr/>
          <p:nvPr/>
        </p:nvSpPr>
        <p:spPr>
          <a:xfrm>
            <a:off x="1066800" y="4953000"/>
            <a:ext cx="1066800" cy="4572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dirty="0"/>
              <a:t>Judah</a:t>
            </a:r>
          </a:p>
        </p:txBody>
      </p:sp>
      <p:sp>
        <p:nvSpPr>
          <p:cNvPr id="41" name="Oval 40"/>
          <p:cNvSpPr/>
          <p:nvPr/>
        </p:nvSpPr>
        <p:spPr>
          <a:xfrm>
            <a:off x="228600" y="2286000"/>
            <a:ext cx="990600" cy="457200"/>
          </a:xfrm>
          <a:prstGeom prst="ellips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dirty="0"/>
              <a:t>Israel</a:t>
            </a:r>
          </a:p>
        </p:txBody>
      </p:sp>
      <p:sp>
        <p:nvSpPr>
          <p:cNvPr id="42" name="Right Brace 41"/>
          <p:cNvSpPr/>
          <p:nvPr/>
        </p:nvSpPr>
        <p:spPr>
          <a:xfrm rot="16200000">
            <a:off x="25527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43" name="Right Brace 42"/>
          <p:cNvSpPr/>
          <p:nvPr/>
        </p:nvSpPr>
        <p:spPr>
          <a:xfrm rot="16200000">
            <a:off x="4914900" y="1562100"/>
            <a:ext cx="381000" cy="1524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44" name="Right Brace 43"/>
          <p:cNvSpPr/>
          <p:nvPr/>
        </p:nvSpPr>
        <p:spPr>
          <a:xfrm rot="16200000">
            <a:off x="6972300" y="1866900"/>
            <a:ext cx="381000" cy="9144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45" name="Right Brace 44"/>
          <p:cNvSpPr/>
          <p:nvPr/>
        </p:nvSpPr>
        <p:spPr>
          <a:xfrm rot="16200000">
            <a:off x="4991100" y="2019300"/>
            <a:ext cx="381000" cy="48768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46" name="Rounded Rectangle 45"/>
          <p:cNvSpPr/>
          <p:nvPr/>
        </p:nvSpPr>
        <p:spPr>
          <a:xfrm>
            <a:off x="2362200" y="457200"/>
            <a:ext cx="4191000" cy="4572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 Year Prophecy</a:t>
            </a:r>
          </a:p>
        </p:txBody>
      </p:sp>
      <p:sp>
        <p:nvSpPr>
          <p:cNvPr id="47" name="Rounded Rectangle 46"/>
          <p:cNvSpPr/>
          <p:nvPr/>
        </p:nvSpPr>
        <p:spPr>
          <a:xfrm>
            <a:off x="2362200" y="1676400"/>
            <a:ext cx="7620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t>1260</a:t>
            </a:r>
          </a:p>
        </p:txBody>
      </p:sp>
      <p:sp>
        <p:nvSpPr>
          <p:cNvPr id="48" name="Rounded Rectangle 47"/>
          <p:cNvSpPr/>
          <p:nvPr/>
        </p:nvSpPr>
        <p:spPr>
          <a:xfrm>
            <a:off x="4724400" y="1676400"/>
            <a:ext cx="6858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t>1260</a:t>
            </a:r>
          </a:p>
        </p:txBody>
      </p:sp>
      <p:sp>
        <p:nvSpPr>
          <p:cNvPr id="49" name="Rounded Rectangle 48"/>
          <p:cNvSpPr/>
          <p:nvPr/>
        </p:nvSpPr>
        <p:spPr>
          <a:xfrm>
            <a:off x="6934200" y="1676400"/>
            <a:ext cx="457200" cy="381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t>46</a:t>
            </a:r>
          </a:p>
        </p:txBody>
      </p:sp>
      <p:sp>
        <p:nvSpPr>
          <p:cNvPr id="50" name="Right Brace 49"/>
          <p:cNvSpPr/>
          <p:nvPr/>
        </p:nvSpPr>
        <p:spPr>
          <a:xfrm rot="16200000">
            <a:off x="3695700" y="266700"/>
            <a:ext cx="381000" cy="2286000"/>
          </a:xfrm>
          <a:prstGeom prst="rightBrace">
            <a:avLst>
              <a:gd name="adj1" fmla="val 8333"/>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51" name="Rounded Rectangle 50"/>
          <p:cNvSpPr/>
          <p:nvPr/>
        </p:nvSpPr>
        <p:spPr>
          <a:xfrm>
            <a:off x="4419600" y="3657600"/>
            <a:ext cx="1371600" cy="4572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4000" dirty="0">
                <a:latin typeface="Garamond" pitchFamily="18" charset="0"/>
              </a:rPr>
              <a:t>2520</a:t>
            </a:r>
          </a:p>
        </p:txBody>
      </p:sp>
      <p:sp>
        <p:nvSpPr>
          <p:cNvPr id="38" name="Oval 37"/>
          <p:cNvSpPr/>
          <p:nvPr/>
        </p:nvSpPr>
        <p:spPr>
          <a:xfrm>
            <a:off x="2438400" y="3200400"/>
            <a:ext cx="1371600" cy="5334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dirty="0"/>
              <a:t>BC    AD</a:t>
            </a:r>
          </a:p>
        </p:txBody>
      </p:sp>
      <p:cxnSp>
        <p:nvCxnSpPr>
          <p:cNvPr id="31" name="Straight Connector 30"/>
          <p:cNvCxnSpPr/>
          <p:nvPr/>
        </p:nvCxnSpPr>
        <p:spPr>
          <a:xfrm rot="5400000">
            <a:off x="2401094" y="3542506"/>
            <a:ext cx="1447800" cy="1588"/>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200400" y="5867400"/>
            <a:ext cx="457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772400" y="5649913"/>
            <a:ext cx="838200" cy="369887"/>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fontAlgn="auto">
              <a:spcBef>
                <a:spcPts val="0"/>
              </a:spcBef>
              <a:spcAft>
                <a:spcPts val="0"/>
              </a:spcAft>
              <a:defRPr/>
            </a:pPr>
            <a:r>
              <a:rPr lang="en-US" dirty="0">
                <a:latin typeface="Garamond" pitchFamily="18" charset="0"/>
              </a:rPr>
              <a:t>1843/4</a:t>
            </a:r>
          </a:p>
        </p:txBody>
      </p:sp>
      <p:sp>
        <p:nvSpPr>
          <p:cNvPr id="55" name="Rounded Rectangle 54"/>
          <p:cNvSpPr/>
          <p:nvPr/>
        </p:nvSpPr>
        <p:spPr>
          <a:xfrm>
            <a:off x="2362200" y="5715000"/>
            <a:ext cx="838200" cy="304800"/>
          </a:xfrm>
          <a:prstGeom prst="roundRect">
            <a:avLst/>
          </a:prstGeom>
        </p:spPr>
        <p:style>
          <a:lnRef idx="1">
            <a:schemeClr val="accent5"/>
          </a:lnRef>
          <a:fillRef idx="3">
            <a:schemeClr val="accent5"/>
          </a:fillRef>
          <a:effectRef idx="2">
            <a:schemeClr val="accent5"/>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457</a:t>
            </a:r>
          </a:p>
        </p:txBody>
      </p:sp>
      <p:sp>
        <p:nvSpPr>
          <p:cNvPr id="56" name="Right Brace 55"/>
          <p:cNvSpPr/>
          <p:nvPr/>
        </p:nvSpPr>
        <p:spPr>
          <a:xfrm rot="16200000">
            <a:off x="5257800" y="3429000"/>
            <a:ext cx="381000" cy="4343400"/>
          </a:xfrm>
          <a:prstGeom prst="rightBrace">
            <a:avLst>
              <a:gd name="adj1" fmla="val 22619"/>
              <a:gd name="adj2" fmla="val 49286"/>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en-US">
              <a:cs typeface="Arial" charset="0"/>
            </a:endParaRPr>
          </a:p>
        </p:txBody>
      </p:sp>
      <p:sp>
        <p:nvSpPr>
          <p:cNvPr id="57" name="Rounded Rectangle 56"/>
          <p:cNvSpPr/>
          <p:nvPr/>
        </p:nvSpPr>
        <p:spPr>
          <a:xfrm>
            <a:off x="4953000" y="4876800"/>
            <a:ext cx="914400" cy="381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dirty="0"/>
              <a:t>2300</a:t>
            </a:r>
          </a:p>
        </p:txBody>
      </p:sp>
      <p:pic>
        <p:nvPicPr>
          <p:cNvPr id="35" name="Picture 34" descr="1843.tif"/>
          <p:cNvPicPr>
            <a:picLocks noChangeAspect="1"/>
          </p:cNvPicPr>
          <p:nvPr/>
        </p:nvPicPr>
        <p:blipFill>
          <a:blip r:embed="rId3"/>
          <a:srcRect/>
          <a:stretch>
            <a:fillRect/>
          </a:stretch>
        </p:blipFill>
        <p:spPr bwMode="auto">
          <a:xfrm>
            <a:off x="2071688" y="0"/>
            <a:ext cx="5000625"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8" presetClass="exit" presetSubtype="16" fill="hold" grpId="0" nodeType="withEffect">
                                  <p:stCondLst>
                                    <p:cond delay="0"/>
                                  </p:stCondLst>
                                  <p:childTnLst>
                                    <p:animEffect transition="out" filter="diamond(in)">
                                      <p:cBhvr>
                                        <p:cTn id="9" dur="2000"/>
                                        <p:tgtEl>
                                          <p:spTgt spid="5"/>
                                        </p:tgtEl>
                                      </p:cBhvr>
                                    </p:animEffect>
                                    <p:set>
                                      <p:cBhvr>
                                        <p:cTn id="10" dur="1" fill="hold">
                                          <p:stCondLst>
                                            <p:cond delay="1999"/>
                                          </p:stCondLst>
                                        </p:cTn>
                                        <p:tgtEl>
                                          <p:spTgt spid="5"/>
                                        </p:tgtEl>
                                        <p:attrNameLst>
                                          <p:attrName>style.visibility</p:attrName>
                                        </p:attrNameLst>
                                      </p:cBhvr>
                                      <p:to>
                                        <p:strVal val="hidden"/>
                                      </p:to>
                                    </p:set>
                                  </p:childTnLst>
                                </p:cTn>
                              </p:par>
                              <p:par>
                                <p:cTn id="11" presetID="8" presetClass="exit" presetSubtype="16" fill="hold" nodeType="withEffect">
                                  <p:stCondLst>
                                    <p:cond delay="0"/>
                                  </p:stCondLst>
                                  <p:childTnLst>
                                    <p:animEffect transition="out" filter="diamond(in)">
                                      <p:cBhvr>
                                        <p:cTn id="12" dur="2000"/>
                                        <p:tgtEl>
                                          <p:spTgt spid="7"/>
                                        </p:tgtEl>
                                      </p:cBhvr>
                                    </p:animEffect>
                                    <p:set>
                                      <p:cBhvr>
                                        <p:cTn id="13" dur="1" fill="hold">
                                          <p:stCondLst>
                                            <p:cond delay="1999"/>
                                          </p:stCondLst>
                                        </p:cTn>
                                        <p:tgtEl>
                                          <p:spTgt spid="7"/>
                                        </p:tgtEl>
                                        <p:attrNameLst>
                                          <p:attrName>style.visibility</p:attrName>
                                        </p:attrNameLst>
                                      </p:cBhvr>
                                      <p:to>
                                        <p:strVal val="hidden"/>
                                      </p:to>
                                    </p:set>
                                  </p:childTnLst>
                                </p:cTn>
                              </p:par>
                              <p:par>
                                <p:cTn id="14" presetID="8" presetClass="exit" presetSubtype="16" fill="hold" nodeType="withEffect">
                                  <p:stCondLst>
                                    <p:cond delay="0"/>
                                  </p:stCondLst>
                                  <p:childTnLst>
                                    <p:animEffect transition="out" filter="diamond(in)">
                                      <p:cBhvr>
                                        <p:cTn id="15" dur="2000"/>
                                        <p:tgtEl>
                                          <p:spTgt spid="11"/>
                                        </p:tgtEl>
                                      </p:cBhvr>
                                    </p:animEffect>
                                    <p:set>
                                      <p:cBhvr>
                                        <p:cTn id="16" dur="1" fill="hold">
                                          <p:stCondLst>
                                            <p:cond delay="1999"/>
                                          </p:stCondLst>
                                        </p:cTn>
                                        <p:tgtEl>
                                          <p:spTgt spid="11"/>
                                        </p:tgtEl>
                                        <p:attrNameLst>
                                          <p:attrName>style.visibility</p:attrName>
                                        </p:attrNameLst>
                                      </p:cBhvr>
                                      <p:to>
                                        <p:strVal val="hidden"/>
                                      </p:to>
                                    </p:set>
                                  </p:childTnLst>
                                </p:cTn>
                              </p:par>
                              <p:par>
                                <p:cTn id="17" presetID="8" presetClass="exit" presetSubtype="16" fill="hold" grpId="0" nodeType="withEffect">
                                  <p:stCondLst>
                                    <p:cond delay="0"/>
                                  </p:stCondLst>
                                  <p:childTnLst>
                                    <p:animEffect transition="out" filter="diamond(in)">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par>
                                <p:cTn id="20" presetID="8" presetClass="exit" presetSubtype="16" fill="hold" grpId="0" nodeType="withEffect">
                                  <p:stCondLst>
                                    <p:cond delay="0"/>
                                  </p:stCondLst>
                                  <p:childTnLst>
                                    <p:animEffect transition="out" filter="diamond(in)">
                                      <p:cBhvr>
                                        <p:cTn id="21" dur="2000"/>
                                        <p:tgtEl>
                                          <p:spTgt spid="20"/>
                                        </p:tgtEl>
                                      </p:cBhvr>
                                    </p:animEffect>
                                    <p:set>
                                      <p:cBhvr>
                                        <p:cTn id="22" dur="1" fill="hold">
                                          <p:stCondLst>
                                            <p:cond delay="1999"/>
                                          </p:stCondLst>
                                        </p:cTn>
                                        <p:tgtEl>
                                          <p:spTgt spid="20"/>
                                        </p:tgtEl>
                                        <p:attrNameLst>
                                          <p:attrName>style.visibility</p:attrName>
                                        </p:attrNameLst>
                                      </p:cBhvr>
                                      <p:to>
                                        <p:strVal val="hidden"/>
                                      </p:to>
                                    </p:set>
                                  </p:childTnLst>
                                </p:cTn>
                              </p:par>
                              <p:par>
                                <p:cTn id="23" presetID="8" presetClass="exit" presetSubtype="16" fill="hold" grpId="0" nodeType="withEffect">
                                  <p:stCondLst>
                                    <p:cond delay="0"/>
                                  </p:stCondLst>
                                  <p:childTnLst>
                                    <p:animEffect transition="out" filter="diamond(in)">
                                      <p:cBhvr>
                                        <p:cTn id="24" dur="2000"/>
                                        <p:tgtEl>
                                          <p:spTgt spid="22"/>
                                        </p:tgtEl>
                                      </p:cBhvr>
                                    </p:animEffect>
                                    <p:set>
                                      <p:cBhvr>
                                        <p:cTn id="25" dur="1" fill="hold">
                                          <p:stCondLst>
                                            <p:cond delay="1999"/>
                                          </p:stCondLst>
                                        </p:cTn>
                                        <p:tgtEl>
                                          <p:spTgt spid="22"/>
                                        </p:tgtEl>
                                        <p:attrNameLst>
                                          <p:attrName>style.visibility</p:attrName>
                                        </p:attrNameLst>
                                      </p:cBhvr>
                                      <p:to>
                                        <p:strVal val="hidden"/>
                                      </p:to>
                                    </p:set>
                                  </p:childTnLst>
                                </p:cTn>
                              </p:par>
                              <p:par>
                                <p:cTn id="26" presetID="8" presetClass="exit" presetSubtype="16" fill="hold" nodeType="withEffect">
                                  <p:stCondLst>
                                    <p:cond delay="0"/>
                                  </p:stCondLst>
                                  <p:childTnLst>
                                    <p:animEffect transition="out" filter="diamond(in)">
                                      <p:cBhvr>
                                        <p:cTn id="27" dur="2000"/>
                                        <p:tgtEl>
                                          <p:spTgt spid="25"/>
                                        </p:tgtEl>
                                      </p:cBhvr>
                                    </p:animEffect>
                                    <p:set>
                                      <p:cBhvr>
                                        <p:cTn id="28" dur="1" fill="hold">
                                          <p:stCondLst>
                                            <p:cond delay="1999"/>
                                          </p:stCondLst>
                                        </p:cTn>
                                        <p:tgtEl>
                                          <p:spTgt spid="25"/>
                                        </p:tgtEl>
                                        <p:attrNameLst>
                                          <p:attrName>style.visibility</p:attrName>
                                        </p:attrNameLst>
                                      </p:cBhvr>
                                      <p:to>
                                        <p:strVal val="hidden"/>
                                      </p:to>
                                    </p:set>
                                  </p:childTnLst>
                                </p:cTn>
                              </p:par>
                              <p:par>
                                <p:cTn id="29" presetID="8" presetClass="exit" presetSubtype="16" fill="hold" nodeType="withEffect">
                                  <p:stCondLst>
                                    <p:cond delay="0"/>
                                  </p:stCondLst>
                                  <p:childTnLst>
                                    <p:animEffect transition="out" filter="diamond(in)">
                                      <p:cBhvr>
                                        <p:cTn id="30" dur="2000"/>
                                        <p:tgtEl>
                                          <p:spTgt spid="28"/>
                                        </p:tgtEl>
                                      </p:cBhvr>
                                    </p:animEffect>
                                    <p:set>
                                      <p:cBhvr>
                                        <p:cTn id="31" dur="1" fill="hold">
                                          <p:stCondLst>
                                            <p:cond delay="1999"/>
                                          </p:stCondLst>
                                        </p:cTn>
                                        <p:tgtEl>
                                          <p:spTgt spid="28"/>
                                        </p:tgtEl>
                                        <p:attrNameLst>
                                          <p:attrName>style.visibility</p:attrName>
                                        </p:attrNameLst>
                                      </p:cBhvr>
                                      <p:to>
                                        <p:strVal val="hidden"/>
                                      </p:to>
                                    </p:set>
                                  </p:childTnLst>
                                </p:cTn>
                              </p:par>
                              <p:par>
                                <p:cTn id="32" presetID="8" presetClass="exit" presetSubtype="16" fill="hold" nodeType="withEffect">
                                  <p:stCondLst>
                                    <p:cond delay="0"/>
                                  </p:stCondLst>
                                  <p:childTnLst>
                                    <p:animEffect transition="out" filter="diamond(in)">
                                      <p:cBhvr>
                                        <p:cTn id="33" dur="2000"/>
                                        <p:tgtEl>
                                          <p:spTgt spid="30"/>
                                        </p:tgtEl>
                                      </p:cBhvr>
                                    </p:animEffect>
                                    <p:set>
                                      <p:cBhvr>
                                        <p:cTn id="34" dur="1" fill="hold">
                                          <p:stCondLst>
                                            <p:cond delay="1999"/>
                                          </p:stCondLst>
                                        </p:cTn>
                                        <p:tgtEl>
                                          <p:spTgt spid="30"/>
                                        </p:tgtEl>
                                        <p:attrNameLst>
                                          <p:attrName>style.visibility</p:attrName>
                                        </p:attrNameLst>
                                      </p:cBhvr>
                                      <p:to>
                                        <p:strVal val="hidden"/>
                                      </p:to>
                                    </p:set>
                                  </p:childTnLst>
                                </p:cTn>
                              </p:par>
                              <p:par>
                                <p:cTn id="35" presetID="8" presetClass="exit" presetSubtype="16" fill="hold" grpId="0" nodeType="withEffect">
                                  <p:stCondLst>
                                    <p:cond delay="0"/>
                                  </p:stCondLst>
                                  <p:childTnLst>
                                    <p:animEffect transition="out" filter="diamond(in)">
                                      <p:cBhvr>
                                        <p:cTn id="36" dur="2000"/>
                                        <p:tgtEl>
                                          <p:spTgt spid="32"/>
                                        </p:tgtEl>
                                      </p:cBhvr>
                                    </p:animEffect>
                                    <p:set>
                                      <p:cBhvr>
                                        <p:cTn id="37" dur="1" fill="hold">
                                          <p:stCondLst>
                                            <p:cond delay="1999"/>
                                          </p:stCondLst>
                                        </p:cTn>
                                        <p:tgtEl>
                                          <p:spTgt spid="32"/>
                                        </p:tgtEl>
                                        <p:attrNameLst>
                                          <p:attrName>style.visibility</p:attrName>
                                        </p:attrNameLst>
                                      </p:cBhvr>
                                      <p:to>
                                        <p:strVal val="hidden"/>
                                      </p:to>
                                    </p:set>
                                  </p:childTnLst>
                                </p:cTn>
                              </p:par>
                              <p:par>
                                <p:cTn id="38" presetID="8" presetClass="exit" presetSubtype="16" fill="hold" grpId="0" nodeType="withEffect">
                                  <p:stCondLst>
                                    <p:cond delay="0"/>
                                  </p:stCondLst>
                                  <p:childTnLst>
                                    <p:animEffect transition="out" filter="diamond(in)">
                                      <p:cBhvr>
                                        <p:cTn id="39" dur="2000"/>
                                        <p:tgtEl>
                                          <p:spTgt spid="33"/>
                                        </p:tgtEl>
                                      </p:cBhvr>
                                    </p:animEffect>
                                    <p:set>
                                      <p:cBhvr>
                                        <p:cTn id="40" dur="1" fill="hold">
                                          <p:stCondLst>
                                            <p:cond delay="1999"/>
                                          </p:stCondLst>
                                        </p:cTn>
                                        <p:tgtEl>
                                          <p:spTgt spid="33"/>
                                        </p:tgtEl>
                                        <p:attrNameLst>
                                          <p:attrName>style.visibility</p:attrName>
                                        </p:attrNameLst>
                                      </p:cBhvr>
                                      <p:to>
                                        <p:strVal val="hidden"/>
                                      </p:to>
                                    </p:set>
                                  </p:childTnLst>
                                </p:cTn>
                              </p:par>
                              <p:par>
                                <p:cTn id="41" presetID="8" presetClass="exit" presetSubtype="16" fill="hold" nodeType="withEffect">
                                  <p:stCondLst>
                                    <p:cond delay="0"/>
                                  </p:stCondLst>
                                  <p:childTnLst>
                                    <p:animEffect transition="out" filter="diamond(in)">
                                      <p:cBhvr>
                                        <p:cTn id="42" dur="2000"/>
                                        <p:tgtEl>
                                          <p:spTgt spid="36"/>
                                        </p:tgtEl>
                                      </p:cBhvr>
                                    </p:animEffect>
                                    <p:set>
                                      <p:cBhvr>
                                        <p:cTn id="43" dur="1" fill="hold">
                                          <p:stCondLst>
                                            <p:cond delay="1999"/>
                                          </p:stCondLst>
                                        </p:cTn>
                                        <p:tgtEl>
                                          <p:spTgt spid="36"/>
                                        </p:tgtEl>
                                        <p:attrNameLst>
                                          <p:attrName>style.visibility</p:attrName>
                                        </p:attrNameLst>
                                      </p:cBhvr>
                                      <p:to>
                                        <p:strVal val="hidden"/>
                                      </p:to>
                                    </p:set>
                                  </p:childTnLst>
                                </p:cTn>
                              </p:par>
                              <p:par>
                                <p:cTn id="44" presetID="8" presetClass="exit" presetSubtype="16" fill="hold" grpId="0" nodeType="withEffect">
                                  <p:stCondLst>
                                    <p:cond delay="0"/>
                                  </p:stCondLst>
                                  <p:childTnLst>
                                    <p:animEffect transition="out" filter="diamond(in)">
                                      <p:cBhvr>
                                        <p:cTn id="45" dur="2000"/>
                                        <p:tgtEl>
                                          <p:spTgt spid="37"/>
                                        </p:tgtEl>
                                      </p:cBhvr>
                                    </p:animEffect>
                                    <p:set>
                                      <p:cBhvr>
                                        <p:cTn id="46" dur="1" fill="hold">
                                          <p:stCondLst>
                                            <p:cond delay="1999"/>
                                          </p:stCondLst>
                                        </p:cTn>
                                        <p:tgtEl>
                                          <p:spTgt spid="37"/>
                                        </p:tgtEl>
                                        <p:attrNameLst>
                                          <p:attrName>style.visibility</p:attrName>
                                        </p:attrNameLst>
                                      </p:cBhvr>
                                      <p:to>
                                        <p:strVal val="hidden"/>
                                      </p:to>
                                    </p:set>
                                  </p:childTnLst>
                                </p:cTn>
                              </p:par>
                              <p:par>
                                <p:cTn id="47" presetID="8" presetClass="exit" presetSubtype="16" fill="hold" grpId="0" nodeType="withEffect">
                                  <p:stCondLst>
                                    <p:cond delay="0"/>
                                  </p:stCondLst>
                                  <p:childTnLst>
                                    <p:animEffect transition="out" filter="diamond(in)">
                                      <p:cBhvr>
                                        <p:cTn id="48" dur="2000"/>
                                        <p:tgtEl>
                                          <p:spTgt spid="40"/>
                                        </p:tgtEl>
                                      </p:cBhvr>
                                    </p:animEffect>
                                    <p:set>
                                      <p:cBhvr>
                                        <p:cTn id="49" dur="1" fill="hold">
                                          <p:stCondLst>
                                            <p:cond delay="1999"/>
                                          </p:stCondLst>
                                        </p:cTn>
                                        <p:tgtEl>
                                          <p:spTgt spid="40"/>
                                        </p:tgtEl>
                                        <p:attrNameLst>
                                          <p:attrName>style.visibility</p:attrName>
                                        </p:attrNameLst>
                                      </p:cBhvr>
                                      <p:to>
                                        <p:strVal val="hidden"/>
                                      </p:to>
                                    </p:set>
                                  </p:childTnLst>
                                </p:cTn>
                              </p:par>
                              <p:par>
                                <p:cTn id="50" presetID="8" presetClass="exit" presetSubtype="16" fill="hold" grpId="0" nodeType="withEffect">
                                  <p:stCondLst>
                                    <p:cond delay="0"/>
                                  </p:stCondLst>
                                  <p:childTnLst>
                                    <p:animEffect transition="out" filter="diamond(in)">
                                      <p:cBhvr>
                                        <p:cTn id="51" dur="2000"/>
                                        <p:tgtEl>
                                          <p:spTgt spid="41"/>
                                        </p:tgtEl>
                                      </p:cBhvr>
                                    </p:animEffect>
                                    <p:set>
                                      <p:cBhvr>
                                        <p:cTn id="52" dur="1" fill="hold">
                                          <p:stCondLst>
                                            <p:cond delay="1999"/>
                                          </p:stCondLst>
                                        </p:cTn>
                                        <p:tgtEl>
                                          <p:spTgt spid="41"/>
                                        </p:tgtEl>
                                        <p:attrNameLst>
                                          <p:attrName>style.visibility</p:attrName>
                                        </p:attrNameLst>
                                      </p:cBhvr>
                                      <p:to>
                                        <p:strVal val="hidden"/>
                                      </p:to>
                                    </p:set>
                                  </p:childTnLst>
                                </p:cTn>
                              </p:par>
                              <p:par>
                                <p:cTn id="53" presetID="8" presetClass="exit" presetSubtype="16" fill="hold" grpId="0" nodeType="withEffect">
                                  <p:stCondLst>
                                    <p:cond delay="0"/>
                                  </p:stCondLst>
                                  <p:childTnLst>
                                    <p:animEffect transition="out" filter="diamond(in)">
                                      <p:cBhvr>
                                        <p:cTn id="54" dur="2000"/>
                                        <p:tgtEl>
                                          <p:spTgt spid="42"/>
                                        </p:tgtEl>
                                      </p:cBhvr>
                                    </p:animEffect>
                                    <p:set>
                                      <p:cBhvr>
                                        <p:cTn id="55" dur="1" fill="hold">
                                          <p:stCondLst>
                                            <p:cond delay="1999"/>
                                          </p:stCondLst>
                                        </p:cTn>
                                        <p:tgtEl>
                                          <p:spTgt spid="42"/>
                                        </p:tgtEl>
                                        <p:attrNameLst>
                                          <p:attrName>style.visibility</p:attrName>
                                        </p:attrNameLst>
                                      </p:cBhvr>
                                      <p:to>
                                        <p:strVal val="hidden"/>
                                      </p:to>
                                    </p:set>
                                  </p:childTnLst>
                                </p:cTn>
                              </p:par>
                              <p:par>
                                <p:cTn id="56" presetID="8" presetClass="exit" presetSubtype="16" fill="hold" grpId="0" nodeType="withEffect">
                                  <p:stCondLst>
                                    <p:cond delay="0"/>
                                  </p:stCondLst>
                                  <p:childTnLst>
                                    <p:animEffect transition="out" filter="diamond(in)">
                                      <p:cBhvr>
                                        <p:cTn id="57" dur="2000"/>
                                        <p:tgtEl>
                                          <p:spTgt spid="43"/>
                                        </p:tgtEl>
                                      </p:cBhvr>
                                    </p:animEffect>
                                    <p:set>
                                      <p:cBhvr>
                                        <p:cTn id="58" dur="1" fill="hold">
                                          <p:stCondLst>
                                            <p:cond delay="1999"/>
                                          </p:stCondLst>
                                        </p:cTn>
                                        <p:tgtEl>
                                          <p:spTgt spid="43"/>
                                        </p:tgtEl>
                                        <p:attrNameLst>
                                          <p:attrName>style.visibility</p:attrName>
                                        </p:attrNameLst>
                                      </p:cBhvr>
                                      <p:to>
                                        <p:strVal val="hidden"/>
                                      </p:to>
                                    </p:set>
                                  </p:childTnLst>
                                </p:cTn>
                              </p:par>
                              <p:par>
                                <p:cTn id="59" presetID="8" presetClass="exit" presetSubtype="16" fill="hold" grpId="0" nodeType="withEffect">
                                  <p:stCondLst>
                                    <p:cond delay="0"/>
                                  </p:stCondLst>
                                  <p:childTnLst>
                                    <p:animEffect transition="out" filter="diamond(in)">
                                      <p:cBhvr>
                                        <p:cTn id="60" dur="2000"/>
                                        <p:tgtEl>
                                          <p:spTgt spid="44"/>
                                        </p:tgtEl>
                                      </p:cBhvr>
                                    </p:animEffect>
                                    <p:set>
                                      <p:cBhvr>
                                        <p:cTn id="61" dur="1" fill="hold">
                                          <p:stCondLst>
                                            <p:cond delay="1999"/>
                                          </p:stCondLst>
                                        </p:cTn>
                                        <p:tgtEl>
                                          <p:spTgt spid="44"/>
                                        </p:tgtEl>
                                        <p:attrNameLst>
                                          <p:attrName>style.visibility</p:attrName>
                                        </p:attrNameLst>
                                      </p:cBhvr>
                                      <p:to>
                                        <p:strVal val="hidden"/>
                                      </p:to>
                                    </p:set>
                                  </p:childTnLst>
                                </p:cTn>
                              </p:par>
                              <p:par>
                                <p:cTn id="62" presetID="8" presetClass="exit" presetSubtype="16" fill="hold" grpId="0" nodeType="withEffect">
                                  <p:stCondLst>
                                    <p:cond delay="0"/>
                                  </p:stCondLst>
                                  <p:childTnLst>
                                    <p:animEffect transition="out" filter="diamond(in)">
                                      <p:cBhvr>
                                        <p:cTn id="63" dur="2000"/>
                                        <p:tgtEl>
                                          <p:spTgt spid="45"/>
                                        </p:tgtEl>
                                      </p:cBhvr>
                                    </p:animEffect>
                                    <p:set>
                                      <p:cBhvr>
                                        <p:cTn id="64" dur="1" fill="hold">
                                          <p:stCondLst>
                                            <p:cond delay="1999"/>
                                          </p:stCondLst>
                                        </p:cTn>
                                        <p:tgtEl>
                                          <p:spTgt spid="45"/>
                                        </p:tgtEl>
                                        <p:attrNameLst>
                                          <p:attrName>style.visibility</p:attrName>
                                        </p:attrNameLst>
                                      </p:cBhvr>
                                      <p:to>
                                        <p:strVal val="hidden"/>
                                      </p:to>
                                    </p:set>
                                  </p:childTnLst>
                                </p:cTn>
                              </p:par>
                              <p:par>
                                <p:cTn id="65" presetID="8" presetClass="exit" presetSubtype="16" fill="hold" nodeType="withEffect">
                                  <p:stCondLst>
                                    <p:cond delay="0"/>
                                  </p:stCondLst>
                                  <p:childTnLst>
                                    <p:animEffect transition="out" filter="diamond(in)">
                                      <p:cBhvr>
                                        <p:cTn id="66" dur="2000"/>
                                        <p:tgtEl>
                                          <p:spTgt spid="46"/>
                                        </p:tgtEl>
                                      </p:cBhvr>
                                    </p:animEffect>
                                    <p:set>
                                      <p:cBhvr>
                                        <p:cTn id="67" dur="1" fill="hold">
                                          <p:stCondLst>
                                            <p:cond delay="1999"/>
                                          </p:stCondLst>
                                        </p:cTn>
                                        <p:tgtEl>
                                          <p:spTgt spid="46"/>
                                        </p:tgtEl>
                                        <p:attrNameLst>
                                          <p:attrName>style.visibility</p:attrName>
                                        </p:attrNameLst>
                                      </p:cBhvr>
                                      <p:to>
                                        <p:strVal val="hidden"/>
                                      </p:to>
                                    </p:set>
                                  </p:childTnLst>
                                </p:cTn>
                              </p:par>
                              <p:par>
                                <p:cTn id="68" presetID="8" presetClass="exit" presetSubtype="16" fill="hold" nodeType="withEffect">
                                  <p:stCondLst>
                                    <p:cond delay="0"/>
                                  </p:stCondLst>
                                  <p:childTnLst>
                                    <p:animEffect transition="out" filter="diamond(in)">
                                      <p:cBhvr>
                                        <p:cTn id="69" dur="2000"/>
                                        <p:tgtEl>
                                          <p:spTgt spid="47"/>
                                        </p:tgtEl>
                                      </p:cBhvr>
                                    </p:animEffect>
                                    <p:set>
                                      <p:cBhvr>
                                        <p:cTn id="70" dur="1" fill="hold">
                                          <p:stCondLst>
                                            <p:cond delay="1999"/>
                                          </p:stCondLst>
                                        </p:cTn>
                                        <p:tgtEl>
                                          <p:spTgt spid="47"/>
                                        </p:tgtEl>
                                        <p:attrNameLst>
                                          <p:attrName>style.visibility</p:attrName>
                                        </p:attrNameLst>
                                      </p:cBhvr>
                                      <p:to>
                                        <p:strVal val="hidden"/>
                                      </p:to>
                                    </p:set>
                                  </p:childTnLst>
                                </p:cTn>
                              </p:par>
                              <p:par>
                                <p:cTn id="71" presetID="8" presetClass="exit" presetSubtype="16" fill="hold" nodeType="withEffect">
                                  <p:stCondLst>
                                    <p:cond delay="0"/>
                                  </p:stCondLst>
                                  <p:childTnLst>
                                    <p:animEffect transition="out" filter="diamond(in)">
                                      <p:cBhvr>
                                        <p:cTn id="72" dur="2000"/>
                                        <p:tgtEl>
                                          <p:spTgt spid="48"/>
                                        </p:tgtEl>
                                      </p:cBhvr>
                                    </p:animEffect>
                                    <p:set>
                                      <p:cBhvr>
                                        <p:cTn id="73" dur="1" fill="hold">
                                          <p:stCondLst>
                                            <p:cond delay="1999"/>
                                          </p:stCondLst>
                                        </p:cTn>
                                        <p:tgtEl>
                                          <p:spTgt spid="48"/>
                                        </p:tgtEl>
                                        <p:attrNameLst>
                                          <p:attrName>style.visibility</p:attrName>
                                        </p:attrNameLst>
                                      </p:cBhvr>
                                      <p:to>
                                        <p:strVal val="hidden"/>
                                      </p:to>
                                    </p:set>
                                  </p:childTnLst>
                                </p:cTn>
                              </p:par>
                              <p:par>
                                <p:cTn id="74" presetID="8" presetClass="exit" presetSubtype="16" fill="hold" nodeType="withEffect">
                                  <p:stCondLst>
                                    <p:cond delay="0"/>
                                  </p:stCondLst>
                                  <p:childTnLst>
                                    <p:animEffect transition="out" filter="diamond(in)">
                                      <p:cBhvr>
                                        <p:cTn id="75" dur="2000"/>
                                        <p:tgtEl>
                                          <p:spTgt spid="49"/>
                                        </p:tgtEl>
                                      </p:cBhvr>
                                    </p:animEffect>
                                    <p:set>
                                      <p:cBhvr>
                                        <p:cTn id="76" dur="1" fill="hold">
                                          <p:stCondLst>
                                            <p:cond delay="1999"/>
                                          </p:stCondLst>
                                        </p:cTn>
                                        <p:tgtEl>
                                          <p:spTgt spid="49"/>
                                        </p:tgtEl>
                                        <p:attrNameLst>
                                          <p:attrName>style.visibility</p:attrName>
                                        </p:attrNameLst>
                                      </p:cBhvr>
                                      <p:to>
                                        <p:strVal val="hidden"/>
                                      </p:to>
                                    </p:set>
                                  </p:childTnLst>
                                </p:cTn>
                              </p:par>
                              <p:par>
                                <p:cTn id="77" presetID="8" presetClass="exit" presetSubtype="16" fill="hold" grpId="0" nodeType="withEffect">
                                  <p:stCondLst>
                                    <p:cond delay="0"/>
                                  </p:stCondLst>
                                  <p:childTnLst>
                                    <p:animEffect transition="out" filter="diamond(in)">
                                      <p:cBhvr>
                                        <p:cTn id="78" dur="2000"/>
                                        <p:tgtEl>
                                          <p:spTgt spid="50"/>
                                        </p:tgtEl>
                                      </p:cBhvr>
                                    </p:animEffect>
                                    <p:set>
                                      <p:cBhvr>
                                        <p:cTn id="79" dur="1" fill="hold">
                                          <p:stCondLst>
                                            <p:cond delay="1999"/>
                                          </p:stCondLst>
                                        </p:cTn>
                                        <p:tgtEl>
                                          <p:spTgt spid="50"/>
                                        </p:tgtEl>
                                        <p:attrNameLst>
                                          <p:attrName>style.visibility</p:attrName>
                                        </p:attrNameLst>
                                      </p:cBhvr>
                                      <p:to>
                                        <p:strVal val="hidden"/>
                                      </p:to>
                                    </p:set>
                                  </p:childTnLst>
                                </p:cTn>
                              </p:par>
                              <p:par>
                                <p:cTn id="80" presetID="8" presetClass="exit" presetSubtype="16" fill="hold" nodeType="withEffect">
                                  <p:stCondLst>
                                    <p:cond delay="0"/>
                                  </p:stCondLst>
                                  <p:childTnLst>
                                    <p:animEffect transition="out" filter="diamond(in)">
                                      <p:cBhvr>
                                        <p:cTn id="81" dur="2000"/>
                                        <p:tgtEl>
                                          <p:spTgt spid="51"/>
                                        </p:tgtEl>
                                      </p:cBhvr>
                                    </p:animEffect>
                                    <p:set>
                                      <p:cBhvr>
                                        <p:cTn id="82" dur="1" fill="hold">
                                          <p:stCondLst>
                                            <p:cond delay="1999"/>
                                          </p:stCondLst>
                                        </p:cTn>
                                        <p:tgtEl>
                                          <p:spTgt spid="51"/>
                                        </p:tgtEl>
                                        <p:attrNameLst>
                                          <p:attrName>style.visibility</p:attrName>
                                        </p:attrNameLst>
                                      </p:cBhvr>
                                      <p:to>
                                        <p:strVal val="hidden"/>
                                      </p:to>
                                    </p:set>
                                  </p:childTnLst>
                                </p:cTn>
                              </p:par>
                              <p:par>
                                <p:cTn id="83" presetID="8" presetClass="exit" presetSubtype="16" fill="hold" nodeType="withEffect">
                                  <p:stCondLst>
                                    <p:cond delay="0"/>
                                  </p:stCondLst>
                                  <p:childTnLst>
                                    <p:animEffect transition="out" filter="diamond(in)">
                                      <p:cBhvr>
                                        <p:cTn id="84" dur="2000"/>
                                        <p:tgtEl>
                                          <p:spTgt spid="38"/>
                                        </p:tgtEl>
                                      </p:cBhvr>
                                    </p:animEffect>
                                    <p:set>
                                      <p:cBhvr>
                                        <p:cTn id="85" dur="1" fill="hold">
                                          <p:stCondLst>
                                            <p:cond delay="1999"/>
                                          </p:stCondLst>
                                        </p:cTn>
                                        <p:tgtEl>
                                          <p:spTgt spid="38"/>
                                        </p:tgtEl>
                                        <p:attrNameLst>
                                          <p:attrName>style.visibility</p:attrName>
                                        </p:attrNameLst>
                                      </p:cBhvr>
                                      <p:to>
                                        <p:strVal val="hidden"/>
                                      </p:to>
                                    </p:set>
                                  </p:childTnLst>
                                </p:cTn>
                              </p:par>
                              <p:par>
                                <p:cTn id="86" presetID="8" presetClass="exit" presetSubtype="16" fill="hold" nodeType="withEffect">
                                  <p:stCondLst>
                                    <p:cond delay="0"/>
                                  </p:stCondLst>
                                  <p:childTnLst>
                                    <p:animEffect transition="out" filter="diamond(in)">
                                      <p:cBhvr>
                                        <p:cTn id="87" dur="2000"/>
                                        <p:tgtEl>
                                          <p:spTgt spid="31"/>
                                        </p:tgtEl>
                                      </p:cBhvr>
                                    </p:animEffect>
                                    <p:set>
                                      <p:cBhvr>
                                        <p:cTn id="88" dur="1" fill="hold">
                                          <p:stCondLst>
                                            <p:cond delay="1999"/>
                                          </p:stCondLst>
                                        </p:cTn>
                                        <p:tgtEl>
                                          <p:spTgt spid="31"/>
                                        </p:tgtEl>
                                        <p:attrNameLst>
                                          <p:attrName>style.visibility</p:attrName>
                                        </p:attrNameLst>
                                      </p:cBhvr>
                                      <p:to>
                                        <p:strVal val="hidden"/>
                                      </p:to>
                                    </p:set>
                                  </p:childTnLst>
                                </p:cTn>
                              </p:par>
                              <p:par>
                                <p:cTn id="89" presetID="8" presetClass="exit" presetSubtype="16" fill="hold" nodeType="withEffect">
                                  <p:stCondLst>
                                    <p:cond delay="0"/>
                                  </p:stCondLst>
                                  <p:childTnLst>
                                    <p:animEffect transition="out" filter="diamond(in)">
                                      <p:cBhvr>
                                        <p:cTn id="90" dur="2000"/>
                                        <p:tgtEl>
                                          <p:spTgt spid="34"/>
                                        </p:tgtEl>
                                      </p:cBhvr>
                                    </p:animEffect>
                                    <p:set>
                                      <p:cBhvr>
                                        <p:cTn id="91" dur="1" fill="hold">
                                          <p:stCondLst>
                                            <p:cond delay="1999"/>
                                          </p:stCondLst>
                                        </p:cTn>
                                        <p:tgtEl>
                                          <p:spTgt spid="34"/>
                                        </p:tgtEl>
                                        <p:attrNameLst>
                                          <p:attrName>style.visibility</p:attrName>
                                        </p:attrNameLst>
                                      </p:cBhvr>
                                      <p:to>
                                        <p:strVal val="hidden"/>
                                      </p:to>
                                    </p:set>
                                  </p:childTnLst>
                                </p:cTn>
                              </p:par>
                              <p:par>
                                <p:cTn id="92" presetID="8" presetClass="exit" presetSubtype="16" fill="hold" grpId="0" nodeType="withEffect">
                                  <p:stCondLst>
                                    <p:cond delay="0"/>
                                  </p:stCondLst>
                                  <p:childTnLst>
                                    <p:animEffect transition="out" filter="diamond(in)">
                                      <p:cBhvr>
                                        <p:cTn id="93" dur="2000"/>
                                        <p:tgtEl>
                                          <p:spTgt spid="39"/>
                                        </p:tgtEl>
                                      </p:cBhvr>
                                    </p:animEffect>
                                    <p:set>
                                      <p:cBhvr>
                                        <p:cTn id="94" dur="1" fill="hold">
                                          <p:stCondLst>
                                            <p:cond delay="1999"/>
                                          </p:stCondLst>
                                        </p:cTn>
                                        <p:tgtEl>
                                          <p:spTgt spid="39"/>
                                        </p:tgtEl>
                                        <p:attrNameLst>
                                          <p:attrName>style.visibility</p:attrName>
                                        </p:attrNameLst>
                                      </p:cBhvr>
                                      <p:to>
                                        <p:strVal val="hidden"/>
                                      </p:to>
                                    </p:set>
                                  </p:childTnLst>
                                </p:cTn>
                              </p:par>
                              <p:par>
                                <p:cTn id="95" presetID="8" presetClass="exit" presetSubtype="16" fill="hold" nodeType="withEffect">
                                  <p:stCondLst>
                                    <p:cond delay="0"/>
                                  </p:stCondLst>
                                  <p:childTnLst>
                                    <p:animEffect transition="out" filter="diamond(in)">
                                      <p:cBhvr>
                                        <p:cTn id="96" dur="2000"/>
                                        <p:tgtEl>
                                          <p:spTgt spid="55"/>
                                        </p:tgtEl>
                                      </p:cBhvr>
                                    </p:animEffect>
                                    <p:set>
                                      <p:cBhvr>
                                        <p:cTn id="97" dur="1" fill="hold">
                                          <p:stCondLst>
                                            <p:cond delay="1999"/>
                                          </p:stCondLst>
                                        </p:cTn>
                                        <p:tgtEl>
                                          <p:spTgt spid="55"/>
                                        </p:tgtEl>
                                        <p:attrNameLst>
                                          <p:attrName>style.visibility</p:attrName>
                                        </p:attrNameLst>
                                      </p:cBhvr>
                                      <p:to>
                                        <p:strVal val="hidden"/>
                                      </p:to>
                                    </p:set>
                                  </p:childTnLst>
                                </p:cTn>
                              </p:par>
                              <p:par>
                                <p:cTn id="98" presetID="8" presetClass="exit" presetSubtype="16" fill="hold" grpId="0" nodeType="withEffect">
                                  <p:stCondLst>
                                    <p:cond delay="0"/>
                                  </p:stCondLst>
                                  <p:childTnLst>
                                    <p:animEffect transition="out" filter="diamond(in)">
                                      <p:cBhvr>
                                        <p:cTn id="99" dur="2000"/>
                                        <p:tgtEl>
                                          <p:spTgt spid="56"/>
                                        </p:tgtEl>
                                      </p:cBhvr>
                                    </p:animEffect>
                                    <p:set>
                                      <p:cBhvr>
                                        <p:cTn id="100" dur="1" fill="hold">
                                          <p:stCondLst>
                                            <p:cond delay="1999"/>
                                          </p:stCondLst>
                                        </p:cTn>
                                        <p:tgtEl>
                                          <p:spTgt spid="56"/>
                                        </p:tgtEl>
                                        <p:attrNameLst>
                                          <p:attrName>style.visibility</p:attrName>
                                        </p:attrNameLst>
                                      </p:cBhvr>
                                      <p:to>
                                        <p:strVal val="hidden"/>
                                      </p:to>
                                    </p:set>
                                  </p:childTnLst>
                                </p:cTn>
                              </p:par>
                              <p:par>
                                <p:cTn id="101" presetID="8" presetClass="exit" presetSubtype="16" fill="hold" nodeType="withEffect">
                                  <p:stCondLst>
                                    <p:cond delay="0"/>
                                  </p:stCondLst>
                                  <p:childTnLst>
                                    <p:animEffect transition="out" filter="diamond(in)">
                                      <p:cBhvr>
                                        <p:cTn id="102" dur="2000"/>
                                        <p:tgtEl>
                                          <p:spTgt spid="57"/>
                                        </p:tgtEl>
                                      </p:cBhvr>
                                    </p:animEffect>
                                    <p:set>
                                      <p:cBhvr>
                                        <p:cTn id="103" dur="1" fill="hold">
                                          <p:stCondLst>
                                            <p:cond delay="1999"/>
                                          </p:stCondLst>
                                        </p:cTn>
                                        <p:tgtEl>
                                          <p:spTgt spid="57"/>
                                        </p:tgtEl>
                                        <p:attrNameLst>
                                          <p:attrName>style.visibility</p:attrName>
                                        </p:attrNameLst>
                                      </p:cBhvr>
                                      <p:to>
                                        <p:strVal val="hidden"/>
                                      </p:to>
                                    </p:set>
                                  </p:childTnLst>
                                </p:cTn>
                              </p:par>
                            </p:childTnLst>
                          </p:cTn>
                        </p:par>
                        <p:par>
                          <p:cTn id="104" fill="hold">
                            <p:stCondLst>
                              <p:cond delay="2000"/>
                            </p:stCondLst>
                            <p:childTnLst>
                              <p:par>
                                <p:cTn id="105" presetID="53" presetClass="entr" presetSubtype="0"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p:cTn id="107" dur="3000" fill="hold"/>
                                        <p:tgtEl>
                                          <p:spTgt spid="35"/>
                                        </p:tgtEl>
                                        <p:attrNameLst>
                                          <p:attrName>ppt_w</p:attrName>
                                        </p:attrNameLst>
                                      </p:cBhvr>
                                      <p:tavLst>
                                        <p:tav tm="0">
                                          <p:val>
                                            <p:fltVal val="0"/>
                                          </p:val>
                                        </p:tav>
                                        <p:tav tm="100000">
                                          <p:val>
                                            <p:strVal val="#ppt_w"/>
                                          </p:val>
                                        </p:tav>
                                      </p:tavLst>
                                    </p:anim>
                                    <p:anim calcmode="lin" valueType="num">
                                      <p:cBhvr>
                                        <p:cTn id="108" dur="3000" fill="hold"/>
                                        <p:tgtEl>
                                          <p:spTgt spid="35"/>
                                        </p:tgtEl>
                                        <p:attrNameLst>
                                          <p:attrName>ppt_h</p:attrName>
                                        </p:attrNameLst>
                                      </p:cBhvr>
                                      <p:tavLst>
                                        <p:tav tm="0">
                                          <p:val>
                                            <p:fltVal val="0"/>
                                          </p:val>
                                        </p:tav>
                                        <p:tav tm="100000">
                                          <p:val>
                                            <p:strVal val="#ppt_h"/>
                                          </p:val>
                                        </p:tav>
                                      </p:tavLst>
                                    </p:anim>
                                    <p:animEffect transition="in" filter="fade">
                                      <p:cBhvr>
                                        <p:cTn id="109" dur="3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20" grpId="0" animBg="1"/>
      <p:bldP spid="22" grpId="0" animBg="1"/>
      <p:bldP spid="32" grpId="0" animBg="1"/>
      <p:bldP spid="33" grpId="0" animBg="1"/>
      <p:bldP spid="37" grpId="0" animBg="1"/>
      <p:bldP spid="40" grpId="0" animBg="1"/>
      <p:bldP spid="41" grpId="0" animBg="1"/>
      <p:bldP spid="42" grpId="0" animBg="1"/>
      <p:bldP spid="43" grpId="0" animBg="1"/>
      <p:bldP spid="44" grpId="0" animBg="1"/>
      <p:bldP spid="45" grpId="0" animBg="1"/>
      <p:bldP spid="50" grpId="0" animBg="1"/>
      <p:bldP spid="39" grpId="0" animBg="1"/>
      <p:bldP spid="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457200" y="655638"/>
            <a:ext cx="8229600" cy="5821362"/>
          </a:xfrm>
        </p:spPr>
        <p:txBody>
          <a:bodyPr/>
          <a:lstStyle/>
          <a:p>
            <a:pPr algn="just" eaLnBrk="1" hangingPunct="1">
              <a:lnSpc>
                <a:spcPct val="80000"/>
              </a:lnSpc>
            </a:pPr>
            <a:r>
              <a:rPr lang="en-US" sz="3000" smtClean="0">
                <a:latin typeface="Garamond" pitchFamily="18" charset="0"/>
              </a:rPr>
              <a:t>“Beginning at Moses, the very Alpha of Bible history, Christ expounded in all the Scriptures the things concerning Himself. Had He first made Himself known to them, their hearts would have been satisfied. In the fullness of their joy they would have hungered for nothing more. </a:t>
            </a:r>
            <a:r>
              <a:rPr lang="en-US" sz="3000" i="1" smtClean="0">
                <a:latin typeface="Garamond" pitchFamily="18" charset="0"/>
              </a:rPr>
              <a:t>But it was necessary for them to understand the witness borne to Him by the types and prophecies of the Old Testament. Upon these their faith must be established.</a:t>
            </a:r>
            <a:r>
              <a:rPr lang="en-US" sz="3000" smtClean="0">
                <a:latin typeface="Garamond" pitchFamily="18" charset="0"/>
              </a:rPr>
              <a:t> Christ performed no miracle to convince them, but it was His first work to explain the Scriptures. They had looked upon His death as the destruction of all their hopes. Now He showed from the prophets that this was the very strongest evidence for their faith.” </a:t>
            </a:r>
            <a:r>
              <a:rPr lang="en-US" sz="3000" i="1" smtClean="0">
                <a:latin typeface="Garamond" pitchFamily="18" charset="0"/>
              </a:rPr>
              <a:t>The Desire of Ages</a:t>
            </a:r>
            <a:r>
              <a:rPr lang="en-US" sz="3000" smtClean="0">
                <a:latin typeface="Garamond" pitchFamily="18" charset="0"/>
              </a:rPr>
              <a:t>, 796.</a:t>
            </a:r>
          </a:p>
          <a:p>
            <a:pPr eaLnBrk="1" hangingPunct="1">
              <a:lnSpc>
                <a:spcPct val="80000"/>
              </a:lnSpc>
            </a:pPr>
            <a:endParaRPr lang="en-US" sz="30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32771" name="TextBox 4"/>
          <p:cNvSpPr txBox="1">
            <a:spLocks noChangeArrowheads="1"/>
          </p:cNvSpPr>
          <p:nvPr/>
        </p:nvSpPr>
        <p:spPr bwMode="auto">
          <a:xfrm>
            <a:off x="6172200" y="838200"/>
            <a:ext cx="2598738" cy="830263"/>
          </a:xfrm>
          <a:prstGeom prst="rect">
            <a:avLst/>
          </a:prstGeom>
          <a:noFill/>
          <a:ln w="9525">
            <a:noFill/>
            <a:miter lim="800000"/>
            <a:headEnd/>
            <a:tailEnd/>
          </a:ln>
        </p:spPr>
        <p:txBody>
          <a:bodyPr wrap="none">
            <a:spAutoFit/>
          </a:bodyPr>
          <a:lstStyle/>
          <a:p>
            <a:r>
              <a:rPr lang="en-US" sz="4800">
                <a:latin typeface="Garamond" pitchFamily="18" charset="0"/>
              </a:rPr>
              <a:t>Question</a:t>
            </a:r>
            <a:r>
              <a:rPr lang="en-US" sz="4800">
                <a:latin typeface="Calibri" pitchFamily="34" charset="0"/>
              </a:rPr>
              <a:t> </a:t>
            </a:r>
          </a:p>
        </p:txBody>
      </p:sp>
      <p:sp>
        <p:nvSpPr>
          <p:cNvPr id="32772" name="TextBox 5"/>
          <p:cNvSpPr txBox="1">
            <a:spLocks noChangeArrowheads="1"/>
          </p:cNvSpPr>
          <p:nvPr/>
        </p:nvSpPr>
        <p:spPr bwMode="auto">
          <a:xfrm>
            <a:off x="1143000" y="2949575"/>
            <a:ext cx="6248400" cy="708025"/>
          </a:xfrm>
          <a:prstGeom prst="rect">
            <a:avLst/>
          </a:prstGeom>
          <a:noFill/>
          <a:ln w="9525">
            <a:noFill/>
            <a:miter lim="800000"/>
            <a:headEnd/>
            <a:tailEnd/>
          </a:ln>
        </p:spPr>
        <p:txBody>
          <a:bodyPr>
            <a:spAutoFit/>
          </a:bodyPr>
          <a:lstStyle/>
          <a:p>
            <a:r>
              <a:rPr lang="en-US" sz="4000">
                <a:latin typeface="Garamond" pitchFamily="18" charset="0"/>
              </a:rPr>
              <a:t>Do we have a new Message?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pic>
        <p:nvPicPr>
          <p:cNvPr id="33794" name="Picture 3" descr="EGW.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3795" name="Rectangle 5"/>
          <p:cNvSpPr>
            <a:spLocks noChangeArrowheads="1"/>
          </p:cNvSpPr>
          <p:nvPr/>
        </p:nvSpPr>
        <p:spPr bwMode="auto">
          <a:xfrm>
            <a:off x="228600" y="0"/>
            <a:ext cx="8915400" cy="523875"/>
          </a:xfrm>
          <a:prstGeom prst="rect">
            <a:avLst/>
          </a:prstGeom>
          <a:noFill/>
          <a:ln w="9525">
            <a:noFill/>
            <a:miter lim="800000"/>
            <a:headEnd/>
            <a:tailEnd/>
          </a:ln>
        </p:spPr>
        <p:txBody>
          <a:bodyPr>
            <a:spAutoFit/>
          </a:bodyPr>
          <a:lstStyle/>
          <a:p>
            <a:endParaRPr lang="en-US" sz="2800">
              <a:latin typeface="Calibri" pitchFamily="34" charset="0"/>
            </a:endParaRPr>
          </a:p>
        </p:txBody>
      </p:sp>
      <p:sp>
        <p:nvSpPr>
          <p:cNvPr id="32772" name="Rectangle 6"/>
          <p:cNvSpPr>
            <a:spLocks noChangeArrowheads="1"/>
          </p:cNvSpPr>
          <p:nvPr/>
        </p:nvSpPr>
        <p:spPr bwMode="auto">
          <a:xfrm>
            <a:off x="3886200" y="0"/>
            <a:ext cx="5257800" cy="4094163"/>
          </a:xfrm>
          <a:prstGeom prst="rect">
            <a:avLst/>
          </a:prstGeom>
          <a:noFill/>
          <a:ln w="9525">
            <a:noFill/>
            <a:miter lim="800000"/>
            <a:headEnd/>
            <a:tailEnd/>
          </a:ln>
        </p:spPr>
        <p:txBody>
          <a:bodyPr>
            <a:spAutoFit/>
          </a:bodyPr>
          <a:lstStyle/>
          <a:p>
            <a:r>
              <a:rPr lang="en-US" sz="2600" b="1">
                <a:latin typeface="Garamond" pitchFamily="18" charset="0"/>
              </a:rPr>
              <a:t>God is not giving us a new message. </a:t>
            </a:r>
            <a:r>
              <a:rPr lang="en-US" sz="2600">
                <a:latin typeface="Garamond" pitchFamily="18" charset="0"/>
              </a:rPr>
              <a:t>We are to proclaim the message that in 1843 and 1844 brought us out of the other churches. R&amp;H 19</a:t>
            </a:r>
            <a:r>
              <a:rPr lang="en-US" sz="2600" baseline="30000">
                <a:latin typeface="Garamond" pitchFamily="18" charset="0"/>
              </a:rPr>
              <a:t>th</a:t>
            </a:r>
            <a:r>
              <a:rPr lang="en-US" sz="2600">
                <a:latin typeface="Garamond" pitchFamily="18" charset="0"/>
              </a:rPr>
              <a:t> January 1905</a:t>
            </a:r>
          </a:p>
          <a:p>
            <a:endParaRPr lang="en-US" sz="2600">
              <a:latin typeface="Garamond" pitchFamily="18" charset="0"/>
            </a:endParaRPr>
          </a:p>
          <a:p>
            <a:r>
              <a:rPr lang="en-US" sz="2600">
                <a:latin typeface="Garamond" pitchFamily="18" charset="0"/>
              </a:rPr>
              <a:t>God bids us give our time and strength to the work of preaching to the people the messages the stirred men and women in </a:t>
            </a:r>
            <a:r>
              <a:rPr lang="en-US" sz="2600" b="1">
                <a:latin typeface="Garamond" pitchFamily="18" charset="0"/>
              </a:rPr>
              <a:t>1843 and 1844</a:t>
            </a:r>
            <a:r>
              <a:rPr lang="en-US" sz="2600">
                <a:latin typeface="Garamond" pitchFamily="18" charset="0"/>
              </a:rPr>
              <a:t>. MR #760</a:t>
            </a:r>
          </a:p>
        </p:txBody>
      </p:sp>
      <p:sp>
        <p:nvSpPr>
          <p:cNvPr id="5" name="TextBox 4"/>
          <p:cNvSpPr txBox="1">
            <a:spLocks noChangeArrowheads="1"/>
          </p:cNvSpPr>
          <p:nvPr/>
        </p:nvSpPr>
        <p:spPr bwMode="auto">
          <a:xfrm>
            <a:off x="3886200" y="0"/>
            <a:ext cx="5257800" cy="6370638"/>
          </a:xfrm>
          <a:prstGeom prst="rect">
            <a:avLst/>
          </a:prstGeom>
          <a:noFill/>
          <a:ln w="9525">
            <a:noFill/>
            <a:miter lim="800000"/>
            <a:headEnd/>
            <a:tailEnd/>
          </a:ln>
        </p:spPr>
        <p:txBody>
          <a:bodyPr>
            <a:spAutoFit/>
          </a:bodyPr>
          <a:lstStyle/>
          <a:p>
            <a:r>
              <a:rPr lang="en-US" sz="2400">
                <a:latin typeface="Garamond" pitchFamily="18" charset="0"/>
              </a:rPr>
              <a:t>Those who stand as teachers and leaders in our institutions are to be sound in the faith and in the principles of the third angel's message. God wants His people to know that we have the message as He gave it to us in 1843 and 1844. We knew then what the message meant, and we call upon our people today to obey the word, "Bind up the law among My disciples." In this world there are but two classes,--the obedient and the disobedient. To which class do we belong? God wants to make us a peculiar people, a holy nation. He has</a:t>
            </a:r>
          </a:p>
          <a:p>
            <a:r>
              <a:rPr lang="en-US" sz="2400">
                <a:latin typeface="Garamond" pitchFamily="18" charset="0"/>
              </a:rPr>
              <a:t>  separated us from the world, and He calls</a:t>
            </a:r>
          </a:p>
          <a:p>
            <a:r>
              <a:rPr lang="en-US" sz="2400">
                <a:latin typeface="Garamond" pitchFamily="18" charset="0"/>
              </a:rPr>
              <a:t>        upon us to stand on vantage ground,</a:t>
            </a:r>
          </a:p>
          <a:p>
            <a:r>
              <a:rPr lang="en-US" sz="2400">
                <a:latin typeface="Garamond" pitchFamily="18" charset="0"/>
              </a:rPr>
              <a:t>       where He can bestow on us His Holy</a:t>
            </a:r>
          </a:p>
          <a:p>
            <a:r>
              <a:rPr lang="en-US" sz="2400">
                <a:latin typeface="Garamond" pitchFamily="18" charset="0"/>
              </a:rPr>
              <a:t>       Spirit.  {GCB, April 1, 1903 par. 42}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2000"/>
                                        <p:tgtEl>
                                          <p:spTgt spid="32772">
                                            <p:txEl>
                                              <p:pRg st="0" end="0"/>
                                            </p:txEl>
                                          </p:spTgt>
                                        </p:tgtEl>
                                        <p:attrNameLst>
                                          <p:attrName>ppt_x</p:attrName>
                                        </p:attrNameLst>
                                      </p:cBhvr>
                                      <p:tavLst>
                                        <p:tav tm="0">
                                          <p:val>
                                            <p:strVal val="ppt_x"/>
                                          </p:val>
                                        </p:tav>
                                        <p:tav tm="100000">
                                          <p:val>
                                            <p:strVal val="ppt_x"/>
                                          </p:val>
                                        </p:tav>
                                      </p:tavLst>
                                    </p:anim>
                                    <p:anim calcmode="lin" valueType="num">
                                      <p:cBhvr additive="base">
                                        <p:cTn id="7" dur="2000"/>
                                        <p:tgtEl>
                                          <p:spTgt spid="32772">
                                            <p:txEl>
                                              <p:pRg st="0" end="0"/>
                                            </p:txEl>
                                          </p:spTgt>
                                        </p:tgtEl>
                                        <p:attrNameLst>
                                          <p:attrName>ppt_y</p:attrName>
                                        </p:attrNameLst>
                                      </p:cBhvr>
                                      <p:tavLst>
                                        <p:tav tm="0">
                                          <p:val>
                                            <p:strVal val="ppt_y"/>
                                          </p:val>
                                        </p:tav>
                                        <p:tav tm="100000">
                                          <p:val>
                                            <p:strVal val="1+ppt_h/2"/>
                                          </p:val>
                                        </p:tav>
                                      </p:tavLst>
                                    </p:anim>
                                    <p:set>
                                      <p:cBhvr>
                                        <p:cTn id="8" dur="1" fill="hold">
                                          <p:stCondLst>
                                            <p:cond delay="1999"/>
                                          </p:stCondLst>
                                        </p:cTn>
                                        <p:tgtEl>
                                          <p:spTgt spid="32772">
                                            <p:txEl>
                                              <p:pRg st="0" end="0"/>
                                            </p:txEl>
                                          </p:spTgt>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2000"/>
                                        <p:tgtEl>
                                          <p:spTgt spid="32772">
                                            <p:txEl>
                                              <p:pRg st="2" end="2"/>
                                            </p:txEl>
                                          </p:spTgt>
                                        </p:tgtEl>
                                        <p:attrNameLst>
                                          <p:attrName>ppt_x</p:attrName>
                                        </p:attrNameLst>
                                      </p:cBhvr>
                                      <p:tavLst>
                                        <p:tav tm="0">
                                          <p:val>
                                            <p:strVal val="ppt_x"/>
                                          </p:val>
                                        </p:tav>
                                        <p:tav tm="100000">
                                          <p:val>
                                            <p:strVal val="ppt_x"/>
                                          </p:val>
                                        </p:tav>
                                      </p:tavLst>
                                    </p:anim>
                                    <p:anim calcmode="lin" valueType="num">
                                      <p:cBhvr additive="base">
                                        <p:cTn id="11" dur="2000"/>
                                        <p:tgtEl>
                                          <p:spTgt spid="32772">
                                            <p:txEl>
                                              <p:pRg st="2" end="2"/>
                                            </p:txEl>
                                          </p:spTgt>
                                        </p:tgtEl>
                                        <p:attrNameLst>
                                          <p:attrName>ppt_y</p:attrName>
                                        </p:attrNameLst>
                                      </p:cBhvr>
                                      <p:tavLst>
                                        <p:tav tm="0">
                                          <p:val>
                                            <p:strVal val="ppt_y"/>
                                          </p:val>
                                        </p:tav>
                                        <p:tav tm="100000">
                                          <p:val>
                                            <p:strVal val="1+ppt_h/2"/>
                                          </p:val>
                                        </p:tav>
                                      </p:tavLst>
                                    </p:anim>
                                    <p:set>
                                      <p:cBhvr>
                                        <p:cTn id="12" dur="1" fill="hold">
                                          <p:stCondLst>
                                            <p:cond delay="1999"/>
                                          </p:stCondLst>
                                        </p:cTn>
                                        <p:tgtEl>
                                          <p:spTgt spid="32772">
                                            <p:txEl>
                                              <p:pRg st="2" end="2"/>
                                            </p:txEl>
                                          </p:spTgt>
                                        </p:tgtEl>
                                        <p:attrNameLst>
                                          <p:attrName>style.visibility</p:attrName>
                                        </p:attrNameLst>
                                      </p:cBhvr>
                                      <p:to>
                                        <p:strVal val="hidden"/>
                                      </p:to>
                                    </p:set>
                                  </p:childTnLst>
                                </p:cTn>
                              </p:par>
                            </p:childTnLst>
                          </p:cTn>
                        </p:par>
                        <p:par>
                          <p:cTn id="13" fill="hold">
                            <p:stCondLst>
                              <p:cond delay="2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0" fill="hold"/>
                                        <p:tgtEl>
                                          <p:spTgt spid="5"/>
                                        </p:tgtEl>
                                        <p:attrNameLst>
                                          <p:attrName>ppt_w</p:attrName>
                                        </p:attrNameLst>
                                      </p:cBhvr>
                                      <p:tavLst>
                                        <p:tav tm="0">
                                          <p:val>
                                            <p:strVal val="#ppt_w*0.70"/>
                                          </p:val>
                                        </p:tav>
                                        <p:tav tm="100000">
                                          <p:val>
                                            <p:strVal val="#ppt_w"/>
                                          </p:val>
                                        </p:tav>
                                      </p:tavLst>
                                    </p:anim>
                                    <p:anim calcmode="lin" valueType="num">
                                      <p:cBhvr>
                                        <p:cTn id="17" dur="5000" fill="hold"/>
                                        <p:tgtEl>
                                          <p:spTgt spid="5"/>
                                        </p:tgtEl>
                                        <p:attrNameLst>
                                          <p:attrName>ppt_h</p:attrName>
                                        </p:attrNameLst>
                                      </p:cBhvr>
                                      <p:tavLst>
                                        <p:tav tm="0">
                                          <p:val>
                                            <p:strVal val="#ppt_h"/>
                                          </p:val>
                                        </p:tav>
                                        <p:tav tm="100000">
                                          <p:val>
                                            <p:strVal val="#ppt_h"/>
                                          </p:val>
                                        </p:tav>
                                      </p:tavLst>
                                    </p:anim>
                                    <p:animEffect transition="in" filter="fade">
                                      <p:cBhvr>
                                        <p:cTn id="18"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34819" name="TextBox 4"/>
          <p:cNvSpPr txBox="1">
            <a:spLocks noChangeArrowheads="1"/>
          </p:cNvSpPr>
          <p:nvPr/>
        </p:nvSpPr>
        <p:spPr bwMode="auto">
          <a:xfrm>
            <a:off x="6172200" y="838200"/>
            <a:ext cx="2598738" cy="830263"/>
          </a:xfrm>
          <a:prstGeom prst="rect">
            <a:avLst/>
          </a:prstGeom>
          <a:noFill/>
          <a:ln w="9525">
            <a:noFill/>
            <a:miter lim="800000"/>
            <a:headEnd/>
            <a:tailEnd/>
          </a:ln>
        </p:spPr>
        <p:txBody>
          <a:bodyPr wrap="none">
            <a:spAutoFit/>
          </a:bodyPr>
          <a:lstStyle/>
          <a:p>
            <a:r>
              <a:rPr lang="en-US" sz="4800">
                <a:latin typeface="Garamond" pitchFamily="18" charset="0"/>
              </a:rPr>
              <a:t>Question</a:t>
            </a:r>
            <a:r>
              <a:rPr lang="en-US" sz="4800">
                <a:latin typeface="Calibri" pitchFamily="34" charset="0"/>
              </a:rPr>
              <a:t> </a:t>
            </a:r>
          </a:p>
        </p:txBody>
      </p:sp>
      <p:sp>
        <p:nvSpPr>
          <p:cNvPr id="34820" name="TextBox 5"/>
          <p:cNvSpPr txBox="1">
            <a:spLocks noChangeArrowheads="1"/>
          </p:cNvSpPr>
          <p:nvPr/>
        </p:nvSpPr>
        <p:spPr bwMode="auto">
          <a:xfrm>
            <a:off x="1219200" y="2714625"/>
            <a:ext cx="6248400" cy="1323975"/>
          </a:xfrm>
          <a:prstGeom prst="rect">
            <a:avLst/>
          </a:prstGeom>
          <a:noFill/>
          <a:ln w="9525">
            <a:noFill/>
            <a:miter lim="800000"/>
            <a:headEnd/>
            <a:tailEnd/>
          </a:ln>
        </p:spPr>
        <p:txBody>
          <a:bodyPr>
            <a:spAutoFit/>
          </a:bodyPr>
          <a:lstStyle/>
          <a:p>
            <a:r>
              <a:rPr lang="en-US" sz="4000">
                <a:latin typeface="Garamond" pitchFamily="18" charset="0"/>
              </a:rPr>
              <a:t>What are we to do and what is the loud cry message?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pic>
        <p:nvPicPr>
          <p:cNvPr id="35842" name="Picture 3" descr="EGW.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5843" name="Rectangle 5"/>
          <p:cNvSpPr>
            <a:spLocks noChangeArrowheads="1"/>
          </p:cNvSpPr>
          <p:nvPr/>
        </p:nvSpPr>
        <p:spPr bwMode="auto">
          <a:xfrm>
            <a:off x="228600" y="0"/>
            <a:ext cx="8915400" cy="523875"/>
          </a:xfrm>
          <a:prstGeom prst="rect">
            <a:avLst/>
          </a:prstGeom>
          <a:noFill/>
          <a:ln w="9525">
            <a:noFill/>
            <a:miter lim="800000"/>
            <a:headEnd/>
            <a:tailEnd/>
          </a:ln>
        </p:spPr>
        <p:txBody>
          <a:bodyPr>
            <a:spAutoFit/>
          </a:bodyPr>
          <a:lstStyle/>
          <a:p>
            <a:endParaRPr lang="en-US" sz="2800">
              <a:latin typeface="Calibri" pitchFamily="34" charset="0"/>
            </a:endParaRPr>
          </a:p>
        </p:txBody>
      </p:sp>
      <p:sp>
        <p:nvSpPr>
          <p:cNvPr id="32772" name="Rectangle 6"/>
          <p:cNvSpPr>
            <a:spLocks noChangeArrowheads="1"/>
          </p:cNvSpPr>
          <p:nvPr/>
        </p:nvSpPr>
        <p:spPr bwMode="auto">
          <a:xfrm>
            <a:off x="4038600" y="0"/>
            <a:ext cx="5105400" cy="5294313"/>
          </a:xfrm>
          <a:prstGeom prst="rect">
            <a:avLst/>
          </a:prstGeom>
          <a:noFill/>
          <a:ln w="9525">
            <a:noFill/>
            <a:miter lim="800000"/>
            <a:headEnd/>
            <a:tailEnd/>
          </a:ln>
        </p:spPr>
        <p:txBody>
          <a:bodyPr>
            <a:spAutoFit/>
          </a:bodyPr>
          <a:lstStyle/>
          <a:p>
            <a:r>
              <a:rPr lang="en-US" sz="2600">
                <a:latin typeface="Garamond" pitchFamily="18" charset="0"/>
              </a:rPr>
              <a:t>“All the messages given from </a:t>
            </a:r>
            <a:r>
              <a:rPr lang="en-US" sz="2600" b="1">
                <a:latin typeface="Garamond" pitchFamily="18" charset="0"/>
              </a:rPr>
              <a:t>1840-1844 </a:t>
            </a:r>
            <a:r>
              <a:rPr lang="en-US" sz="2600">
                <a:latin typeface="Garamond" pitchFamily="18" charset="0"/>
              </a:rPr>
              <a:t>are to be made forcible now, for there are many people who have lost their bearings. The messages are to go to all the churches. Christ said, Blessed are your eyes, for they see; and your ears, for they hear. For verily I say unto you, That many prophets and righteous men have desired to see those things which ye see, and have not seen them; and to hear those things which you hear, and have not heard them. (Matt 13:16,17)</a:t>
            </a:r>
          </a:p>
        </p:txBody>
      </p:sp>
      <p:sp>
        <p:nvSpPr>
          <p:cNvPr id="5" name="TextBox 4"/>
          <p:cNvSpPr txBox="1">
            <a:spLocks noChangeArrowheads="1"/>
          </p:cNvSpPr>
          <p:nvPr/>
        </p:nvSpPr>
        <p:spPr bwMode="auto">
          <a:xfrm>
            <a:off x="4114800" y="0"/>
            <a:ext cx="4916488" cy="5170488"/>
          </a:xfrm>
          <a:prstGeom prst="rect">
            <a:avLst/>
          </a:prstGeom>
          <a:noFill/>
          <a:ln w="9525">
            <a:noFill/>
            <a:miter lim="800000"/>
            <a:headEnd/>
            <a:tailEnd/>
          </a:ln>
        </p:spPr>
        <p:txBody>
          <a:bodyPr>
            <a:spAutoFit/>
          </a:bodyPr>
          <a:lstStyle/>
          <a:p>
            <a:r>
              <a:rPr lang="en-US" sz="2400" b="1">
                <a:latin typeface="Garamond" pitchFamily="18" charset="0"/>
              </a:rPr>
              <a:t>Blessed are the eyes which saw the things that were seen in 1843 and 1844. </a:t>
            </a:r>
          </a:p>
          <a:p>
            <a:r>
              <a:rPr lang="en-US" sz="2400">
                <a:latin typeface="Garamond" pitchFamily="18" charset="0"/>
              </a:rPr>
              <a:t>“The message was given. And there should be no Delay in repeating the message, for the signs of the times are fulfilling; the closing work must be done. A great work will be done in a short time</a:t>
            </a:r>
            <a:r>
              <a:rPr lang="en-US" sz="2400" b="1">
                <a:latin typeface="Garamond" pitchFamily="18" charset="0"/>
              </a:rPr>
              <a:t>. A message will soon be given by God’s appointment that will swell into a lound cry. Then Daniel will stand in his lot, to give his testimony. </a:t>
            </a:r>
            <a:r>
              <a:rPr lang="en-US" sz="2400">
                <a:latin typeface="Garamond" pitchFamily="18" charset="0"/>
              </a:rPr>
              <a:t>MR Vol 21, 437</a:t>
            </a:r>
          </a:p>
          <a:p>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32772">
                                            <p:txEl>
                                              <p:pRg st="0" end="0"/>
                                            </p:txEl>
                                          </p:spTgt>
                                        </p:tgtEl>
                                      </p:cBhvr>
                                    </p:animEffect>
                                    <p:set>
                                      <p:cBhvr>
                                        <p:cTn id="7" dur="1" fill="hold">
                                          <p:stCondLst>
                                            <p:cond delay="1999"/>
                                          </p:stCondLst>
                                        </p:cTn>
                                        <p:tgtEl>
                                          <p:spTgt spid="32772">
                                            <p:txEl>
                                              <p:pRg st="0" end="0"/>
                                            </p:txEl>
                                          </p:spTgt>
                                        </p:tgtEl>
                                        <p:attrNameLst>
                                          <p:attrName>style.visibility</p:attrName>
                                        </p:attrNameLst>
                                      </p:cBhvr>
                                      <p:to>
                                        <p:strVal val="hidden"/>
                                      </p:to>
                                    </p:se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36867" name="TextBox 4"/>
          <p:cNvSpPr txBox="1">
            <a:spLocks noChangeArrowheads="1"/>
          </p:cNvSpPr>
          <p:nvPr/>
        </p:nvSpPr>
        <p:spPr bwMode="auto">
          <a:xfrm>
            <a:off x="6172200" y="838200"/>
            <a:ext cx="2390775" cy="830263"/>
          </a:xfrm>
          <a:prstGeom prst="rect">
            <a:avLst/>
          </a:prstGeom>
          <a:noFill/>
          <a:ln w="9525">
            <a:noFill/>
            <a:miter lim="800000"/>
            <a:headEnd/>
            <a:tailEnd/>
          </a:ln>
        </p:spPr>
        <p:txBody>
          <a:bodyPr wrap="none">
            <a:spAutoFit/>
          </a:bodyPr>
          <a:lstStyle/>
          <a:p>
            <a:r>
              <a:rPr lang="en-US" sz="4800">
                <a:latin typeface="Garamond" pitchFamily="18" charset="0"/>
              </a:rPr>
              <a:t>Question</a:t>
            </a:r>
            <a:endParaRPr lang="en-US" sz="4800">
              <a:latin typeface="Calibri" pitchFamily="34" charset="0"/>
            </a:endParaRPr>
          </a:p>
        </p:txBody>
      </p:sp>
      <p:sp>
        <p:nvSpPr>
          <p:cNvPr id="36868" name="TextBox 5"/>
          <p:cNvSpPr txBox="1">
            <a:spLocks noChangeArrowheads="1"/>
          </p:cNvSpPr>
          <p:nvPr/>
        </p:nvSpPr>
        <p:spPr bwMode="auto">
          <a:xfrm>
            <a:off x="838200" y="2133600"/>
            <a:ext cx="7543800" cy="1323975"/>
          </a:xfrm>
          <a:prstGeom prst="rect">
            <a:avLst/>
          </a:prstGeom>
          <a:noFill/>
          <a:ln w="9525">
            <a:noFill/>
            <a:miter lim="800000"/>
            <a:headEnd/>
            <a:tailEnd/>
          </a:ln>
        </p:spPr>
        <p:txBody>
          <a:bodyPr>
            <a:spAutoFit/>
          </a:bodyPr>
          <a:lstStyle/>
          <a:p>
            <a:r>
              <a:rPr lang="en-US" sz="4000">
                <a:latin typeface="Garamond" pitchFamily="18" charset="0"/>
              </a:rPr>
              <a:t>What message will be preached in the last days?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pic>
        <p:nvPicPr>
          <p:cNvPr id="37890" name="Picture 3" descr="EGW.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7891" name="Rectangle 5"/>
          <p:cNvSpPr>
            <a:spLocks noChangeArrowheads="1"/>
          </p:cNvSpPr>
          <p:nvPr/>
        </p:nvSpPr>
        <p:spPr bwMode="auto">
          <a:xfrm>
            <a:off x="228600" y="0"/>
            <a:ext cx="8915400" cy="523875"/>
          </a:xfrm>
          <a:prstGeom prst="rect">
            <a:avLst/>
          </a:prstGeom>
          <a:noFill/>
          <a:ln w="9525">
            <a:noFill/>
            <a:miter lim="800000"/>
            <a:headEnd/>
            <a:tailEnd/>
          </a:ln>
        </p:spPr>
        <p:txBody>
          <a:bodyPr>
            <a:spAutoFit/>
          </a:bodyPr>
          <a:lstStyle/>
          <a:p>
            <a:endParaRPr lang="en-US" sz="2800">
              <a:latin typeface="Calibri" pitchFamily="34" charset="0"/>
            </a:endParaRPr>
          </a:p>
        </p:txBody>
      </p:sp>
      <p:sp>
        <p:nvSpPr>
          <p:cNvPr id="37892" name="Rectangle 5"/>
          <p:cNvSpPr>
            <a:spLocks noChangeArrowheads="1"/>
          </p:cNvSpPr>
          <p:nvPr/>
        </p:nvSpPr>
        <p:spPr bwMode="auto">
          <a:xfrm>
            <a:off x="4572000" y="0"/>
            <a:ext cx="4572000" cy="6370638"/>
          </a:xfrm>
          <a:prstGeom prst="rect">
            <a:avLst/>
          </a:prstGeom>
          <a:noFill/>
          <a:ln w="9525">
            <a:noFill/>
            <a:miter lim="800000"/>
            <a:headEnd/>
            <a:tailEnd/>
          </a:ln>
        </p:spPr>
        <p:txBody>
          <a:bodyPr>
            <a:spAutoFit/>
          </a:bodyPr>
          <a:lstStyle/>
          <a:p>
            <a:pPr algn="just"/>
            <a:r>
              <a:rPr lang="en-US" sz="2400">
                <a:latin typeface="Georgia" pitchFamily="18" charset="0"/>
              </a:rPr>
              <a:t> The Lord has shown me that the message of the third angel must go, and be proclaimed to the scattered children of the Lord, but it must not be hung on time. I saw that some were getting a false excitement, arising from preaching time; but the third angels message is stronger than time can be. I saw that this message can stand on its own foundation and needs not time to strengthen it; and that it will go in mighty power, and do its work, and will be cut short in righteousness.  {EW 75.1}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38915" name="TextBox 4"/>
          <p:cNvSpPr txBox="1">
            <a:spLocks noChangeArrowheads="1"/>
          </p:cNvSpPr>
          <p:nvPr/>
        </p:nvSpPr>
        <p:spPr bwMode="auto">
          <a:xfrm>
            <a:off x="6172200" y="838200"/>
            <a:ext cx="2390775" cy="830263"/>
          </a:xfrm>
          <a:prstGeom prst="rect">
            <a:avLst/>
          </a:prstGeom>
          <a:noFill/>
          <a:ln w="9525">
            <a:noFill/>
            <a:miter lim="800000"/>
            <a:headEnd/>
            <a:tailEnd/>
          </a:ln>
        </p:spPr>
        <p:txBody>
          <a:bodyPr wrap="none">
            <a:spAutoFit/>
          </a:bodyPr>
          <a:lstStyle/>
          <a:p>
            <a:r>
              <a:rPr lang="en-US" sz="4800">
                <a:latin typeface="Garamond" pitchFamily="18" charset="0"/>
              </a:rPr>
              <a:t>Question</a:t>
            </a:r>
            <a:endParaRPr lang="en-US" sz="4800">
              <a:latin typeface="Calibri" pitchFamily="34" charset="0"/>
            </a:endParaRPr>
          </a:p>
        </p:txBody>
      </p:sp>
      <p:sp>
        <p:nvSpPr>
          <p:cNvPr id="38916" name="TextBox 5"/>
          <p:cNvSpPr txBox="1">
            <a:spLocks noChangeArrowheads="1"/>
          </p:cNvSpPr>
          <p:nvPr/>
        </p:nvSpPr>
        <p:spPr bwMode="auto">
          <a:xfrm>
            <a:off x="838200" y="2971800"/>
            <a:ext cx="7543800" cy="708025"/>
          </a:xfrm>
          <a:prstGeom prst="rect">
            <a:avLst/>
          </a:prstGeom>
          <a:noFill/>
          <a:ln w="9525">
            <a:noFill/>
            <a:miter lim="800000"/>
            <a:headEnd/>
            <a:tailEnd/>
          </a:ln>
        </p:spPr>
        <p:txBody>
          <a:bodyPr>
            <a:spAutoFit/>
          </a:bodyPr>
          <a:lstStyle/>
          <a:p>
            <a:r>
              <a:rPr lang="en-US" sz="4000">
                <a:latin typeface="Garamond" pitchFamily="18" charset="0"/>
              </a:rPr>
              <a:t>Therefore what are we called to be?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pic>
        <p:nvPicPr>
          <p:cNvPr id="39938" name="Picture 3" descr="EGW.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9939" name="Rectangle 5"/>
          <p:cNvSpPr>
            <a:spLocks noChangeArrowheads="1"/>
          </p:cNvSpPr>
          <p:nvPr/>
        </p:nvSpPr>
        <p:spPr bwMode="auto">
          <a:xfrm>
            <a:off x="228600" y="0"/>
            <a:ext cx="8915400" cy="523875"/>
          </a:xfrm>
          <a:prstGeom prst="rect">
            <a:avLst/>
          </a:prstGeom>
          <a:noFill/>
          <a:ln w="9525">
            <a:noFill/>
            <a:miter lim="800000"/>
            <a:headEnd/>
            <a:tailEnd/>
          </a:ln>
        </p:spPr>
        <p:txBody>
          <a:bodyPr>
            <a:spAutoFit/>
          </a:bodyPr>
          <a:lstStyle/>
          <a:p>
            <a:endParaRPr lang="en-US" sz="2800">
              <a:latin typeface="Calibri" pitchFamily="34" charset="0"/>
            </a:endParaRPr>
          </a:p>
        </p:txBody>
      </p:sp>
      <p:sp>
        <p:nvSpPr>
          <p:cNvPr id="32772" name="Rectangle 6"/>
          <p:cNvSpPr>
            <a:spLocks noChangeArrowheads="1"/>
          </p:cNvSpPr>
          <p:nvPr/>
        </p:nvSpPr>
        <p:spPr bwMode="auto">
          <a:xfrm>
            <a:off x="4343400" y="0"/>
            <a:ext cx="4800600" cy="4094163"/>
          </a:xfrm>
          <a:prstGeom prst="rect">
            <a:avLst/>
          </a:prstGeom>
          <a:noFill/>
          <a:ln w="9525">
            <a:noFill/>
            <a:miter lim="800000"/>
            <a:headEnd/>
            <a:tailEnd/>
          </a:ln>
        </p:spPr>
        <p:txBody>
          <a:bodyPr>
            <a:spAutoFit/>
          </a:bodyPr>
          <a:lstStyle/>
          <a:p>
            <a:r>
              <a:rPr lang="en-US" sz="2600" b="1" i="1">
                <a:latin typeface="Garamond" pitchFamily="18" charset="0"/>
              </a:rPr>
              <a:t>As a people, we are called individually to be students of prophecy</a:t>
            </a:r>
            <a:r>
              <a:rPr lang="en-US" sz="2600">
                <a:latin typeface="Garamond" pitchFamily="18" charset="0"/>
              </a:rPr>
              <a:t>. We must watch with earnestness that we may discern any ray of light which God shall present to us. We are to catch the first gleamings of truth; and through prayerful study, clearer light may be obtained, which can be brought before others.  {CW 41.1}</a:t>
            </a:r>
          </a:p>
        </p:txBody>
      </p:sp>
      <p:sp>
        <p:nvSpPr>
          <p:cNvPr id="5" name="TextBox 4"/>
          <p:cNvSpPr txBox="1">
            <a:spLocks noChangeArrowheads="1"/>
          </p:cNvSpPr>
          <p:nvPr/>
        </p:nvSpPr>
        <p:spPr bwMode="auto">
          <a:xfrm>
            <a:off x="4876800" y="2286000"/>
            <a:ext cx="2901950" cy="523875"/>
          </a:xfrm>
          <a:prstGeom prst="rect">
            <a:avLst/>
          </a:prstGeom>
          <a:noFill/>
          <a:ln w="9525">
            <a:noFill/>
            <a:miter lim="800000"/>
            <a:headEnd/>
            <a:tailEnd/>
          </a:ln>
        </p:spPr>
        <p:txBody>
          <a:bodyPr wrap="none">
            <a:spAutoFit/>
          </a:bodyPr>
          <a:lstStyle/>
          <a:p>
            <a:r>
              <a:rPr lang="en-US" sz="2800" b="1">
                <a:latin typeface="Garamond" pitchFamily="18" charset="0"/>
              </a:rPr>
              <a:t>The time is now !</a:t>
            </a:r>
            <a:r>
              <a:rPr lang="en-US" sz="2800">
                <a:latin typeface="Garamond"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32772">
                                            <p:txEl>
                                              <p:pRg st="0" end="0"/>
                                            </p:txEl>
                                          </p:spTgt>
                                        </p:tgtEl>
                                      </p:cBhvr>
                                    </p:animEffect>
                                    <p:set>
                                      <p:cBhvr>
                                        <p:cTn id="7" dur="1" fill="hold">
                                          <p:stCondLst>
                                            <p:cond delay="1999"/>
                                          </p:stCondLst>
                                        </p:cTn>
                                        <p:tgtEl>
                                          <p:spTgt spid="32772">
                                            <p:txEl>
                                              <p:pRg st="0" end="0"/>
                                            </p:txEl>
                                          </p:spTgt>
                                        </p:tgtEl>
                                        <p:attrNameLst>
                                          <p:attrName>style.visibility</p:attrName>
                                        </p:attrNameLst>
                                      </p:cBhvr>
                                      <p:to>
                                        <p:strVal val="hidden"/>
                                      </p:to>
                                    </p:set>
                                  </p:childTnLst>
                                </p:cTn>
                              </p:par>
                            </p:childTnLst>
                          </p:cTn>
                        </p:par>
                        <p:par>
                          <p:cTn id="8" fill="hold">
                            <p:stCondLst>
                              <p:cond delay="2000"/>
                            </p:stCondLst>
                            <p:childTnLst>
                              <p:par>
                                <p:cTn id="9" presetID="54" presetClass="entr" presetSubtype="0" ac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3000" fill="hold"/>
                                        <p:tgtEl>
                                          <p:spTgt spid="5"/>
                                        </p:tgtEl>
                                        <p:attrNameLst>
                                          <p:attrName>ppt_w</p:attrName>
                                        </p:attrNameLst>
                                      </p:cBhvr>
                                      <p:tavLst>
                                        <p:tav tm="0">
                                          <p:val>
                                            <p:strVal val="#ppt_w*0.05"/>
                                          </p:val>
                                        </p:tav>
                                        <p:tav tm="100000">
                                          <p:val>
                                            <p:strVal val="#ppt_w"/>
                                          </p:val>
                                        </p:tav>
                                      </p:tavLst>
                                    </p:anim>
                                    <p:anim calcmode="lin" valueType="num">
                                      <p:cBhvr>
                                        <p:cTn id="12" dur="3000" fill="hold"/>
                                        <p:tgtEl>
                                          <p:spTgt spid="5"/>
                                        </p:tgtEl>
                                        <p:attrNameLst>
                                          <p:attrName>ppt_h</p:attrName>
                                        </p:attrNameLst>
                                      </p:cBhvr>
                                      <p:tavLst>
                                        <p:tav tm="0">
                                          <p:val>
                                            <p:strVal val="#ppt_h"/>
                                          </p:val>
                                        </p:tav>
                                        <p:tav tm="100000">
                                          <p:val>
                                            <p:strVal val="#ppt_h"/>
                                          </p:val>
                                        </p:tav>
                                      </p:tavLst>
                                    </p:anim>
                                    <p:anim calcmode="lin" valueType="num">
                                      <p:cBhvr>
                                        <p:cTn id="13" dur="3000" fill="hold"/>
                                        <p:tgtEl>
                                          <p:spTgt spid="5"/>
                                        </p:tgtEl>
                                        <p:attrNameLst>
                                          <p:attrName>ppt_x</p:attrName>
                                        </p:attrNameLst>
                                      </p:cBhvr>
                                      <p:tavLst>
                                        <p:tav tm="0">
                                          <p:val>
                                            <p:strVal val="#ppt_x-.2"/>
                                          </p:val>
                                        </p:tav>
                                        <p:tav tm="100000">
                                          <p:val>
                                            <p:strVal val="#ppt_x"/>
                                          </p:val>
                                        </p:tav>
                                      </p:tavLst>
                                    </p:anim>
                                    <p:anim calcmode="lin" valueType="num">
                                      <p:cBhvr>
                                        <p:cTn id="14" dur="3000" fill="hold"/>
                                        <p:tgtEl>
                                          <p:spTgt spid="5"/>
                                        </p:tgtEl>
                                        <p:attrNameLst>
                                          <p:attrName>ppt_y</p:attrName>
                                        </p:attrNameLst>
                                      </p:cBhvr>
                                      <p:tavLst>
                                        <p:tav tm="0">
                                          <p:val>
                                            <p:strVal val="#ppt_y"/>
                                          </p:val>
                                        </p:tav>
                                        <p:tav tm="100000">
                                          <p:val>
                                            <p:strVal val="#ppt_y"/>
                                          </p:val>
                                        </p:tav>
                                      </p:tavLst>
                                    </p:anim>
                                    <p:animEffect transition="in" filter="fade">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40963" name="TextBox 4"/>
          <p:cNvSpPr txBox="1">
            <a:spLocks noChangeArrowheads="1"/>
          </p:cNvSpPr>
          <p:nvPr/>
        </p:nvSpPr>
        <p:spPr bwMode="auto">
          <a:xfrm>
            <a:off x="6172200" y="838200"/>
            <a:ext cx="2897188" cy="830263"/>
          </a:xfrm>
          <a:prstGeom prst="rect">
            <a:avLst/>
          </a:prstGeom>
          <a:noFill/>
          <a:ln w="9525">
            <a:noFill/>
            <a:miter lim="800000"/>
            <a:headEnd/>
            <a:tailEnd/>
          </a:ln>
        </p:spPr>
        <p:txBody>
          <a:bodyPr wrap="none">
            <a:spAutoFit/>
          </a:bodyPr>
          <a:lstStyle/>
          <a:p>
            <a:r>
              <a:rPr lang="en-US" sz="4800">
                <a:latin typeface="Garamond" pitchFamily="18" charset="0"/>
              </a:rPr>
              <a:t>Conclusion</a:t>
            </a:r>
            <a:endParaRPr lang="en-US" sz="4800">
              <a:latin typeface="Calibri" pitchFamily="34" charset="0"/>
            </a:endParaRPr>
          </a:p>
        </p:txBody>
      </p:sp>
      <p:sp>
        <p:nvSpPr>
          <p:cNvPr id="40964" name="TextBox 5"/>
          <p:cNvSpPr txBox="1">
            <a:spLocks noChangeArrowheads="1"/>
          </p:cNvSpPr>
          <p:nvPr/>
        </p:nvSpPr>
        <p:spPr bwMode="auto">
          <a:xfrm>
            <a:off x="838200" y="2133600"/>
            <a:ext cx="7543800" cy="3786188"/>
          </a:xfrm>
          <a:prstGeom prst="rect">
            <a:avLst/>
          </a:prstGeom>
          <a:noFill/>
          <a:ln w="9525">
            <a:noFill/>
            <a:miter lim="800000"/>
            <a:headEnd/>
            <a:tailEnd/>
          </a:ln>
        </p:spPr>
        <p:txBody>
          <a:bodyPr>
            <a:spAutoFit/>
          </a:bodyPr>
          <a:lstStyle/>
          <a:p>
            <a:r>
              <a:rPr lang="en-US" sz="4000">
                <a:latin typeface="Garamond" pitchFamily="18" charset="0"/>
              </a:rPr>
              <a:t>We are to study and teach the 3 Angels message as it was understood from 1843-44 when we do this new light will come. As we do this He will Come and is whether we are ready for Him or not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0803122"/>
          <p:cNvPicPr>
            <a:picLocks noChangeAspect="1" noChangeArrowheads="1"/>
          </p:cNvPicPr>
          <p:nvPr>
            <p:ph/>
          </p:nvPr>
        </p:nvPicPr>
        <p:blipFill>
          <a:blip r:embed="rId3"/>
          <a:srcRect/>
          <a:stretch>
            <a:fillRect/>
          </a:stretch>
        </p:blipFill>
        <p:spPr>
          <a:xfrm>
            <a:off x="0" y="-76200"/>
            <a:ext cx="9144000" cy="6934200"/>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6147" name="TextBox 4"/>
          <p:cNvSpPr txBox="1">
            <a:spLocks noChangeArrowheads="1"/>
          </p:cNvSpPr>
          <p:nvPr/>
        </p:nvSpPr>
        <p:spPr bwMode="auto">
          <a:xfrm>
            <a:off x="6172200" y="838200"/>
            <a:ext cx="2598738" cy="830263"/>
          </a:xfrm>
          <a:prstGeom prst="rect">
            <a:avLst/>
          </a:prstGeom>
          <a:noFill/>
          <a:ln w="9525">
            <a:noFill/>
            <a:miter lim="800000"/>
            <a:headEnd/>
            <a:tailEnd/>
          </a:ln>
        </p:spPr>
        <p:txBody>
          <a:bodyPr wrap="none">
            <a:spAutoFit/>
          </a:bodyPr>
          <a:lstStyle/>
          <a:p>
            <a:r>
              <a:rPr lang="en-US" sz="4800">
                <a:latin typeface="Garamond" pitchFamily="18" charset="0"/>
              </a:rPr>
              <a:t>Question</a:t>
            </a:r>
            <a:r>
              <a:rPr lang="en-US" sz="4800">
                <a:latin typeface="Calibri" pitchFamily="34" charset="0"/>
              </a:rPr>
              <a:t> </a:t>
            </a:r>
          </a:p>
        </p:txBody>
      </p:sp>
      <p:sp>
        <p:nvSpPr>
          <p:cNvPr id="6148" name="TextBox 5"/>
          <p:cNvSpPr txBox="1">
            <a:spLocks noChangeArrowheads="1"/>
          </p:cNvSpPr>
          <p:nvPr/>
        </p:nvSpPr>
        <p:spPr bwMode="auto">
          <a:xfrm>
            <a:off x="533400" y="2286000"/>
            <a:ext cx="6969125" cy="1323975"/>
          </a:xfrm>
          <a:prstGeom prst="rect">
            <a:avLst/>
          </a:prstGeom>
          <a:noFill/>
          <a:ln w="9525">
            <a:noFill/>
            <a:miter lim="800000"/>
            <a:headEnd/>
            <a:tailEnd/>
          </a:ln>
        </p:spPr>
        <p:txBody>
          <a:bodyPr>
            <a:spAutoFit/>
          </a:bodyPr>
          <a:lstStyle/>
          <a:p>
            <a:r>
              <a:rPr lang="en-US" sz="4000">
                <a:latin typeface="Garamond" pitchFamily="18" charset="0"/>
              </a:rPr>
              <a:t>What is the foundation of faith for Seventh Day Adventist’s?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43011" name="TextBox 4"/>
          <p:cNvSpPr txBox="1">
            <a:spLocks noChangeArrowheads="1"/>
          </p:cNvSpPr>
          <p:nvPr/>
        </p:nvSpPr>
        <p:spPr bwMode="auto">
          <a:xfrm>
            <a:off x="5257800" y="838200"/>
            <a:ext cx="3886200" cy="830263"/>
          </a:xfrm>
          <a:prstGeom prst="rect">
            <a:avLst/>
          </a:prstGeom>
          <a:noFill/>
          <a:ln w="9525">
            <a:noFill/>
            <a:miter lim="800000"/>
            <a:headEnd/>
            <a:tailEnd/>
          </a:ln>
        </p:spPr>
        <p:txBody>
          <a:bodyPr>
            <a:spAutoFit/>
          </a:bodyPr>
          <a:lstStyle/>
          <a:p>
            <a:r>
              <a:rPr lang="en-US" sz="4800">
                <a:latin typeface="Garamond" pitchFamily="18" charset="0"/>
              </a:rPr>
              <a:t>It will happen !</a:t>
            </a:r>
            <a:r>
              <a:rPr lang="en-US" sz="4800">
                <a:latin typeface="Calibri" pitchFamily="34" charset="0"/>
              </a:rPr>
              <a:t> </a:t>
            </a:r>
          </a:p>
        </p:txBody>
      </p:sp>
      <p:sp>
        <p:nvSpPr>
          <p:cNvPr id="43012" name="TextBox 5"/>
          <p:cNvSpPr txBox="1">
            <a:spLocks noChangeArrowheads="1"/>
          </p:cNvSpPr>
          <p:nvPr/>
        </p:nvSpPr>
        <p:spPr bwMode="auto">
          <a:xfrm>
            <a:off x="1219200" y="2714625"/>
            <a:ext cx="6248400" cy="1323975"/>
          </a:xfrm>
          <a:prstGeom prst="rect">
            <a:avLst/>
          </a:prstGeom>
          <a:noFill/>
          <a:ln w="9525">
            <a:noFill/>
            <a:miter lim="800000"/>
            <a:headEnd/>
            <a:tailEnd/>
          </a:ln>
        </p:spPr>
        <p:txBody>
          <a:bodyPr>
            <a:spAutoFit/>
          </a:bodyPr>
          <a:lstStyle/>
          <a:p>
            <a:r>
              <a:rPr lang="en-US" sz="4000">
                <a:latin typeface="Garamond" pitchFamily="18" charset="0"/>
              </a:rPr>
              <a:t>The question now is are you ready for what is to come?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0801127x2"/>
          <p:cNvPicPr>
            <a:picLocks noChangeAspect="1" noChangeArrowheads="1"/>
          </p:cNvPicPr>
          <p:nvPr>
            <p:ph/>
          </p:nvPr>
        </p:nvPicPr>
        <p:blipFill>
          <a:blip r:embed="rId3"/>
          <a:srcRect/>
          <a:stretch>
            <a:fillRect/>
          </a:stretch>
        </p:blipFill>
        <p:spPr>
          <a:xfrm>
            <a:off x="0" y="0"/>
            <a:ext cx="9144000" cy="6888163"/>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45059" name="TextBox 4"/>
          <p:cNvSpPr txBox="1">
            <a:spLocks noChangeArrowheads="1"/>
          </p:cNvSpPr>
          <p:nvPr/>
        </p:nvSpPr>
        <p:spPr bwMode="auto">
          <a:xfrm>
            <a:off x="5375275" y="838200"/>
            <a:ext cx="3768725" cy="830263"/>
          </a:xfrm>
          <a:prstGeom prst="rect">
            <a:avLst/>
          </a:prstGeom>
          <a:noFill/>
          <a:ln w="9525">
            <a:noFill/>
            <a:miter lim="800000"/>
            <a:headEnd/>
            <a:tailEnd/>
          </a:ln>
        </p:spPr>
        <p:txBody>
          <a:bodyPr wrap="none">
            <a:spAutoFit/>
          </a:bodyPr>
          <a:lstStyle/>
          <a:p>
            <a:r>
              <a:rPr lang="en-US" sz="4800">
                <a:latin typeface="Garamond" pitchFamily="18" charset="0"/>
              </a:rPr>
              <a:t>The Invitation</a:t>
            </a:r>
            <a:r>
              <a:rPr lang="en-US" sz="4800">
                <a:latin typeface="Calibri" pitchFamily="34" charset="0"/>
              </a:rPr>
              <a:t> </a:t>
            </a:r>
          </a:p>
        </p:txBody>
      </p:sp>
      <p:sp>
        <p:nvSpPr>
          <p:cNvPr id="45060" name="TextBox 5"/>
          <p:cNvSpPr txBox="1">
            <a:spLocks noChangeArrowheads="1"/>
          </p:cNvSpPr>
          <p:nvPr/>
        </p:nvSpPr>
        <p:spPr bwMode="auto">
          <a:xfrm>
            <a:off x="1219200" y="2714625"/>
            <a:ext cx="6248400" cy="1939925"/>
          </a:xfrm>
          <a:prstGeom prst="rect">
            <a:avLst/>
          </a:prstGeom>
          <a:noFill/>
          <a:ln w="9525">
            <a:noFill/>
            <a:miter lim="800000"/>
            <a:headEnd/>
            <a:tailEnd/>
          </a:ln>
        </p:spPr>
        <p:txBody>
          <a:bodyPr>
            <a:spAutoFit/>
          </a:bodyPr>
          <a:lstStyle/>
          <a:p>
            <a:r>
              <a:rPr lang="en-US" sz="4000">
                <a:latin typeface="Garamond" pitchFamily="18" charset="0"/>
              </a:rPr>
              <a:t>The choice is yours, He wants you to come, do you really want to go?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0803148"/>
          <p:cNvPicPr>
            <a:picLocks noChangeAspect="1" noChangeArrowheads="1"/>
          </p:cNvPicPr>
          <p:nvPr>
            <p:ph/>
          </p:nvPr>
        </p:nvPicPr>
        <p:blipFill>
          <a:blip r:embed="rId3"/>
          <a:srcRect/>
          <a:stretch>
            <a:fillRect/>
          </a:stretch>
        </p:blipFill>
        <p:spPr>
          <a:xfrm>
            <a:off x="0" y="-76200"/>
            <a:ext cx="9144000" cy="69342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170" name="Rectangle 1"/>
          <p:cNvSpPr>
            <a:spLocks noChangeArrowheads="1"/>
          </p:cNvSpPr>
          <p:nvPr/>
        </p:nvSpPr>
        <p:spPr bwMode="auto">
          <a:xfrm>
            <a:off x="4419600" y="0"/>
            <a:ext cx="4724400" cy="6411913"/>
          </a:xfrm>
          <a:prstGeom prst="rect">
            <a:avLst/>
          </a:prstGeom>
          <a:noFill/>
          <a:ln w="9525">
            <a:noFill/>
            <a:miter lim="800000"/>
            <a:headEnd/>
            <a:tailEnd/>
          </a:ln>
        </p:spPr>
        <p:txBody>
          <a:bodyPr>
            <a:spAutoFit/>
          </a:bodyPr>
          <a:lstStyle/>
          <a:p>
            <a:pPr lvl="1">
              <a:lnSpc>
                <a:spcPct val="80000"/>
              </a:lnSpc>
            </a:pPr>
            <a:r>
              <a:rPr lang="en-US" sz="3200" b="1">
                <a:latin typeface="Garamond" pitchFamily="18" charset="0"/>
              </a:rPr>
              <a:t>Prophecy the Foundation of Our Faith</a:t>
            </a:r>
            <a:r>
              <a:rPr lang="en-US" sz="3200">
                <a:latin typeface="Garamond" pitchFamily="18" charset="0"/>
              </a:rPr>
              <a:t>.--Ministers should present the sure word of prophecy as the foundation of the faith of Seventh-day Adventists. The prophecies of Daniel and the Revelation should be carefully studied, and in connection with them the words, "Behold the Lamb of God, which taketh away the sin of the world."  {Ev 196.2}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8195" name="TextBox 4"/>
          <p:cNvSpPr txBox="1">
            <a:spLocks noChangeArrowheads="1"/>
          </p:cNvSpPr>
          <p:nvPr/>
        </p:nvSpPr>
        <p:spPr bwMode="auto">
          <a:xfrm>
            <a:off x="6172200" y="838200"/>
            <a:ext cx="2598738" cy="830263"/>
          </a:xfrm>
          <a:prstGeom prst="rect">
            <a:avLst/>
          </a:prstGeom>
          <a:noFill/>
          <a:ln w="9525">
            <a:noFill/>
            <a:miter lim="800000"/>
            <a:headEnd/>
            <a:tailEnd/>
          </a:ln>
        </p:spPr>
        <p:txBody>
          <a:bodyPr wrap="none">
            <a:spAutoFit/>
          </a:bodyPr>
          <a:lstStyle/>
          <a:p>
            <a:r>
              <a:rPr lang="en-US" sz="4800">
                <a:latin typeface="Garamond" pitchFamily="18" charset="0"/>
              </a:rPr>
              <a:t>Question</a:t>
            </a:r>
            <a:r>
              <a:rPr lang="en-US" sz="4800">
                <a:latin typeface="Calibri" pitchFamily="34" charset="0"/>
              </a:rPr>
              <a:t> </a:t>
            </a:r>
          </a:p>
        </p:txBody>
      </p:sp>
      <p:sp>
        <p:nvSpPr>
          <p:cNvPr id="8196" name="TextBox 5"/>
          <p:cNvSpPr txBox="1">
            <a:spLocks noChangeArrowheads="1"/>
          </p:cNvSpPr>
          <p:nvPr/>
        </p:nvSpPr>
        <p:spPr bwMode="auto">
          <a:xfrm>
            <a:off x="533400" y="2286000"/>
            <a:ext cx="6969125" cy="1323975"/>
          </a:xfrm>
          <a:prstGeom prst="rect">
            <a:avLst/>
          </a:prstGeom>
          <a:noFill/>
          <a:ln w="9525">
            <a:noFill/>
            <a:miter lim="800000"/>
            <a:headEnd/>
            <a:tailEnd/>
          </a:ln>
        </p:spPr>
        <p:txBody>
          <a:bodyPr>
            <a:spAutoFit/>
          </a:bodyPr>
          <a:lstStyle/>
          <a:p>
            <a:r>
              <a:rPr lang="en-US" sz="4000">
                <a:latin typeface="Garamond" pitchFamily="18" charset="0"/>
              </a:rPr>
              <a:t>What is the purpose of prophecy and historical events?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9218" name="Rectangle 1"/>
          <p:cNvSpPr>
            <a:spLocks noChangeArrowheads="1"/>
          </p:cNvSpPr>
          <p:nvPr/>
        </p:nvSpPr>
        <p:spPr bwMode="auto">
          <a:xfrm>
            <a:off x="4419600" y="527050"/>
            <a:ext cx="4724400" cy="4425950"/>
          </a:xfrm>
          <a:prstGeom prst="rect">
            <a:avLst/>
          </a:prstGeom>
          <a:noFill/>
          <a:ln w="9525">
            <a:noFill/>
            <a:miter lim="800000"/>
            <a:headEnd/>
            <a:tailEnd/>
          </a:ln>
        </p:spPr>
        <p:txBody>
          <a:bodyPr>
            <a:spAutoFit/>
          </a:bodyPr>
          <a:lstStyle/>
          <a:p>
            <a:pPr lvl="1">
              <a:lnSpc>
                <a:spcPct val="80000"/>
              </a:lnSpc>
            </a:pPr>
            <a:r>
              <a:rPr lang="en-US" sz="3200">
                <a:latin typeface="Garamond" pitchFamily="18" charset="0"/>
              </a:rPr>
              <a:t>“Historical events, showing the direct fulfillment of prophecy, were set before the people, and prophecy was seen to be a figurative delineation of events leading down to the close of this earth’s history.” </a:t>
            </a:r>
            <a:r>
              <a:rPr lang="en-US" sz="3200" i="1">
                <a:latin typeface="Garamond" pitchFamily="18" charset="0"/>
              </a:rPr>
              <a:t>Selected Messages</a:t>
            </a:r>
            <a:r>
              <a:rPr lang="en-US" sz="3200">
                <a:latin typeface="Garamond" pitchFamily="18" charset="0"/>
              </a:rPr>
              <a:t>, book 2, 102.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ankTitle.gif"/>
          <p:cNvPicPr>
            <a:picLocks noChangeAspect="1"/>
          </p:cNvPicPr>
          <p:nvPr/>
        </p:nvPicPr>
        <p:blipFill>
          <a:blip r:embed="rId3"/>
          <a:stretch>
            <a:fillRect/>
          </a:stretch>
        </p:blipFill>
        <p:spPr>
          <a:xfrm>
            <a:off x="4171950" y="0"/>
            <a:ext cx="4972050" cy="2762250"/>
          </a:xfrm>
          <a:prstGeom prst="rect">
            <a:avLst/>
          </a:prstGeom>
          <a:effectLst>
            <a:softEdge rad="635000"/>
          </a:effectLst>
        </p:spPr>
      </p:pic>
      <p:sp>
        <p:nvSpPr>
          <p:cNvPr id="10243" name="TextBox 4"/>
          <p:cNvSpPr txBox="1">
            <a:spLocks noChangeArrowheads="1"/>
          </p:cNvSpPr>
          <p:nvPr/>
        </p:nvSpPr>
        <p:spPr bwMode="auto">
          <a:xfrm>
            <a:off x="6172200" y="838200"/>
            <a:ext cx="2598738" cy="830263"/>
          </a:xfrm>
          <a:prstGeom prst="rect">
            <a:avLst/>
          </a:prstGeom>
          <a:noFill/>
          <a:ln w="9525">
            <a:noFill/>
            <a:miter lim="800000"/>
            <a:headEnd/>
            <a:tailEnd/>
          </a:ln>
        </p:spPr>
        <p:txBody>
          <a:bodyPr wrap="none">
            <a:spAutoFit/>
          </a:bodyPr>
          <a:lstStyle/>
          <a:p>
            <a:r>
              <a:rPr lang="en-US" sz="4800">
                <a:latin typeface="Garamond" pitchFamily="18" charset="0"/>
              </a:rPr>
              <a:t>Question</a:t>
            </a:r>
            <a:r>
              <a:rPr lang="en-US" sz="4800">
                <a:latin typeface="Calibri" pitchFamily="34" charset="0"/>
              </a:rPr>
              <a:t> </a:t>
            </a:r>
          </a:p>
        </p:txBody>
      </p:sp>
      <p:sp>
        <p:nvSpPr>
          <p:cNvPr id="10244" name="TextBox 5"/>
          <p:cNvSpPr txBox="1">
            <a:spLocks noChangeArrowheads="1"/>
          </p:cNvSpPr>
          <p:nvPr/>
        </p:nvSpPr>
        <p:spPr bwMode="auto">
          <a:xfrm>
            <a:off x="533400" y="2286000"/>
            <a:ext cx="6969125" cy="1323975"/>
          </a:xfrm>
          <a:prstGeom prst="rect">
            <a:avLst/>
          </a:prstGeom>
          <a:noFill/>
          <a:ln w="9525">
            <a:noFill/>
            <a:miter lim="800000"/>
            <a:headEnd/>
            <a:tailEnd/>
          </a:ln>
        </p:spPr>
        <p:txBody>
          <a:bodyPr>
            <a:spAutoFit/>
          </a:bodyPr>
          <a:lstStyle/>
          <a:p>
            <a:r>
              <a:rPr lang="en-US" sz="4000">
                <a:latin typeface="Garamond" pitchFamily="18" charset="0"/>
              </a:rPr>
              <a:t>Two key words – Figurative and Delineation – what do they mean?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D6B19C"/>
            </a:gs>
            <a:gs pos="30000">
              <a:srgbClr val="D49E6C"/>
            </a:gs>
            <a:gs pos="70000">
              <a:srgbClr val="A65528"/>
            </a:gs>
            <a:gs pos="100000">
              <a:srgbClr val="663012"/>
            </a:gs>
          </a:gsLst>
          <a:lin ang="3000000"/>
        </a:gra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990600" y="990600"/>
            <a:ext cx="7162800" cy="4524375"/>
          </a:xfrm>
          <a:prstGeom prst="rect">
            <a:avLst/>
          </a:prstGeom>
          <a:noFill/>
          <a:ln w="9525">
            <a:noFill/>
            <a:miter lim="800000"/>
            <a:headEnd/>
            <a:tailEnd/>
          </a:ln>
        </p:spPr>
        <p:txBody>
          <a:bodyPr>
            <a:spAutoFit/>
          </a:bodyPr>
          <a:lstStyle/>
          <a:p>
            <a:r>
              <a:rPr lang="en-US" b="1">
                <a:latin typeface="Calibri" pitchFamily="34" charset="0"/>
              </a:rPr>
              <a:t>Figurative</a:t>
            </a:r>
          </a:p>
          <a:p>
            <a:r>
              <a:rPr lang="en-US" b="1">
                <a:latin typeface="Calibri" pitchFamily="34" charset="0"/>
              </a:rPr>
              <a:t>FIG'URATIVE, a.</a:t>
            </a:r>
          </a:p>
          <a:p>
            <a:endParaRPr lang="en-US">
              <a:latin typeface="Calibri" pitchFamily="34" charset="0"/>
            </a:endParaRPr>
          </a:p>
          <a:p>
            <a:r>
              <a:rPr lang="en-US">
                <a:latin typeface="Calibri" pitchFamily="34" charset="0"/>
              </a:rPr>
              <a:t>1. Representing something else; representing by resemblance; typical.</a:t>
            </a:r>
          </a:p>
          <a:p>
            <a:endParaRPr lang="en-US">
              <a:latin typeface="Calibri" pitchFamily="34" charset="0"/>
            </a:endParaRPr>
          </a:p>
          <a:p>
            <a:r>
              <a:rPr lang="en-US">
                <a:latin typeface="Calibri" pitchFamily="34" charset="0"/>
              </a:rPr>
              <a:t>This they will say, was figurative, and served by God's appointment but for a time, to shadow out the true glory of a more divine sanctity.</a:t>
            </a:r>
          </a:p>
          <a:p>
            <a:endParaRPr lang="en-US">
              <a:latin typeface="Calibri" pitchFamily="34" charset="0"/>
            </a:endParaRPr>
          </a:p>
          <a:p>
            <a:endParaRPr lang="en-US">
              <a:latin typeface="Calibri" pitchFamily="34" charset="0"/>
            </a:endParaRPr>
          </a:p>
          <a:p>
            <a:r>
              <a:rPr lang="en-US" b="1">
                <a:latin typeface="Calibri" pitchFamily="34" charset="0"/>
              </a:rPr>
              <a:t>Delineate</a:t>
            </a:r>
          </a:p>
          <a:p>
            <a:r>
              <a:rPr lang="en-US" b="1">
                <a:latin typeface="Calibri" pitchFamily="34" charset="0"/>
              </a:rPr>
              <a:t>DELINEATE, v.t. [L.A Line.]</a:t>
            </a:r>
          </a:p>
          <a:p>
            <a:endParaRPr lang="en-US">
              <a:latin typeface="Calibri" pitchFamily="34" charset="0"/>
            </a:endParaRPr>
          </a:p>
          <a:p>
            <a:r>
              <a:rPr lang="en-US">
                <a:latin typeface="Calibri" pitchFamily="34" charset="0"/>
              </a:rPr>
              <a:t>1. To draw the lines which exhibit the form of a thing; to mark out with lines; to make a draught; to sketch or design; as, to delineate the form of the earth, or a diagram.</a:t>
            </a:r>
          </a:p>
          <a:p>
            <a:endParaRPr lang="en-US">
              <a:latin typeface="Calibri" pitchFamily="34" charset="0"/>
            </a:endParaRPr>
          </a:p>
        </p:txBody>
      </p:sp>
      <p:sp>
        <p:nvSpPr>
          <p:cNvPr id="6" name="TextBox 5"/>
          <p:cNvSpPr txBox="1">
            <a:spLocks noChangeArrowheads="1"/>
          </p:cNvSpPr>
          <p:nvPr/>
        </p:nvSpPr>
        <p:spPr bwMode="auto">
          <a:xfrm>
            <a:off x="990600" y="1447800"/>
            <a:ext cx="6705600" cy="3108325"/>
          </a:xfrm>
          <a:prstGeom prst="rect">
            <a:avLst/>
          </a:prstGeom>
          <a:noFill/>
          <a:ln w="9525">
            <a:noFill/>
            <a:miter lim="800000"/>
            <a:headEnd/>
            <a:tailEnd/>
          </a:ln>
        </p:spPr>
        <p:txBody>
          <a:bodyPr>
            <a:spAutoFit/>
          </a:bodyPr>
          <a:lstStyle/>
          <a:p>
            <a:r>
              <a:rPr lang="en-US" sz="2800">
                <a:latin typeface="Garamond" pitchFamily="18" charset="0"/>
              </a:rPr>
              <a:t>Hab 2:2  And the LORD answered me, and said, Write the vision, and make it plain upon tables, that he may run that readeth it. </a:t>
            </a:r>
          </a:p>
          <a:p>
            <a:r>
              <a:rPr lang="en-US" sz="2800">
                <a:latin typeface="Garamond" pitchFamily="18" charset="0"/>
              </a:rPr>
              <a:t>Hab 2:3  For the vision is yet for the appointed time, and it hasteth toward the end, and shall not lie: though it tarry, wait for it; because it will surely come, it will not delay.</a:t>
            </a:r>
          </a:p>
        </p:txBody>
      </p:sp>
      <p:sp>
        <p:nvSpPr>
          <p:cNvPr id="7" name="TextBox 6"/>
          <p:cNvSpPr txBox="1">
            <a:spLocks noChangeArrowheads="1"/>
          </p:cNvSpPr>
          <p:nvPr/>
        </p:nvSpPr>
        <p:spPr bwMode="auto">
          <a:xfrm>
            <a:off x="1219200" y="1524000"/>
            <a:ext cx="6400800" cy="3540125"/>
          </a:xfrm>
          <a:prstGeom prst="rect">
            <a:avLst/>
          </a:prstGeom>
          <a:noFill/>
          <a:ln w="9525">
            <a:noFill/>
            <a:miter lim="800000"/>
            <a:headEnd/>
            <a:tailEnd/>
          </a:ln>
        </p:spPr>
        <p:txBody>
          <a:bodyPr>
            <a:spAutoFit/>
          </a:bodyPr>
          <a:lstStyle/>
          <a:p>
            <a:r>
              <a:rPr lang="en-US" sz="3200">
                <a:latin typeface="Garamond" pitchFamily="18" charset="0"/>
              </a:rPr>
              <a:t>Isa 28:13  Therefore shall the word of the LORD be unto them precept upon precept, precept upon precept; line upon line, line upon line; here a little, there a little; that they may go, and fall backward, and be broken, and snared, and taken.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1" nodeType="clickEffect">
                                  <p:stCondLst>
                                    <p:cond delay="0"/>
                                  </p:stCondLst>
                                  <p:childTnLst>
                                    <p:animEffect transition="out" filter="diamond(in)">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par>
                          <p:cTn id="19" fill="hold">
                            <p:stCondLst>
                              <p:cond delay="2000"/>
                            </p:stCondLst>
                            <p:childTnLst>
                              <p:par>
                                <p:cTn id="20" presetID="53"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animEffect transition="in" filter="fade">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5614</TotalTime>
  <Words>2574</Words>
  <Application>Microsoft Office PowerPoint</Application>
  <PresentationFormat>On-screen Show (4:3)</PresentationFormat>
  <Paragraphs>210</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Garamond</vt:lpstr>
      <vt:lpstr>Algerian</vt:lpstr>
      <vt:lpstr>Georgia</vt:lpstr>
      <vt:lpstr>Office Theme</vt:lpstr>
      <vt:lpstr> The Foundation of  Our Faith</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Randy</dc:creator>
  <cp:lastModifiedBy>Randolph Moeller</cp:lastModifiedBy>
  <cp:revision>251</cp:revision>
  <dcterms:created xsi:type="dcterms:W3CDTF">2007-12-09T19:38:17Z</dcterms:created>
  <dcterms:modified xsi:type="dcterms:W3CDTF">2008-04-27T22:11:28Z</dcterms:modified>
</cp:coreProperties>
</file>