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72"/>
  </p:notesMasterIdLst>
  <p:sldIdLst>
    <p:sldId id="302" r:id="rId2"/>
    <p:sldId id="257" r:id="rId3"/>
    <p:sldId id="258" r:id="rId4"/>
    <p:sldId id="261" r:id="rId5"/>
    <p:sldId id="259" r:id="rId6"/>
    <p:sldId id="326" r:id="rId7"/>
    <p:sldId id="260" r:id="rId8"/>
    <p:sldId id="327"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310" r:id="rId23"/>
    <p:sldId id="275" r:id="rId24"/>
    <p:sldId id="276" r:id="rId25"/>
    <p:sldId id="277" r:id="rId26"/>
    <p:sldId id="312" r:id="rId27"/>
    <p:sldId id="279" r:id="rId28"/>
    <p:sldId id="282" r:id="rId29"/>
    <p:sldId id="328" r:id="rId30"/>
    <p:sldId id="278" r:id="rId31"/>
    <p:sldId id="313" r:id="rId32"/>
    <p:sldId id="295" r:id="rId33"/>
    <p:sldId id="314" r:id="rId34"/>
    <p:sldId id="283" r:id="rId35"/>
    <p:sldId id="284" r:id="rId36"/>
    <p:sldId id="285" r:id="rId37"/>
    <p:sldId id="306" r:id="rId38"/>
    <p:sldId id="288" r:id="rId39"/>
    <p:sldId id="307" r:id="rId40"/>
    <p:sldId id="316" r:id="rId41"/>
    <p:sldId id="289" r:id="rId42"/>
    <p:sldId id="315" r:id="rId43"/>
    <p:sldId id="290" r:id="rId44"/>
    <p:sldId id="287" r:id="rId45"/>
    <p:sldId id="318" r:id="rId46"/>
    <p:sldId id="317" r:id="rId47"/>
    <p:sldId id="291" r:id="rId48"/>
    <p:sldId id="320" r:id="rId49"/>
    <p:sldId id="321" r:id="rId50"/>
    <p:sldId id="330" r:id="rId51"/>
    <p:sldId id="292" r:id="rId52"/>
    <p:sldId id="329" r:id="rId53"/>
    <p:sldId id="286" r:id="rId54"/>
    <p:sldId id="322" r:id="rId55"/>
    <p:sldId id="304" r:id="rId56"/>
    <p:sldId id="293" r:id="rId57"/>
    <p:sldId id="308" r:id="rId58"/>
    <p:sldId id="309" r:id="rId59"/>
    <p:sldId id="331" r:id="rId60"/>
    <p:sldId id="294" r:id="rId61"/>
    <p:sldId id="296" r:id="rId62"/>
    <p:sldId id="297" r:id="rId63"/>
    <p:sldId id="298" r:id="rId64"/>
    <p:sldId id="299" r:id="rId65"/>
    <p:sldId id="300" r:id="rId66"/>
    <p:sldId id="280" r:id="rId67"/>
    <p:sldId id="332" r:id="rId68"/>
    <p:sldId id="325" r:id="rId69"/>
    <p:sldId id="324" r:id="rId70"/>
    <p:sldId id="305" r:id="rId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Arial" pitchFamily="34" charset="0"/>
      </a:defRPr>
    </a:lvl1pPr>
    <a:lvl2pPr marL="457200" algn="l" rtl="0" fontAlgn="base">
      <a:spcBef>
        <a:spcPct val="0"/>
      </a:spcBef>
      <a:spcAft>
        <a:spcPct val="0"/>
      </a:spcAft>
      <a:defRPr kern="1200">
        <a:solidFill>
          <a:schemeClr val="tx1"/>
        </a:solidFill>
        <a:latin typeface="Trebuchet MS" pitchFamily="34" charset="0"/>
        <a:ea typeface="+mn-ea"/>
        <a:cs typeface="Arial" pitchFamily="34" charset="0"/>
      </a:defRPr>
    </a:lvl2pPr>
    <a:lvl3pPr marL="914400" algn="l" rtl="0" fontAlgn="base">
      <a:spcBef>
        <a:spcPct val="0"/>
      </a:spcBef>
      <a:spcAft>
        <a:spcPct val="0"/>
      </a:spcAft>
      <a:defRPr kern="1200">
        <a:solidFill>
          <a:schemeClr val="tx1"/>
        </a:solidFill>
        <a:latin typeface="Trebuchet MS" pitchFamily="34" charset="0"/>
        <a:ea typeface="+mn-ea"/>
        <a:cs typeface="Arial" pitchFamily="34" charset="0"/>
      </a:defRPr>
    </a:lvl3pPr>
    <a:lvl4pPr marL="1371600" algn="l" rtl="0" fontAlgn="base">
      <a:spcBef>
        <a:spcPct val="0"/>
      </a:spcBef>
      <a:spcAft>
        <a:spcPct val="0"/>
      </a:spcAft>
      <a:defRPr kern="1200">
        <a:solidFill>
          <a:schemeClr val="tx1"/>
        </a:solidFill>
        <a:latin typeface="Trebuchet MS" pitchFamily="34" charset="0"/>
        <a:ea typeface="+mn-ea"/>
        <a:cs typeface="Arial" pitchFamily="34" charset="0"/>
      </a:defRPr>
    </a:lvl4pPr>
    <a:lvl5pPr marL="1828800" algn="l" rtl="0" fontAlgn="base">
      <a:spcBef>
        <a:spcPct val="0"/>
      </a:spcBef>
      <a:spcAft>
        <a:spcPct val="0"/>
      </a:spcAft>
      <a:defRPr kern="1200">
        <a:solidFill>
          <a:schemeClr val="tx1"/>
        </a:solidFill>
        <a:latin typeface="Trebuchet MS" pitchFamily="34" charset="0"/>
        <a:ea typeface="+mn-ea"/>
        <a:cs typeface="Arial" pitchFamily="34" charset="0"/>
      </a:defRPr>
    </a:lvl5pPr>
    <a:lvl6pPr marL="2286000" algn="l" defTabSz="914400" rtl="0" eaLnBrk="1" latinLnBrk="0" hangingPunct="1">
      <a:defRPr kern="1200">
        <a:solidFill>
          <a:schemeClr val="tx1"/>
        </a:solidFill>
        <a:latin typeface="Trebuchet MS" pitchFamily="34" charset="0"/>
        <a:ea typeface="+mn-ea"/>
        <a:cs typeface="Arial" pitchFamily="34" charset="0"/>
      </a:defRPr>
    </a:lvl6pPr>
    <a:lvl7pPr marL="2743200" algn="l" defTabSz="914400" rtl="0" eaLnBrk="1" latinLnBrk="0" hangingPunct="1">
      <a:defRPr kern="1200">
        <a:solidFill>
          <a:schemeClr val="tx1"/>
        </a:solidFill>
        <a:latin typeface="Trebuchet MS" pitchFamily="34" charset="0"/>
        <a:ea typeface="+mn-ea"/>
        <a:cs typeface="Arial" pitchFamily="34" charset="0"/>
      </a:defRPr>
    </a:lvl7pPr>
    <a:lvl8pPr marL="3200400" algn="l" defTabSz="914400" rtl="0" eaLnBrk="1" latinLnBrk="0" hangingPunct="1">
      <a:defRPr kern="1200">
        <a:solidFill>
          <a:schemeClr val="tx1"/>
        </a:solidFill>
        <a:latin typeface="Trebuchet MS" pitchFamily="34" charset="0"/>
        <a:ea typeface="+mn-ea"/>
        <a:cs typeface="Arial" pitchFamily="34" charset="0"/>
      </a:defRPr>
    </a:lvl8pPr>
    <a:lvl9pPr marL="3657600" algn="l" defTabSz="914400" rtl="0" eaLnBrk="1" latinLnBrk="0" hangingPunct="1">
      <a:defRPr kern="1200">
        <a:solidFill>
          <a:schemeClr val="tx1"/>
        </a:solidFill>
        <a:latin typeface="Trebuchet MS"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729" autoAdjust="0"/>
    <p:restoredTop sz="94654" autoAdjust="0"/>
  </p:normalViewPr>
  <p:slideViewPr>
    <p:cSldViewPr>
      <p:cViewPr>
        <p:scale>
          <a:sx n="78" d="100"/>
          <a:sy n="78" d="100"/>
        </p:scale>
        <p:origin x="-1368" y="-300"/>
      </p:cViewPr>
      <p:guideLst>
        <p:guide orient="horz" pos="2160"/>
        <p:guide pos="2880"/>
      </p:guideLst>
    </p:cSldViewPr>
  </p:slideViewPr>
  <p:outlineViewPr>
    <p:cViewPr>
      <p:scale>
        <a:sx n="33" d="100"/>
        <a:sy n="33" d="100"/>
      </p:scale>
      <p:origin x="0" y="2083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ED9E7F57-8320-4E85-A1A6-CEEAA4CB99A7}" type="datetimeFigureOut">
              <a:rPr lang="en-US"/>
              <a:pPr>
                <a:defRPr/>
              </a:pPr>
              <a:t>10/20/2008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8E59411E-F795-465E-8D24-C349B570DCC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DA708D-2065-4A19-B1EA-9D7C9920D07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967F84-9014-459D-8454-228815AEB8C2}"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42BC2C-9559-487B-895D-0DC81F0F7E9F}"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0730D6-32AB-4577-9992-BEFF4061E466}"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43BE86-6D5D-43C9-903D-84B2AD500BE5}"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53906F-20AA-49FB-AE20-5C53D167D67C}"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Children of Edom are from Esau, the children of Moab and Ammon are from Lot and they with the Children of Ishmael are the Children of Islam. Today they are all the Children of Islam</a:t>
            </a:r>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5E5F6D-5193-4D57-B7A9-127B05351B4E}"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71969F-9F1C-4189-9A2C-C4701BCACC3F}"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5C6048-DD5D-484C-9CA0-8E310C3B565B}"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65A0F2-8C8D-4450-B750-56D47E38F27A}"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5A6894-EACF-4ED8-A439-B37C85035170}"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F7D08A-AC9D-44EB-A67C-5FF97E13B9FC}"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When a trumpet blows prophetically does it stop blowing? If so when does it</a:t>
            </a:r>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1B0FC8-FB01-4D08-9219-1DCCA9D316C7}"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B3EE12-9697-4A68-8629-B9B0E29FE6EA}"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CDAA1F-71E3-428B-A655-45DC36728A33}"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6EF119-8AD5-4F9E-9500-8037EF541E12}"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Rev 9:4</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50228C-79AE-4F0E-8DA9-6E6C43CF36F7}"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3AE5DB-C82F-4CFA-BF45-17D5CC89D4DF}"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78FE97-A2F8-48C1-A336-31896A22B82F}"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1F15D9-4903-4E42-8B89-2E706F1397B8}"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E68BB2-B947-4715-9117-1431A596B2F7}"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1347A2-020E-4B6F-8DD0-05EC1D1369D7}"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628F5B-CE5B-4662-AFA4-FD00C18AF531}"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808C7D-74B7-4767-BD71-920B1A947EBD}"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CD4734-7E85-4E08-B00E-EEB43186DFDC}"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C848C9-18DC-4031-A676-E5B957C9CB61}"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you ask someone else to do something that is yours to have, are you not saying then it is not yours to keep?</a:t>
            </a:r>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15DD33-3326-4E84-BDD3-1CBD074E3A4C}"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you ask someone else to do something that is yours to have, are you not saying then it is not yours to keep?</a:t>
            </a:r>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02A3FD-CA79-48CA-A1F8-865F1265D3D1}"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8DBBD1-3FA0-45BA-B35D-DE52DBF831BB}"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6F9267-C118-4A9B-90C9-691708EC7E54}"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E65B80-5A8B-453B-9510-45E8DB4F8B62}"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3A617E-D365-4AB4-9A09-348E7234977B}"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37CFF5-EB8D-49E0-935A-5FED209E971A}"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275F14-E758-42D6-905A-26BE940EF565}"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60A93A-9B31-47D0-A99C-D5E6FFB9AE3B}"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820CCD-77B9-431A-8C06-FAB902D3D4B6}"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601EC1-ECBB-452E-A236-22C6521F9949}"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C7FB2B-6BFE-436F-92ED-527C72BF5155}"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F27F41-E042-4E77-A955-5101721D9E87}"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931E5C-E8C9-40A4-8413-E48C3085EE02}"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4F21F2-41DF-46B8-AA05-FF42443FAB3A}"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A621A1-2654-45AB-BA39-C1D4DC0F6FB9}"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48640D-D762-4C34-9DAF-A067CBB38869}"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3E19B9-1800-4409-AB53-01293C782A49}"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3AED65-89C8-4CE0-898B-67CDA1DA225E}"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D22D8C-BB02-4AFA-97E2-EC55841D37D1}"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word vision also means prophecy, our understanding of the prophetic word has been closed or sealed to us. It is prophecy that becomes unsealed in the last days that opens our eyes and understanding of God.</a:t>
            </a:r>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BA79D2-DADE-4A73-9B24-4C84B7E547EB}"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19FC72-F7B0-4B90-88C4-4C444589F3D1}"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8882CB-932C-4C4E-8C2B-F05D0FBB3552}"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445B41-9782-4017-9D6C-7AEADBC033F6}"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F124CA-DEFA-483E-B623-3E7B7E2321E4}"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DEDB95-6781-473B-8AD6-EC1826233680}"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230DFB-E7DA-4BF2-BA93-3C9238577C50}"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you ask someone else to do something that is yours to have, are you not saying then it is not yours to keep?</a:t>
            </a:r>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562AFF-0188-4EF4-B039-76B02E356965}"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you ask someone else to do something that is yours to have, are you not saying then it is not yours to keep?</a:t>
            </a:r>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562AFF-0188-4EF4-B039-76B02E356965}"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81EA66-F07E-4B3D-8D21-9BEEF8706EA8}"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85718B-1D01-4F21-B1FC-8CC296D4321C}"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D2DC6D-7D04-4516-A6F4-38557A9002BF}"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962392-9CD8-4FBA-96EA-EF03F37D00FD}"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41E164-AAE6-4F55-9B41-0BD4F34AD7D7}"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3BA665-0654-4D39-84C8-A5CAA7F4847C}"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32319D-5F85-4A20-9A19-C063B9EB85AE}"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3E509E-2D29-40FB-B8BA-1680A083809A}"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3E509E-2D29-40FB-B8BA-1680A083809A}"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16146F-753A-4A02-9D0D-7086833D3D04}"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7CEAD1-046D-457D-B4FA-C3BA2B504C74}"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ED157D-3AAF-4045-B7E6-9E8F2EE49AF2}"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F498C6-42C0-4D60-8EE4-701D5A5EB4FF}" type="slidenum">
              <a:rPr lang="en-US" smtClean="0"/>
              <a:pPr/>
              <a:t>70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6D412C-3BDF-4CFA-AD74-67885C2D74A5}"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EF2098-D7CB-4BC4-A6B3-1CBF4B4C51C4}"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57364"/>
            <a:ext cx="7772400" cy="1470025"/>
          </a:xfrm>
        </p:spPr>
        <p:txBody>
          <a:bodyPr/>
          <a:lstStyle>
            <a:lvl1pPr algn="r">
              <a:defRPr>
                <a:gradFill flip="none" rotWithShape="1">
                  <a:gsLst>
                    <a:gs pos="0">
                      <a:schemeClr val="accent2"/>
                    </a:gs>
                    <a:gs pos="45000">
                      <a:schemeClr val="accent2">
                        <a:tint val="60000"/>
                      </a:schemeClr>
                    </a:gs>
                    <a:gs pos="90000">
                      <a:schemeClr val="accent2">
                        <a:tint val="40000"/>
                      </a:schemeClr>
                    </a:gs>
                    <a:gs pos="100000">
                      <a:schemeClr val="accent2">
                        <a:tint val="20000"/>
                      </a:schemeClr>
                    </a:gs>
                  </a:gsLst>
                  <a:lin ang="16200000" scaled="1"/>
                  <a:tileRect/>
                </a:gradFill>
              </a:defRPr>
            </a:lvl1pPr>
          </a:lstStyle>
          <a:p>
            <a:r>
              <a:rPr lang="en-US" smtClean="0"/>
              <a:t>Click to edit Master title style</a:t>
            </a:r>
            <a:endParaRPr lang="en-US"/>
          </a:p>
        </p:txBody>
      </p:sp>
      <p:sp>
        <p:nvSpPr>
          <p:cNvPr id="3" name="Subtitle 2"/>
          <p:cNvSpPr>
            <a:spLocks noGrp="1"/>
          </p:cNvSpPr>
          <p:nvPr>
            <p:ph type="subTitle" idx="1"/>
          </p:nvPr>
        </p:nvSpPr>
        <p:spPr>
          <a:xfrm>
            <a:off x="2062792" y="3357562"/>
            <a:ext cx="6400800" cy="1752600"/>
          </a:xfrm>
        </p:spPr>
        <p:txBody>
          <a:bodyPr/>
          <a:lstStyle>
            <a:lvl1pPr marL="0" indent="0" algn="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5C051F-D792-4821-BA98-5206A45B3F8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5"/>
          <p:cNvGrpSpPr>
            <a:grpSpLocks/>
          </p:cNvGrpSpPr>
          <p:nvPr/>
        </p:nvGrpSpPr>
        <p:grpSpPr bwMode="auto">
          <a:xfrm>
            <a:off x="2208213" y="1331913"/>
            <a:ext cx="6481762" cy="144462"/>
            <a:chOff x="2214546" y="1427612"/>
            <a:chExt cx="6482858" cy="144000"/>
          </a:xfrm>
        </p:grpSpPr>
        <p:sp>
          <p:nvSpPr>
            <p:cNvPr id="5" name="Chevron 4"/>
            <p:cNvSpPr/>
            <p:nvPr userDrawn="1"/>
          </p:nvSpPr>
          <p:spPr>
            <a:xfrm flipH="1">
              <a:off x="8643420" y="1427612"/>
              <a:ext cx="53984" cy="144000"/>
            </a:xfrm>
            <a:prstGeom prst="chevron">
              <a:avLst>
                <a:gd name="adj" fmla="val 50000"/>
              </a:avLst>
            </a:prstGeom>
            <a:gradFill flip="none" rotWithShape="1">
              <a:gsLst>
                <a:gs pos="0">
                  <a:schemeClr val="accent1">
                    <a:alpha val="20000"/>
                  </a:schemeClr>
                </a:gs>
                <a:gs pos="100000">
                  <a:schemeClr val="accent1">
                    <a:alpha val="15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 name="Rectangle 5"/>
            <p:cNvSpPr/>
            <p:nvPr userDrawn="1"/>
          </p:nvSpPr>
          <p:spPr>
            <a:xfrm>
              <a:off x="2214546" y="1490909"/>
              <a:ext cx="6428874" cy="17406"/>
            </a:xfrm>
            <a:prstGeom prst="rect">
              <a:avLst/>
            </a:prstGeom>
            <a:gradFill flip="none" rotWithShape="1">
              <a:gsLst>
                <a:gs pos="0">
                  <a:schemeClr val="accent1">
                    <a:alpha val="20000"/>
                  </a:schemeClr>
                </a:gs>
                <a:gs pos="100000">
                  <a:schemeClr val="accent1">
                    <a:alpha val="4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8291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FB4A41E-1736-461C-A8C6-A7F8B033F3B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5206" y="274638"/>
            <a:ext cx="1471594" cy="6154758"/>
          </a:xfrm>
        </p:spPr>
        <p:txBody>
          <a:bodyPr vert="eaVert"/>
          <a:lstStyle>
            <a:lvl1pPr>
              <a:defRPr>
                <a:effectLst>
                  <a:outerShdw blurRad="50800" dist="50800" dir="18900000" algn="tl" rotWithShape="0">
                    <a:srgbClr val="000000">
                      <a:alpha val="43137"/>
                    </a:srgbClr>
                  </a:outerShdw>
                </a:effectLst>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686568" cy="61547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540A46-C4BE-42BD-8C83-6789692567D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23"/>
          <p:cNvGrpSpPr>
            <a:grpSpLocks/>
          </p:cNvGrpSpPr>
          <p:nvPr/>
        </p:nvGrpSpPr>
        <p:grpSpPr bwMode="auto">
          <a:xfrm>
            <a:off x="2208213" y="1331913"/>
            <a:ext cx="6481762" cy="144462"/>
            <a:chOff x="2214546" y="1427612"/>
            <a:chExt cx="6482858" cy="144000"/>
          </a:xfrm>
        </p:grpSpPr>
        <p:sp>
          <p:nvSpPr>
            <p:cNvPr id="5" name="Chevron 4"/>
            <p:cNvSpPr/>
            <p:nvPr userDrawn="1"/>
          </p:nvSpPr>
          <p:spPr>
            <a:xfrm flipH="1">
              <a:off x="8643420" y="1427612"/>
              <a:ext cx="53984" cy="144000"/>
            </a:xfrm>
            <a:prstGeom prst="chevron">
              <a:avLst>
                <a:gd name="adj" fmla="val 50000"/>
              </a:avLst>
            </a:prstGeom>
            <a:gradFill flip="none" rotWithShape="1">
              <a:gsLst>
                <a:gs pos="0">
                  <a:schemeClr val="accent1">
                    <a:alpha val="20000"/>
                  </a:schemeClr>
                </a:gs>
                <a:gs pos="100000">
                  <a:schemeClr val="accent1">
                    <a:alpha val="15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 name="Rectangle 5"/>
            <p:cNvSpPr/>
            <p:nvPr userDrawn="1"/>
          </p:nvSpPr>
          <p:spPr>
            <a:xfrm>
              <a:off x="2214546" y="1490909"/>
              <a:ext cx="6428874" cy="17406"/>
            </a:xfrm>
            <a:prstGeom prst="rect">
              <a:avLst/>
            </a:prstGeom>
            <a:gradFill flip="none" rotWithShape="1">
              <a:gsLst>
                <a:gs pos="0">
                  <a:schemeClr val="accent1">
                    <a:alpha val="20000"/>
                  </a:schemeClr>
                </a:gs>
                <a:gs pos="100000">
                  <a:schemeClr val="accent1">
                    <a:alpha val="4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C0679D6-1F42-4FDF-9701-8499FDBD0A9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286113"/>
            <a:ext cx="7772400" cy="1362075"/>
          </a:xfrm>
        </p:spPr>
        <p:txBody>
          <a:bodyPr anchor="t"/>
          <a:lstStyle>
            <a:lvl1pPr algn="r">
              <a:defRPr sz="4000" b="0" cap="all">
                <a:gradFill flip="none" rotWithShape="1">
                  <a:gsLst>
                    <a:gs pos="0">
                      <a:schemeClr val="accent2"/>
                    </a:gs>
                    <a:gs pos="45000">
                      <a:schemeClr val="accent2">
                        <a:tint val="60000"/>
                      </a:schemeClr>
                    </a:gs>
                    <a:gs pos="90000">
                      <a:schemeClr val="accent2">
                        <a:tint val="40000"/>
                      </a:schemeClr>
                    </a:gs>
                    <a:gs pos="100000">
                      <a:schemeClr val="accent2">
                        <a:tint val="20000"/>
                      </a:schemeClr>
                    </a:gs>
                  </a:gsLst>
                  <a:lin ang="16200000" scaled="1"/>
                  <a:tileRect/>
                </a:gra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3" y="1785926"/>
            <a:ext cx="7772400" cy="1500187"/>
          </a:xfrm>
        </p:spPr>
        <p:txBody>
          <a:bodyPr anchor="b"/>
          <a:lstStyle>
            <a:lvl1pPr marL="0" indent="0" algn="r">
              <a:buNone/>
              <a:defRPr sz="2000">
                <a:solidFill>
                  <a:schemeClr val="tx1">
                    <a:tint val="75000"/>
                  </a:schemeClr>
                </a:solidFill>
              </a:defRPr>
            </a:lvl1pPr>
            <a:lvl2pPr marL="457200" indent="0" algn="r">
              <a:buNone/>
              <a:defRPr sz="1800">
                <a:solidFill>
                  <a:schemeClr val="tx1">
                    <a:tint val="75000"/>
                  </a:schemeClr>
                </a:solidFill>
              </a:defRPr>
            </a:lvl2pPr>
            <a:lvl3pPr marL="914400" indent="0" algn="r">
              <a:buNone/>
              <a:defRPr sz="1600">
                <a:solidFill>
                  <a:schemeClr val="tx1">
                    <a:tint val="75000"/>
                  </a:schemeClr>
                </a:solidFill>
              </a:defRPr>
            </a:lvl3pPr>
            <a:lvl4pPr marL="1371600" indent="0" algn="r">
              <a:buNone/>
              <a:defRPr sz="1400">
                <a:solidFill>
                  <a:schemeClr val="tx1">
                    <a:tint val="75000"/>
                  </a:schemeClr>
                </a:solidFill>
              </a:defRPr>
            </a:lvl4pPr>
            <a:lvl5pPr marL="1828800" indent="0" algn="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0503B-F57E-4929-9CA6-72388C8E689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5"/>
          <p:cNvGrpSpPr>
            <a:grpSpLocks/>
          </p:cNvGrpSpPr>
          <p:nvPr/>
        </p:nvGrpSpPr>
        <p:grpSpPr bwMode="auto">
          <a:xfrm>
            <a:off x="2208213" y="1331913"/>
            <a:ext cx="6481762" cy="144462"/>
            <a:chOff x="2214546" y="1427612"/>
            <a:chExt cx="6482858" cy="144000"/>
          </a:xfrm>
        </p:grpSpPr>
        <p:sp>
          <p:nvSpPr>
            <p:cNvPr id="6" name="Chevron 5"/>
            <p:cNvSpPr/>
            <p:nvPr userDrawn="1"/>
          </p:nvSpPr>
          <p:spPr>
            <a:xfrm flipH="1">
              <a:off x="8643420" y="1427612"/>
              <a:ext cx="53984" cy="144000"/>
            </a:xfrm>
            <a:prstGeom prst="chevron">
              <a:avLst>
                <a:gd name="adj" fmla="val 50000"/>
              </a:avLst>
            </a:prstGeom>
            <a:gradFill flip="none" rotWithShape="1">
              <a:gsLst>
                <a:gs pos="0">
                  <a:schemeClr val="accent1">
                    <a:alpha val="20000"/>
                  </a:schemeClr>
                </a:gs>
                <a:gs pos="100000">
                  <a:schemeClr val="accent1">
                    <a:alpha val="15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 name="Rectangle 6"/>
            <p:cNvSpPr/>
            <p:nvPr userDrawn="1"/>
          </p:nvSpPr>
          <p:spPr>
            <a:xfrm>
              <a:off x="2214546" y="1490909"/>
              <a:ext cx="6428874" cy="17406"/>
            </a:xfrm>
            <a:prstGeom prst="rect">
              <a:avLst/>
            </a:prstGeom>
            <a:gradFill flip="none" rotWithShape="1">
              <a:gsLst>
                <a:gs pos="0">
                  <a:schemeClr val="accent1">
                    <a:alpha val="20000"/>
                  </a:schemeClr>
                </a:gs>
                <a:gs pos="100000">
                  <a:schemeClr val="accent1">
                    <a:alpha val="4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EE5A1795-E304-43D7-82EB-1C5685E3A3B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5"/>
          <p:cNvGrpSpPr>
            <a:grpSpLocks/>
          </p:cNvGrpSpPr>
          <p:nvPr/>
        </p:nvGrpSpPr>
        <p:grpSpPr bwMode="auto">
          <a:xfrm>
            <a:off x="2208213" y="1331913"/>
            <a:ext cx="6481762" cy="144462"/>
            <a:chOff x="2214546" y="1427612"/>
            <a:chExt cx="6482858" cy="144000"/>
          </a:xfrm>
        </p:grpSpPr>
        <p:sp>
          <p:nvSpPr>
            <p:cNvPr id="8" name="Chevron 7"/>
            <p:cNvSpPr/>
            <p:nvPr userDrawn="1"/>
          </p:nvSpPr>
          <p:spPr>
            <a:xfrm flipH="1">
              <a:off x="8643420" y="1427612"/>
              <a:ext cx="53984" cy="144000"/>
            </a:xfrm>
            <a:prstGeom prst="chevron">
              <a:avLst>
                <a:gd name="adj" fmla="val 50000"/>
              </a:avLst>
            </a:prstGeom>
            <a:gradFill flip="none" rotWithShape="1">
              <a:gsLst>
                <a:gs pos="0">
                  <a:schemeClr val="accent1">
                    <a:alpha val="20000"/>
                  </a:schemeClr>
                </a:gs>
                <a:gs pos="100000">
                  <a:schemeClr val="accent1">
                    <a:alpha val="15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9" name="Rectangle 8"/>
            <p:cNvSpPr/>
            <p:nvPr userDrawn="1"/>
          </p:nvSpPr>
          <p:spPr>
            <a:xfrm>
              <a:off x="2214546" y="1490909"/>
              <a:ext cx="6428874" cy="17406"/>
            </a:xfrm>
            <a:prstGeom prst="rect">
              <a:avLst/>
            </a:prstGeom>
            <a:gradFill flip="none" rotWithShape="1">
              <a:gsLst>
                <a:gs pos="0">
                  <a:schemeClr val="accent1">
                    <a:alpha val="20000"/>
                  </a:schemeClr>
                </a:gs>
                <a:gs pos="100000">
                  <a:schemeClr val="accent1">
                    <a:alpha val="4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6"/>
          <p:cNvSpPr>
            <a:spLocks noGrp="1"/>
          </p:cNvSpPr>
          <p:nvPr>
            <p:ph type="dt" sz="half" idx="10"/>
          </p:nvPr>
        </p:nvSpPr>
        <p:spPr/>
        <p:txBody>
          <a:bodyPr/>
          <a:lstStyle>
            <a:lvl1pPr>
              <a:defRPr/>
            </a:lvl1pPr>
          </a:lstStyle>
          <a:p>
            <a:pPr>
              <a:defRPr/>
            </a:pPr>
            <a:endParaRPr lang="en-US"/>
          </a:p>
        </p:txBody>
      </p:sp>
      <p:sp>
        <p:nvSpPr>
          <p:cNvPr id="11" name="Footer Placeholder 7"/>
          <p:cNvSpPr>
            <a:spLocks noGrp="1"/>
          </p:cNvSpPr>
          <p:nvPr>
            <p:ph type="ftr" sz="quarter" idx="11"/>
          </p:nvPr>
        </p:nvSpPr>
        <p:spPr/>
        <p:txBody>
          <a:bodyPr/>
          <a:lstStyle>
            <a:lvl1pPr>
              <a:defRPr/>
            </a:lvl1pPr>
          </a:lstStyle>
          <a:p>
            <a:pPr>
              <a:defRPr/>
            </a:pPr>
            <a:endParaRPr lang="en-US"/>
          </a:p>
        </p:txBody>
      </p:sp>
      <p:sp>
        <p:nvSpPr>
          <p:cNvPr id="12" name="Slide Number Placeholder 8"/>
          <p:cNvSpPr>
            <a:spLocks noGrp="1"/>
          </p:cNvSpPr>
          <p:nvPr>
            <p:ph type="sldNum" sz="quarter" idx="12"/>
          </p:nvPr>
        </p:nvSpPr>
        <p:spPr/>
        <p:txBody>
          <a:bodyPr/>
          <a:lstStyle>
            <a:lvl1pPr>
              <a:defRPr/>
            </a:lvl1pPr>
          </a:lstStyle>
          <a:p>
            <a:pPr>
              <a:defRPr/>
            </a:pPr>
            <a:fld id="{DAA588F4-A5D4-4BA3-A825-7D21D54726E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5"/>
          <p:cNvGrpSpPr>
            <a:grpSpLocks/>
          </p:cNvGrpSpPr>
          <p:nvPr/>
        </p:nvGrpSpPr>
        <p:grpSpPr bwMode="auto">
          <a:xfrm>
            <a:off x="2208213" y="1331913"/>
            <a:ext cx="6481762" cy="144462"/>
            <a:chOff x="2214546" y="1427612"/>
            <a:chExt cx="6482858" cy="144000"/>
          </a:xfrm>
        </p:grpSpPr>
        <p:sp>
          <p:nvSpPr>
            <p:cNvPr id="4" name="Chevron 3"/>
            <p:cNvSpPr/>
            <p:nvPr userDrawn="1"/>
          </p:nvSpPr>
          <p:spPr>
            <a:xfrm flipH="1">
              <a:off x="8643420" y="1427612"/>
              <a:ext cx="53984" cy="144000"/>
            </a:xfrm>
            <a:prstGeom prst="chevron">
              <a:avLst>
                <a:gd name="adj" fmla="val 50000"/>
              </a:avLst>
            </a:prstGeom>
            <a:gradFill flip="none" rotWithShape="1">
              <a:gsLst>
                <a:gs pos="0">
                  <a:schemeClr val="accent1">
                    <a:alpha val="20000"/>
                  </a:schemeClr>
                </a:gs>
                <a:gs pos="100000">
                  <a:schemeClr val="accent1">
                    <a:alpha val="15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5" name="Rectangle 4"/>
            <p:cNvSpPr/>
            <p:nvPr userDrawn="1"/>
          </p:nvSpPr>
          <p:spPr>
            <a:xfrm>
              <a:off x="2214546" y="1490909"/>
              <a:ext cx="6428874" cy="17406"/>
            </a:xfrm>
            <a:prstGeom prst="rect">
              <a:avLst/>
            </a:prstGeom>
            <a:gradFill flip="none" rotWithShape="1">
              <a:gsLst>
                <a:gs pos="0">
                  <a:schemeClr val="accent1">
                    <a:alpha val="20000"/>
                  </a:schemeClr>
                </a:gs>
                <a:gs pos="100000">
                  <a:schemeClr val="accent1">
                    <a:alpha val="4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2"/>
          <p:cNvSpPr>
            <a:spLocks noGrp="1"/>
          </p:cNvSpPr>
          <p:nvPr>
            <p:ph type="dt" sz="half" idx="10"/>
          </p:nvPr>
        </p:nvSpPr>
        <p:spPr/>
        <p:txBody>
          <a:bodyPr/>
          <a:lstStyle>
            <a:lvl1pPr>
              <a:defRPr/>
            </a:lvl1pPr>
          </a:lstStyle>
          <a:p>
            <a:pPr>
              <a:defRPr/>
            </a:pPr>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A61C8169-2A46-406D-AD07-013669049A1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8759D6-D201-4018-A414-08DA06572E1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0745" y="285728"/>
            <a:ext cx="5106055" cy="1162050"/>
          </a:xfrm>
        </p:spPr>
        <p:txBody>
          <a:bodyPr/>
          <a:lstStyle>
            <a:lvl1pPr algn="ctr">
              <a:defRPr sz="3200" b="0" kern="1200" cap="all">
                <a:ln w="11430"/>
                <a:gradFill flip="none" rotWithShape="1">
                  <a:gsLst>
                    <a:gs pos="0">
                      <a:schemeClr val="accent2"/>
                    </a:gs>
                    <a:gs pos="45000">
                      <a:schemeClr val="accent2">
                        <a:tint val="60000"/>
                      </a:schemeClr>
                    </a:gs>
                    <a:gs pos="90000">
                      <a:schemeClr val="accent2">
                        <a:tint val="40000"/>
                      </a:schemeClr>
                    </a:gs>
                    <a:gs pos="100000">
                      <a:schemeClr val="accent2">
                        <a:tint val="20000"/>
                      </a:schemeClr>
                    </a:gs>
                  </a:gsLst>
                  <a:lin ang="16200000" scaled="1"/>
                  <a:tileRect/>
                </a:gradFill>
                <a:effectLst>
                  <a:outerShdw blurRad="44450" dist="41910" dir="3600000" algn="tl">
                    <a:srgbClr val="000000">
                      <a:alpha val="50000"/>
                    </a:srgbClr>
                  </a:outerShdw>
                </a:effectLst>
                <a:latin typeface="+mj-lt"/>
                <a:ea typeface="+mj-ea"/>
                <a:cs typeface="+mj-cs"/>
              </a:defRPr>
            </a:lvl1pPr>
          </a:lstStyle>
          <a:p>
            <a:r>
              <a:rPr lang="en-US" smtClean="0"/>
              <a:t>Click to edit Master title style</a:t>
            </a:r>
            <a:endParaRPr lang="en-US"/>
          </a:p>
        </p:txBody>
      </p:sp>
      <p:sp>
        <p:nvSpPr>
          <p:cNvPr id="3" name="Content Placeholder 2"/>
          <p:cNvSpPr>
            <a:spLocks noGrp="1"/>
          </p:cNvSpPr>
          <p:nvPr>
            <p:ph idx="1"/>
          </p:nvPr>
        </p:nvSpPr>
        <p:spPr>
          <a:xfrm>
            <a:off x="3575050" y="1446218"/>
            <a:ext cx="5111750" cy="46796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285729"/>
            <a:ext cx="3008313" cy="5840435"/>
          </a:xfrm>
        </p:spPr>
        <p:txBody>
          <a:bodyPr anchor="b"/>
          <a:lstStyle>
            <a:lvl1pPr marL="0" indent="0">
              <a:spcAft>
                <a:spcPts val="0"/>
              </a:spcAft>
              <a:buNone/>
              <a:defRPr sz="1400"/>
            </a:lvl1pPr>
            <a:lvl2pPr marL="457200" indent="0">
              <a:spcAft>
                <a:spcPts val="0"/>
              </a:spcAft>
              <a:buNone/>
              <a:defRPr sz="1200"/>
            </a:lvl2pPr>
            <a:lvl3pPr marL="914400" indent="0">
              <a:spcAft>
                <a:spcPts val="0"/>
              </a:spcAft>
              <a:buNone/>
              <a:defRPr sz="1000"/>
            </a:lvl3pPr>
            <a:lvl4pPr marL="1371600" indent="0">
              <a:spcAft>
                <a:spcPts val="0"/>
              </a:spcAft>
              <a:buNone/>
              <a:defRPr sz="900"/>
            </a:lvl4pPr>
            <a:lvl5pPr marL="1828800" indent="0">
              <a:spcAft>
                <a:spcPts val="0"/>
              </a:spcAft>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3420E7-ED5D-40F6-8657-CCD1BB96E51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15272" y="615868"/>
            <a:ext cx="928694" cy="5813528"/>
          </a:xfrm>
        </p:spPr>
        <p:txBody>
          <a:bodyPr vert="eaVert"/>
          <a:lstStyle>
            <a:lvl1pPr algn="l">
              <a:defRPr sz="2800" b="0" kern="1200" cap="all">
                <a:ln w="11430"/>
                <a:gradFill flip="none" rotWithShape="1">
                  <a:gsLst>
                    <a:gs pos="0">
                      <a:schemeClr val="accent2"/>
                    </a:gs>
                    <a:gs pos="45000">
                      <a:schemeClr val="accent2">
                        <a:tint val="60000"/>
                      </a:schemeClr>
                    </a:gs>
                    <a:gs pos="90000">
                      <a:schemeClr val="accent2">
                        <a:tint val="40000"/>
                      </a:schemeClr>
                    </a:gs>
                    <a:gs pos="100000">
                      <a:schemeClr val="accent2">
                        <a:tint val="20000"/>
                      </a:schemeClr>
                    </a:gs>
                  </a:gsLst>
                  <a:lin ang="16200000" scaled="1"/>
                  <a:tileRect/>
                </a:gradFill>
                <a:effectLst>
                  <a:outerShdw blurRad="44450" dist="41910" dir="18600000" algn="tl">
                    <a:srgbClr val="000000">
                      <a:alpha val="50000"/>
                    </a:srgbClr>
                  </a:outerShdw>
                </a:effectLst>
                <a:latin typeface="+mj-lt"/>
                <a:ea typeface="+mj-ea"/>
                <a:cs typeface="+mj-cs"/>
              </a:defRPr>
            </a:lvl1pPr>
          </a:lstStyle>
          <a:p>
            <a:r>
              <a:rPr lang="en-US" smtClean="0"/>
              <a:t>Click to edit Master title style</a:t>
            </a:r>
            <a:endParaRPr lang="en-US"/>
          </a:p>
        </p:txBody>
      </p:sp>
      <p:sp>
        <p:nvSpPr>
          <p:cNvPr id="3" name="Picture Placeholder 2"/>
          <p:cNvSpPr>
            <a:spLocks noGrp="1"/>
          </p:cNvSpPr>
          <p:nvPr>
            <p:ph type="pic" idx="1"/>
          </p:nvPr>
        </p:nvSpPr>
        <p:spPr>
          <a:xfrm>
            <a:off x="714348" y="612777"/>
            <a:ext cx="6858048" cy="4745051"/>
          </a:xfrm>
          <a:ln w="38100" cap="flat" cmpd="sng" algn="ctr">
            <a:gradFill flip="none" rotWithShape="1">
              <a:gsLst>
                <a:gs pos="0">
                  <a:srgbClr val="000082"/>
                </a:gs>
                <a:gs pos="30000">
                  <a:srgbClr val="66008F"/>
                </a:gs>
                <a:gs pos="64999">
                  <a:srgbClr val="BA0066"/>
                </a:gs>
                <a:gs pos="89999">
                  <a:srgbClr val="FF0000"/>
                </a:gs>
                <a:gs pos="100000">
                  <a:srgbClr val="FF8200"/>
                </a:gs>
              </a:gsLst>
              <a:path path="rect">
                <a:fillToRect l="100000" t="100000"/>
              </a:path>
              <a:tileRect r="-100000" b="-100000"/>
            </a:gradFill>
            <a:prstDash val="solid"/>
          </a:ln>
          <a:effectLst>
            <a:outerShdw blurRad="38100" dist="50800" dir="5400000" algn="tl" rotWithShape="0">
              <a:srgbClr val="000000">
                <a:alpha val="50000"/>
              </a:srgbClr>
            </a:outerShdw>
          </a:effectLst>
        </p:spPr>
        <p:style>
          <a:lnRef idx="2">
            <a:schemeClr val="accent1"/>
          </a:lnRef>
          <a:fillRef idx="1">
            <a:schemeClr val="lt1"/>
          </a:fillRef>
          <a:effectRef idx="0">
            <a:schemeClr val="accent1"/>
          </a:effectRef>
          <a:fontRef idx="minor">
            <a:schemeClr val="dk1"/>
          </a:fontRef>
        </p:style>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714348" y="5500702"/>
            <a:ext cx="6858048" cy="9286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71BFC95-600E-47A3-BCEC-3FFE4ED78B0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blipFill>
            <a:blip r:embed="rId13">
              <a:alphaModFix amt="30000"/>
              <a:duotone>
                <a:schemeClr val="accent1"/>
                <a:srgbClr val="FFFFFF"/>
              </a:duotone>
            </a:blip>
            <a:tile tx="0" ty="0" sx="100000" sy="100000" flip="none" algn="tl"/>
          </a:blipFill>
          <a:ln w="25400" cap="flat" cmpd="sng" algn="ctr">
            <a:noFill/>
            <a:prstDash val="solid"/>
          </a:ln>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027" name="Group 17"/>
          <p:cNvGrpSpPr>
            <a:grpSpLocks/>
          </p:cNvGrpSpPr>
          <p:nvPr/>
        </p:nvGrpSpPr>
        <p:grpSpPr bwMode="auto">
          <a:xfrm>
            <a:off x="0" y="6570663"/>
            <a:ext cx="9144000" cy="287337"/>
            <a:chOff x="0" y="6353387"/>
            <a:chExt cx="9144000" cy="361763"/>
          </a:xfrm>
        </p:grpSpPr>
        <p:grpSp>
          <p:nvGrpSpPr>
            <p:cNvPr id="1033" name="Group 16"/>
            <p:cNvGrpSpPr>
              <a:grpSpLocks/>
            </p:cNvGrpSpPr>
            <p:nvPr/>
          </p:nvGrpSpPr>
          <p:grpSpPr bwMode="auto">
            <a:xfrm>
              <a:off x="0" y="6353387"/>
              <a:ext cx="8756597" cy="360000"/>
              <a:chOff x="1" y="6353387"/>
              <a:chExt cx="8756597" cy="360000"/>
            </a:xfrm>
          </p:grpSpPr>
          <p:sp>
            <p:nvSpPr>
              <p:cNvPr id="10" name="Freeform 9"/>
              <p:cNvSpPr/>
              <p:nvPr userDrawn="1"/>
            </p:nvSpPr>
            <p:spPr>
              <a:xfrm>
                <a:off x="1" y="6533387"/>
                <a:ext cx="8756597" cy="180000"/>
              </a:xfrm>
              <a:custGeom>
                <a:avLst/>
                <a:gdLst/>
                <a:ahLst/>
                <a:cxnLst/>
                <a:rect l="0" t="0" r="0" b="0"/>
                <a:pathLst>
                  <a:path w="7867650" h="177288">
                    <a:moveTo>
                      <a:pt x="7867650" y="177288"/>
                    </a:moveTo>
                    <a:lnTo>
                      <a:pt x="0" y="171450"/>
                    </a:lnTo>
                    <a:lnTo>
                      <a:pt x="0" y="0"/>
                    </a:lnTo>
                    <a:lnTo>
                      <a:pt x="7753350" y="0"/>
                    </a:lnTo>
                    <a:close/>
                  </a:path>
                </a:pathLst>
              </a:custGeom>
              <a:gradFill flip="none" rotWithShape="1">
                <a:gsLst>
                  <a:gs pos="25000">
                    <a:schemeClr val="accent1">
                      <a:shade val="50000"/>
                      <a:alpha val="75000"/>
                    </a:schemeClr>
                  </a:gs>
                  <a:gs pos="100000">
                    <a:schemeClr val="accent1">
                      <a:tint val="40000"/>
                      <a:alpha val="50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Freeform 10"/>
              <p:cNvSpPr/>
              <p:nvPr userDrawn="1"/>
            </p:nvSpPr>
            <p:spPr>
              <a:xfrm flipV="1">
                <a:off x="1" y="6353387"/>
                <a:ext cx="8756597" cy="180000"/>
              </a:xfrm>
              <a:custGeom>
                <a:avLst/>
                <a:gdLst/>
                <a:ahLst/>
                <a:cxnLst/>
                <a:rect l="0" t="0" r="0" b="0"/>
                <a:pathLst>
                  <a:path w="7867650" h="177288">
                    <a:moveTo>
                      <a:pt x="7867650" y="177288"/>
                    </a:moveTo>
                    <a:lnTo>
                      <a:pt x="0" y="171450"/>
                    </a:lnTo>
                    <a:lnTo>
                      <a:pt x="0" y="0"/>
                    </a:lnTo>
                    <a:lnTo>
                      <a:pt x="7753350" y="0"/>
                    </a:lnTo>
                    <a:close/>
                  </a:path>
                </a:pathLst>
              </a:custGeom>
              <a:gradFill flip="none" rotWithShape="1">
                <a:gsLst>
                  <a:gs pos="25000">
                    <a:schemeClr val="accent1">
                      <a:shade val="75000"/>
                      <a:alpha val="75000"/>
                    </a:schemeClr>
                  </a:gs>
                  <a:gs pos="100000">
                    <a:schemeClr val="accent1">
                      <a:tint val="40000"/>
                      <a:alpha val="50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034" name="Group 15"/>
            <p:cNvGrpSpPr>
              <a:grpSpLocks/>
            </p:cNvGrpSpPr>
            <p:nvPr/>
          </p:nvGrpSpPr>
          <p:grpSpPr bwMode="auto">
            <a:xfrm>
              <a:off x="8640700" y="6354583"/>
              <a:ext cx="503300" cy="360567"/>
              <a:chOff x="8640700" y="6354583"/>
              <a:chExt cx="503300" cy="360567"/>
            </a:xfrm>
          </p:grpSpPr>
          <p:sp>
            <p:nvSpPr>
              <p:cNvPr id="12" name="Chevron 11"/>
              <p:cNvSpPr/>
              <p:nvPr userDrawn="1"/>
            </p:nvSpPr>
            <p:spPr>
              <a:xfrm flipH="1">
                <a:off x="8640763" y="6355385"/>
                <a:ext cx="249237" cy="359765"/>
              </a:xfrm>
              <a:prstGeom prst="chevron">
                <a:avLst>
                  <a:gd name="adj" fmla="val 50000"/>
                </a:avLst>
              </a:prstGeom>
              <a:gradFill flip="none" rotWithShape="1">
                <a:gsLst>
                  <a:gs pos="0">
                    <a:schemeClr val="accent1">
                      <a:alpha val="60000"/>
                    </a:schemeClr>
                  </a:gs>
                  <a:gs pos="100000">
                    <a:schemeClr val="accent1"/>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 name="Chevron 12"/>
              <p:cNvSpPr/>
              <p:nvPr userDrawn="1"/>
            </p:nvSpPr>
            <p:spPr>
              <a:xfrm flipH="1">
                <a:off x="8767763" y="6355385"/>
                <a:ext cx="249237" cy="359765"/>
              </a:xfrm>
              <a:prstGeom prst="chevron">
                <a:avLst>
                  <a:gd name="adj" fmla="val 50000"/>
                </a:avLst>
              </a:prstGeom>
              <a:gradFill flip="none" rotWithShape="1">
                <a:gsLst>
                  <a:gs pos="0">
                    <a:schemeClr val="accent1"/>
                  </a:gs>
                  <a:gs pos="100000">
                    <a:schemeClr val="accent1">
                      <a:shade val="75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4" name="Chevron 13"/>
              <p:cNvSpPr/>
              <p:nvPr userDrawn="1"/>
            </p:nvSpPr>
            <p:spPr>
              <a:xfrm flipH="1">
                <a:off x="8894763" y="6355385"/>
                <a:ext cx="249237" cy="359765"/>
              </a:xfrm>
              <a:prstGeom prst="chevron">
                <a:avLst>
                  <a:gd name="adj" fmla="val 50000"/>
                </a:avLst>
              </a:prstGeom>
              <a:gradFill flip="none" rotWithShape="1">
                <a:gsLst>
                  <a:gs pos="0">
                    <a:schemeClr val="accent1">
                      <a:shade val="75000"/>
                    </a:schemeClr>
                  </a:gs>
                  <a:gs pos="100000">
                    <a:schemeClr val="accent1">
                      <a:shade val="50000"/>
                      <a:shade val="20000"/>
                    </a:schemeClr>
                  </a:gs>
                </a:gsLst>
                <a:lin ang="10800000" scaled="1"/>
                <a:tileRect/>
              </a:gradFill>
              <a:ln w="254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sp>
        <p:nvSpPr>
          <p:cNvPr id="2" name="Title Placeholder 1"/>
          <p:cNvSpPr>
            <a:spLocks noGrp="1"/>
          </p:cNvSpPr>
          <p:nvPr>
            <p:ph type="title"/>
          </p:nvPr>
        </p:nvSpPr>
        <p:spPr>
          <a:xfrm>
            <a:off x="457200" y="274638"/>
            <a:ext cx="8229600" cy="1143000"/>
          </a:xfrm>
          <a:prstGeom prst="rect">
            <a:avLst/>
          </a:prstGeom>
        </p:spPr>
        <p:txBody>
          <a:bodyPr vert="horz" rtlCol="0" anchor="ctr">
            <a:normAutofit/>
            <a:scene3d>
              <a:camera prst="orthographicFront"/>
              <a:lightRig rig="threePt" dir="tl">
                <a:rot lat="0" lon="0" rev="7200000"/>
              </a:lightRig>
            </a:scene3d>
            <a:sp3d contourW="6350">
              <a:contourClr>
                <a:schemeClr val="accent1"/>
              </a:contourClr>
            </a:sp3d>
          </a:bodyPr>
          <a:lstStyle/>
          <a:p>
            <a:r>
              <a:rPr lang="en-US" smtClean="0"/>
              <a:t>Click to edit Master title style</a:t>
            </a:r>
            <a:endParaRPr lang="en-US"/>
          </a:p>
        </p:txBody>
      </p:sp>
      <p:sp>
        <p:nvSpPr>
          <p:cNvPr id="102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0" y="6570663"/>
            <a:ext cx="1643063" cy="287337"/>
          </a:xfrm>
          <a:prstGeom prst="rect">
            <a:avLst/>
          </a:prstGeom>
        </p:spPr>
        <p:txBody>
          <a:bodyPr vert="horz" rtlCol="0" anchor="ctr"/>
          <a:lstStyle>
            <a:lvl1pPr algn="l" eaLnBrk="1" latinLnBrk="0" hangingPunct="1">
              <a:defRPr kumimoji="0" sz="1200">
                <a:solidFill>
                  <a:schemeClr val="tx1">
                    <a:tint val="75000"/>
                  </a:schemeClr>
                </a:solidFill>
                <a:cs typeface="+mn-cs"/>
              </a:defRPr>
            </a:lvl1pPr>
          </a:lstStyle>
          <a:p>
            <a:pPr>
              <a:defRPr/>
            </a:pPr>
            <a:endParaRPr lang="en-US"/>
          </a:p>
        </p:txBody>
      </p:sp>
      <p:sp>
        <p:nvSpPr>
          <p:cNvPr id="5" name="Footer Placeholder 4"/>
          <p:cNvSpPr>
            <a:spLocks noGrp="1"/>
          </p:cNvSpPr>
          <p:nvPr>
            <p:ph type="ftr" sz="quarter" idx="3"/>
          </p:nvPr>
        </p:nvSpPr>
        <p:spPr>
          <a:xfrm>
            <a:off x="1643063" y="6570663"/>
            <a:ext cx="4214812" cy="287337"/>
          </a:xfrm>
          <a:prstGeom prst="rect">
            <a:avLst/>
          </a:prstGeom>
        </p:spPr>
        <p:txBody>
          <a:bodyPr vert="horz" rtlCol="0" anchor="ctr"/>
          <a:lstStyle>
            <a:lvl1pPr algn="l" eaLnBrk="1" latinLnBrk="0" hangingPunct="1">
              <a:defRPr kumimoji="0" sz="1200">
                <a:solidFill>
                  <a:schemeClr val="tx1">
                    <a:tint val="8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8572500" y="6570663"/>
            <a:ext cx="571500" cy="287337"/>
          </a:xfrm>
          <a:prstGeom prst="rect">
            <a:avLst/>
          </a:prstGeom>
        </p:spPr>
        <p:txBody>
          <a:bodyPr vert="horz" rtlCol="0" anchor="ctr"/>
          <a:lstStyle>
            <a:lvl1pPr algn="ctr" eaLnBrk="1" latinLnBrk="0" hangingPunct="1">
              <a:defRPr kumimoji="0" sz="1200">
                <a:solidFill>
                  <a:schemeClr val="tx1">
                    <a:tint val="95000"/>
                  </a:schemeClr>
                </a:solidFill>
                <a:cs typeface="+mn-cs"/>
              </a:defRPr>
            </a:lvl1pPr>
          </a:lstStyle>
          <a:p>
            <a:pPr>
              <a:defRPr/>
            </a:pPr>
            <a:fld id="{ECB27E20-A926-48FC-A836-C554B3DABE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12" r:id="rId7"/>
    <p:sldLayoutId id="2147483713" r:id="rId8"/>
    <p:sldLayoutId id="2147483721" r:id="rId9"/>
    <p:sldLayoutId id="2147483722" r:id="rId10"/>
    <p:sldLayoutId id="2147483714" r:id="rId11"/>
  </p:sldLayoutIdLst>
  <p:txStyles>
    <p:titleStyle>
      <a:lvl1pPr algn="ctr" rtl="0" eaLnBrk="0" fontAlgn="base" hangingPunct="0">
        <a:spcBef>
          <a:spcPct val="0"/>
        </a:spcBef>
        <a:spcAft>
          <a:spcPct val="0"/>
        </a:spcAft>
        <a:defRPr lang="zh-CN" altLang="en-US" sz="4400" b="1" kern="1200" dirty="0">
          <a:ln w="11430"/>
          <a:gradFill flip="none" rotWithShape="1">
            <a:gsLst>
              <a:gs pos="0">
                <a:schemeClr val="accent2"/>
              </a:gs>
              <a:gs pos="45000">
                <a:schemeClr val="accent2">
                  <a:tint val="60000"/>
                </a:schemeClr>
              </a:gs>
              <a:gs pos="90000">
                <a:schemeClr val="accent2">
                  <a:tint val="40000"/>
                </a:schemeClr>
              </a:gs>
              <a:gs pos="100000">
                <a:schemeClr val="accent2">
                  <a:tint val="20000"/>
                </a:schemeClr>
              </a:gs>
            </a:gsLst>
            <a:lin ang="5400000" scaled="1"/>
            <a:tileRect/>
          </a:gradFill>
          <a:effectLst>
            <a:outerShdw blurRad="44450" dist="41910" dir="3600000" algn="tl">
              <a:srgbClr val="000000">
                <a:alpha val="50000"/>
              </a:srgbClr>
            </a:outerShdw>
          </a:effectLst>
          <a:latin typeface="+mj-lt"/>
          <a:ea typeface="+mj-ea"/>
          <a:cs typeface="+mj-cs"/>
        </a:defRPr>
      </a:lvl1pPr>
      <a:lvl2pPr algn="ctr" rtl="0" eaLnBrk="0" fontAlgn="base" hangingPunct="0">
        <a:spcBef>
          <a:spcPct val="0"/>
        </a:spcBef>
        <a:spcAft>
          <a:spcPct val="0"/>
        </a:spcAft>
        <a:defRPr sz="4400" b="1">
          <a:solidFill>
            <a:schemeClr val="tx1"/>
          </a:solidFill>
          <a:latin typeface="Book Antiqua" pitchFamily="18" charset="0"/>
        </a:defRPr>
      </a:lvl2pPr>
      <a:lvl3pPr algn="ctr" rtl="0" eaLnBrk="0" fontAlgn="base" hangingPunct="0">
        <a:spcBef>
          <a:spcPct val="0"/>
        </a:spcBef>
        <a:spcAft>
          <a:spcPct val="0"/>
        </a:spcAft>
        <a:defRPr sz="4400" b="1">
          <a:solidFill>
            <a:schemeClr val="tx1"/>
          </a:solidFill>
          <a:latin typeface="Book Antiqua" pitchFamily="18" charset="0"/>
        </a:defRPr>
      </a:lvl3pPr>
      <a:lvl4pPr algn="ctr" rtl="0" eaLnBrk="0" fontAlgn="base" hangingPunct="0">
        <a:spcBef>
          <a:spcPct val="0"/>
        </a:spcBef>
        <a:spcAft>
          <a:spcPct val="0"/>
        </a:spcAft>
        <a:defRPr sz="4400" b="1">
          <a:solidFill>
            <a:schemeClr val="tx1"/>
          </a:solidFill>
          <a:latin typeface="Book Antiqua" pitchFamily="18" charset="0"/>
        </a:defRPr>
      </a:lvl4pPr>
      <a:lvl5pPr algn="ctr" rtl="0" eaLnBrk="0" fontAlgn="base" hangingPunct="0">
        <a:spcBef>
          <a:spcPct val="0"/>
        </a:spcBef>
        <a:spcAft>
          <a:spcPct val="0"/>
        </a:spcAft>
        <a:defRPr sz="4400" b="1">
          <a:solidFill>
            <a:schemeClr val="tx1"/>
          </a:solidFill>
          <a:latin typeface="Book Antiqua" pitchFamily="18" charset="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Clr>
          <a:schemeClr val="tx2"/>
        </a:buClr>
        <a:buSzPct val="50000"/>
        <a:buFont typeface="Wingdings 2" pitchFamily="18"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2" pitchFamily="18"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2"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60000"/>
        <a:buFont typeface="Wingdings 2"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60000"/>
        <a:buFont typeface="Wingdings 2" pitchFamily="18" charset="2"/>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Mecc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en.wikipedia.org/wiki/Medina" TargetMode="External"/><Relationship Id="rId5" Type="http://schemas.openxmlformats.org/officeDocument/2006/relationships/hyperlink" Target="http://en.wikipedia.org/wiki/632" TargetMode="External"/><Relationship Id="rId4" Type="http://schemas.openxmlformats.org/officeDocument/2006/relationships/hyperlink" Target="http://en.wikipedia.org/wiki/June_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Zoroastria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3124200"/>
            <a:ext cx="7772400" cy="661988"/>
          </a:xfrm>
        </p:spPr>
        <p:txBody>
          <a:bodyPr rtlCol="0">
            <a:normAutofit/>
          </a:bodyPr>
          <a:lstStyle/>
          <a:p>
            <a:pPr eaLnBrk="1" fontAlgn="auto" hangingPunct="1">
              <a:spcAft>
                <a:spcPts val="0"/>
              </a:spcAft>
              <a:buFont typeface="Wingdings 2"/>
              <a:buNone/>
              <a:defRPr/>
            </a:pPr>
            <a:r>
              <a:rPr lang="en-US" sz="2800" dirty="0" smtClean="0">
                <a:solidFill>
                  <a:schemeClr val="tx1"/>
                </a:solidFill>
              </a:rPr>
              <a:t>Our Foundation Series</a:t>
            </a:r>
            <a:endParaRPr lang="en-US" sz="2800" dirty="0">
              <a:solidFill>
                <a:schemeClr val="tx1"/>
              </a:solidFill>
            </a:endParaRPr>
          </a:p>
        </p:txBody>
      </p:sp>
      <p:sp>
        <p:nvSpPr>
          <p:cNvPr id="4" name="Title 1"/>
          <p:cNvSpPr>
            <a:spLocks noGrp="1"/>
          </p:cNvSpPr>
          <p:nvPr>
            <p:ph type="title"/>
          </p:nvPr>
        </p:nvSpPr>
        <p:spPr>
          <a:xfrm>
            <a:off x="914400" y="2219325"/>
            <a:ext cx="7772400" cy="981075"/>
          </a:xfrm>
        </p:spPr>
        <p:txBody>
          <a:bodyPr/>
          <a:lstStyle/>
          <a:p>
            <a:pPr eaLnBrk="1" fontAlgn="auto" hangingPunct="1">
              <a:spcAft>
                <a:spcPts val="0"/>
              </a:spcAft>
              <a:defRPr/>
            </a:pPr>
            <a:r>
              <a:rPr lang="en-US" dirty="0" smtClean="0">
                <a:effectLst>
                  <a:outerShdw blurRad="44450" dist="41910" dir="3600000" algn="tl">
                    <a:srgbClr val="000000">
                      <a:alpha val="50000"/>
                    </a:srgbClr>
                  </a:outerShdw>
                  <a:reflection blurRad="6350" stA="55000" endA="300" endPos="45500" dir="5400000" sy="-100000" algn="bl" rotWithShape="0"/>
                </a:effectLst>
              </a:rPr>
              <a:t>Islam in Prophecy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19458" name="Text Placeholder 2"/>
          <p:cNvSpPr>
            <a:spLocks noGrp="1"/>
          </p:cNvSpPr>
          <p:nvPr>
            <p:ph type="body" idx="1"/>
          </p:nvPr>
        </p:nvSpPr>
        <p:spPr>
          <a:xfrm>
            <a:off x="722313" y="1785938"/>
            <a:ext cx="7772400" cy="1500187"/>
          </a:xfrm>
        </p:spPr>
        <p:txBody>
          <a:bodyPr/>
          <a:lstStyle/>
          <a:p>
            <a:pPr eaLnBrk="1" hangingPunct="1"/>
            <a:r>
              <a:rPr lang="en-US" smtClean="0">
                <a:solidFill>
                  <a:schemeClr val="tx1"/>
                </a:solidFill>
              </a:rPr>
              <a:t>Blessing</a:t>
            </a:r>
          </a:p>
        </p:txBody>
      </p:sp>
      <p:sp>
        <p:nvSpPr>
          <p:cNvPr id="6" name="Title 1"/>
          <p:cNvSpPr>
            <a:spLocks noGrp="1"/>
          </p:cNvSpPr>
          <p:nvPr>
            <p:ph type="title"/>
          </p:nvPr>
        </p:nvSpPr>
        <p:spPr/>
        <p:txBody>
          <a:bodyPr/>
          <a:lstStyle/>
          <a:p>
            <a:pPr eaLnBrk="1" fontAlgn="auto" hangingPunct="1">
              <a:spcAft>
                <a:spcPts val="0"/>
              </a:spcAft>
              <a:defRPr/>
            </a:pPr>
            <a:r>
              <a:rPr lang="en-US" dirty="0" smtClean="0">
                <a:effectLst>
                  <a:outerShdw blurRad="44450" dist="41910" dir="3600000" algn="tl">
                    <a:srgbClr val="000000">
                      <a:alpha val="50000"/>
                    </a:srgbClr>
                  </a:outerShdw>
                  <a:reflection blurRad="6350" stA="55000" endA="300" endPos="45500" dir="5400000" sy="-100000" algn="bl" rotWithShape="0"/>
                </a:effectLst>
              </a:rPr>
              <a:t>Islam in Prophecy</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4" descr="Moses"/>
          <p:cNvPicPr>
            <a:picLocks noChangeAspect="1" noChangeArrowheads="1"/>
          </p:cNvPicPr>
          <p:nvPr/>
        </p:nvPicPr>
        <p:blipFill>
          <a:blip r:embed="rId3">
            <a:lum bright="30000"/>
          </a:blip>
          <a:srcRect r="5382"/>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Rescue of Joseph</a:t>
            </a:r>
            <a:endParaRPr lang="en-US"/>
          </a:p>
        </p:txBody>
      </p:sp>
      <p:sp>
        <p:nvSpPr>
          <p:cNvPr id="20484" name="Content Placeholder 2"/>
          <p:cNvSpPr>
            <a:spLocks noGrp="1"/>
          </p:cNvSpPr>
          <p:nvPr>
            <p:ph idx="1"/>
          </p:nvPr>
        </p:nvSpPr>
        <p:spPr>
          <a:xfrm>
            <a:off x="3733800" y="1600200"/>
            <a:ext cx="5029200" cy="4525963"/>
          </a:xfrm>
        </p:spPr>
        <p:txBody>
          <a:bodyPr/>
          <a:lstStyle/>
          <a:p>
            <a:pPr eaLnBrk="1" hangingPunct="1"/>
            <a:r>
              <a:rPr lang="en-US" smtClean="0"/>
              <a:t>Then there passed by Midianites merchantmen; and they drew and lifted up Joseph out of the pit, and sold Joseph to the Ishmeelites for twenty pieces of silver: and they brought Joseph into Egypt. </a:t>
            </a:r>
            <a:r>
              <a:rPr lang="en-US" i="1" smtClean="0"/>
              <a:t>(Gen 37:28 KJV)</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Wall Picture"/>
          <p:cNvPicPr>
            <a:picLocks noChangeAspect="1" noChangeArrowheads="1"/>
          </p:cNvPicPr>
          <p:nvPr/>
        </p:nvPicPr>
        <p:blipFill>
          <a:blip r:embed="rId3">
            <a:lum bright="31000"/>
          </a:blip>
          <a:srcRect r="42899"/>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Moses &amp; </a:t>
            </a:r>
            <a:r>
              <a:rPr lang="en-US" err="1" smtClean="0"/>
              <a:t>Midian</a:t>
            </a:r>
            <a:endParaRPr lang="en-US"/>
          </a:p>
        </p:txBody>
      </p:sp>
      <p:sp>
        <p:nvSpPr>
          <p:cNvPr id="21508" name="Content Placeholder 2"/>
          <p:cNvSpPr>
            <a:spLocks noGrp="1"/>
          </p:cNvSpPr>
          <p:nvPr>
            <p:ph idx="1"/>
          </p:nvPr>
        </p:nvSpPr>
        <p:spPr>
          <a:xfrm>
            <a:off x="2743200" y="1371600"/>
            <a:ext cx="6400800" cy="4525963"/>
          </a:xfrm>
        </p:spPr>
        <p:txBody>
          <a:bodyPr/>
          <a:lstStyle/>
          <a:p>
            <a:pPr eaLnBrk="1" hangingPunct="1"/>
            <a:r>
              <a:rPr lang="en-US" b="1" dirty="0" smtClean="0"/>
              <a:t>Now when Pharaoh heard this thing, he sought to slay Moses. But Moses fled from the face of Pharaoh, and dwelt in the land of </a:t>
            </a:r>
            <a:r>
              <a:rPr lang="en-US" b="1" dirty="0" err="1" smtClean="0"/>
              <a:t>Midian</a:t>
            </a:r>
            <a:r>
              <a:rPr lang="en-US" b="1" dirty="0" smtClean="0"/>
              <a:t>: and he sat down by a well. Now the priest of </a:t>
            </a:r>
            <a:r>
              <a:rPr lang="en-US" b="1" dirty="0" err="1" smtClean="0"/>
              <a:t>Midian</a:t>
            </a:r>
            <a:r>
              <a:rPr lang="en-US" b="1" dirty="0" smtClean="0"/>
              <a:t> had seven daughters: and they came and drew water, and filled the troughs to water their father's flock. </a:t>
            </a:r>
            <a:r>
              <a:rPr lang="en-US" b="1" i="1" dirty="0" smtClean="0"/>
              <a:t>(</a:t>
            </a:r>
            <a:r>
              <a:rPr lang="en-US" b="1" i="1" dirty="0" err="1" smtClean="0"/>
              <a:t>Exo</a:t>
            </a:r>
            <a:r>
              <a:rPr lang="en-US" b="1" i="1" dirty="0" smtClean="0"/>
              <a:t> 2:15-16 KJV)</a:t>
            </a:r>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9" descr="Abram pict"/>
          <p:cNvPicPr>
            <a:picLocks noChangeAspect="1" noChangeArrowheads="1"/>
          </p:cNvPicPr>
          <p:nvPr/>
        </p:nvPicPr>
        <p:blipFill>
          <a:blip r:embed="rId3">
            <a:lum bright="44000"/>
          </a:blip>
          <a:srcRect r="26801"/>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Interaction Sanctuary Service</a:t>
            </a:r>
            <a:endParaRPr lang="en-US"/>
          </a:p>
        </p:txBody>
      </p:sp>
      <p:sp>
        <p:nvSpPr>
          <p:cNvPr id="22532" name="Content Placeholder 2"/>
          <p:cNvSpPr>
            <a:spLocks noGrp="1"/>
          </p:cNvSpPr>
          <p:nvPr>
            <p:ph idx="1"/>
          </p:nvPr>
        </p:nvSpPr>
        <p:spPr>
          <a:xfrm>
            <a:off x="228600" y="1600200"/>
            <a:ext cx="8763000" cy="4525963"/>
          </a:xfrm>
        </p:spPr>
        <p:txBody>
          <a:bodyPr/>
          <a:lstStyle/>
          <a:p>
            <a:pPr eaLnBrk="1" hangingPunct="1"/>
            <a:r>
              <a:rPr lang="en-US" b="1" dirty="0" smtClean="0"/>
              <a:t>And Aaron shall burn thereon sweet incense every morning: when he </a:t>
            </a:r>
            <a:r>
              <a:rPr lang="en-US" b="1" dirty="0" err="1" smtClean="0"/>
              <a:t>dresseth</a:t>
            </a:r>
            <a:r>
              <a:rPr lang="en-US" b="1" dirty="0" smtClean="0"/>
              <a:t> the lamps, he shall burn incense upon it. </a:t>
            </a:r>
            <a:r>
              <a:rPr lang="en-US" b="1" i="1" dirty="0" smtClean="0"/>
              <a:t>(</a:t>
            </a:r>
            <a:r>
              <a:rPr lang="en-US" b="1" i="1" dirty="0" err="1" smtClean="0"/>
              <a:t>Exo</a:t>
            </a:r>
            <a:r>
              <a:rPr lang="en-US" b="1" i="1" dirty="0" smtClean="0"/>
              <a:t> 30:7 KJV)</a:t>
            </a:r>
            <a:endParaRPr lang="en-US" b="1" dirty="0" smtClean="0"/>
          </a:p>
          <a:p>
            <a:pPr eaLnBrk="1" hangingPunct="1"/>
            <a:r>
              <a:rPr lang="en-US" b="1" dirty="0" smtClean="0"/>
              <a:t>The multitude of camels shall cover thee, the dromedaries of </a:t>
            </a:r>
            <a:r>
              <a:rPr lang="en-US" b="1" dirty="0" err="1" smtClean="0"/>
              <a:t>Midian</a:t>
            </a:r>
            <a:r>
              <a:rPr lang="en-US" b="1" dirty="0" smtClean="0"/>
              <a:t> and </a:t>
            </a:r>
            <a:r>
              <a:rPr lang="en-US" b="1" dirty="0" err="1" smtClean="0"/>
              <a:t>Ephah</a:t>
            </a:r>
            <a:r>
              <a:rPr lang="en-US" b="1" dirty="0" smtClean="0"/>
              <a:t>; all they from Sheba shall come: they shall bring gold and incense; and they shall </a:t>
            </a:r>
            <a:r>
              <a:rPr lang="en-US" b="1" dirty="0" err="1" smtClean="0"/>
              <a:t>shew</a:t>
            </a:r>
            <a:r>
              <a:rPr lang="en-US" b="1" dirty="0" smtClean="0"/>
              <a:t> forth the praises of the LORD</a:t>
            </a:r>
            <a:r>
              <a:rPr lang="en-US" b="1" i="1" dirty="0" smtClean="0"/>
              <a:t>.(Isa 60:6 KJV)</a:t>
            </a:r>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Haggi Pictur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048000" y="228600"/>
            <a:ext cx="5867400" cy="1143000"/>
          </a:xfrm>
        </p:spPr>
        <p:txBody>
          <a:bodyPr/>
          <a:lstStyle/>
          <a:p>
            <a:pPr eaLnBrk="1" fontAlgn="auto" hangingPunct="1">
              <a:spcAft>
                <a:spcPts val="0"/>
              </a:spcAft>
              <a:defRPr/>
            </a:pPr>
            <a:r>
              <a:rPr lang="en-US" dirty="0" smtClean="0"/>
              <a:t>Prophet</a:t>
            </a:r>
            <a:endParaRPr lang="en-US" dirty="0"/>
          </a:p>
        </p:txBody>
      </p:sp>
      <p:sp>
        <p:nvSpPr>
          <p:cNvPr id="3" name="Content Placeholder 2"/>
          <p:cNvSpPr>
            <a:spLocks noGrp="1"/>
          </p:cNvSpPr>
          <p:nvPr>
            <p:ph idx="1"/>
          </p:nvPr>
        </p:nvSpPr>
        <p:spPr>
          <a:xfrm>
            <a:off x="2057400" y="1600200"/>
            <a:ext cx="7086600" cy="4525963"/>
          </a:xfrm>
        </p:spPr>
        <p:txBody>
          <a:bodyPr rtlCol="0">
            <a:normAutofit fontScale="92500" lnSpcReduction="10000"/>
          </a:bodyPr>
          <a:lstStyle/>
          <a:p>
            <a:pPr eaLnBrk="1" fontAlgn="auto" hangingPunct="1">
              <a:spcAft>
                <a:spcPts val="0"/>
              </a:spcAft>
              <a:buFont typeface="Wingdings 2"/>
              <a:buChar char=""/>
              <a:defRPr/>
            </a:pPr>
            <a:r>
              <a:rPr lang="en-US" b="1" dirty="0" smtClean="0"/>
              <a:t>And the elders of Moab and the elders of </a:t>
            </a:r>
            <a:r>
              <a:rPr lang="en-US" b="1" dirty="0" err="1" smtClean="0"/>
              <a:t>Midian</a:t>
            </a:r>
            <a:r>
              <a:rPr lang="en-US" b="1" dirty="0" smtClean="0"/>
              <a:t> departed with the rewards of divination in their hand; and they came unto Balaam, and </a:t>
            </a:r>
            <a:r>
              <a:rPr lang="en-US" b="1" dirty="0" err="1" smtClean="0"/>
              <a:t>spake</a:t>
            </a:r>
            <a:r>
              <a:rPr lang="en-US" b="1" dirty="0" smtClean="0"/>
              <a:t> unto him the words of </a:t>
            </a:r>
            <a:r>
              <a:rPr lang="en-US" b="1" dirty="0" err="1" smtClean="0"/>
              <a:t>Balak</a:t>
            </a:r>
            <a:r>
              <a:rPr lang="en-US" b="1" dirty="0" smtClean="0"/>
              <a:t>. </a:t>
            </a:r>
            <a:r>
              <a:rPr lang="en-US" b="1" i="1" dirty="0" smtClean="0"/>
              <a:t>(Num 22:7 KJV)</a:t>
            </a:r>
          </a:p>
          <a:p>
            <a:pPr eaLnBrk="1" fontAlgn="auto" hangingPunct="1">
              <a:spcAft>
                <a:spcPts val="0"/>
              </a:spcAft>
              <a:buFont typeface="Wingdings 2"/>
              <a:buChar char=""/>
              <a:defRPr/>
            </a:pPr>
            <a:r>
              <a:rPr lang="en-US" b="1" dirty="0" smtClean="0"/>
              <a:t>And God said unto Balaam, Thou </a:t>
            </a:r>
            <a:r>
              <a:rPr lang="en-US" b="1" dirty="0" err="1" smtClean="0"/>
              <a:t>shalt</a:t>
            </a:r>
            <a:r>
              <a:rPr lang="en-US" b="1" dirty="0" smtClean="0"/>
              <a:t> not go with them; thou </a:t>
            </a:r>
            <a:r>
              <a:rPr lang="en-US" b="1" dirty="0" err="1" smtClean="0"/>
              <a:t>shalt</a:t>
            </a:r>
            <a:r>
              <a:rPr lang="en-US" b="1" dirty="0" smtClean="0"/>
              <a:t> not curse the people: for they are blessed. </a:t>
            </a:r>
            <a:r>
              <a:rPr lang="en-US" b="1" i="1" dirty="0" smtClean="0"/>
              <a:t>(Num 22:12 KJV)</a:t>
            </a:r>
          </a:p>
          <a:p>
            <a:pPr eaLnBrk="1" fontAlgn="auto" hangingPunct="1">
              <a:spcAft>
                <a:spcPts val="0"/>
              </a:spcAft>
              <a:buFont typeface="Wingdings 2"/>
              <a:buNone/>
              <a:defRPr/>
            </a:pPr>
            <a:endParaRPr lang="en-US" dirty="0" smtClean="0"/>
          </a:p>
          <a:p>
            <a:pPr eaLnBrk="1" fontAlgn="auto" hangingPunct="1">
              <a:spcAft>
                <a:spcPts val="0"/>
              </a:spcAft>
              <a:buFont typeface="Wingdings 2"/>
              <a:buChar char=""/>
              <a:defRP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In Daniel</a:t>
            </a:r>
            <a:endParaRPr lang="en-US"/>
          </a:p>
        </p:txBody>
      </p:sp>
      <p:sp>
        <p:nvSpPr>
          <p:cNvPr id="24579" name="Content Placeholder 2"/>
          <p:cNvSpPr>
            <a:spLocks noGrp="1"/>
          </p:cNvSpPr>
          <p:nvPr>
            <p:ph idx="1"/>
          </p:nvPr>
        </p:nvSpPr>
        <p:spPr>
          <a:xfrm>
            <a:off x="609600" y="1676400"/>
            <a:ext cx="8229600" cy="4525963"/>
          </a:xfrm>
        </p:spPr>
        <p:txBody>
          <a:bodyPr/>
          <a:lstStyle/>
          <a:p>
            <a:pPr eaLnBrk="1" hangingPunct="1"/>
            <a:r>
              <a:rPr lang="en-US" smtClean="0"/>
              <a:t>He shall enter also into the glorious land, and many countries shall be overthrown: but these shall escape out of his hand, even Edom, and Moab, and the chief of the children of Ammon. </a:t>
            </a:r>
            <a:r>
              <a:rPr lang="en-US" i="1" smtClean="0"/>
              <a:t>(Dan 11:41 KJV)</a:t>
            </a:r>
          </a:p>
          <a:p>
            <a:pPr eaLnBrk="1" hangingPunct="1">
              <a:buFont typeface="Wingdings 2" pitchFamily="18" charset="2"/>
              <a:buNone/>
            </a:pPr>
            <a:endParaRPr lang="en-US" smtClean="0"/>
          </a:p>
          <a:p>
            <a:pPr eaLnBrk="1" hangingPunct="1"/>
            <a:endParaRPr lang="en-US" smtClean="0"/>
          </a:p>
        </p:txBody>
      </p:sp>
      <p:pic>
        <p:nvPicPr>
          <p:cNvPr id="24580" name="Picture 3" descr="Bible.png"/>
          <p:cNvPicPr>
            <a:picLocks noChangeAspect="1"/>
          </p:cNvPicPr>
          <p:nvPr/>
        </p:nvPicPr>
        <p:blipFill>
          <a:blip r:embed="rId3"/>
          <a:srcRect/>
          <a:stretch>
            <a:fillRect/>
          </a:stretch>
        </p:blipFill>
        <p:spPr bwMode="auto">
          <a:xfrm>
            <a:off x="6477000" y="4114800"/>
            <a:ext cx="32131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ffectLst>
                  <a:outerShdw blurRad="44450" dist="41910" dir="3600000" algn="tl">
                    <a:srgbClr val="000000">
                      <a:alpha val="50000"/>
                    </a:srgbClr>
                  </a:outerShdw>
                  <a:reflection blurRad="6350" stA="55000" endA="300" endPos="45500" dir="5400000" sy="-100000" algn="bl" rotWithShape="0"/>
                </a:effectLst>
              </a:rPr>
              <a:t>Islam in Prophecy</a:t>
            </a:r>
            <a:endParaRPr lang="en-US" dirty="0">
              <a:effectLst>
                <a:outerShdw blurRad="44450" dist="41910" dir="3600000" algn="tl">
                  <a:srgbClr val="000000">
                    <a:alpha val="50000"/>
                  </a:srgbClr>
                </a:outerShdw>
                <a:reflection blurRad="6350" stA="55000" endA="300" endPos="45500" dir="5400000" sy="-100000" algn="bl" rotWithShape="0"/>
              </a:effectLst>
            </a:endParaRPr>
          </a:p>
        </p:txBody>
      </p:sp>
      <p:sp>
        <p:nvSpPr>
          <p:cNvPr id="25603" name="Text Placeholder 2"/>
          <p:cNvSpPr>
            <a:spLocks noGrp="1"/>
          </p:cNvSpPr>
          <p:nvPr>
            <p:ph type="body" idx="1"/>
          </p:nvPr>
        </p:nvSpPr>
        <p:spPr>
          <a:xfrm>
            <a:off x="722313" y="1785938"/>
            <a:ext cx="7772400" cy="1500187"/>
          </a:xfrm>
        </p:spPr>
        <p:txBody>
          <a:bodyPr/>
          <a:lstStyle/>
          <a:p>
            <a:pPr eaLnBrk="1" hangingPunct="1"/>
            <a:r>
              <a:rPr lang="en-US" smtClean="0">
                <a:solidFill>
                  <a:schemeClr val="tx1"/>
                </a:solidFill>
              </a:rPr>
              <a:t>7 Trumpets &amp; 3 Woes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7 Trumpets Timeline</a:t>
            </a:r>
            <a:endParaRPr lang="en-US"/>
          </a:p>
        </p:txBody>
      </p:sp>
      <p:sp>
        <p:nvSpPr>
          <p:cNvPr id="3" name="Content Placeholder 2"/>
          <p:cNvSpPr>
            <a:spLocks noGrp="1"/>
          </p:cNvSpPr>
          <p:nvPr>
            <p:ph idx="1"/>
          </p:nvPr>
        </p:nvSpPr>
        <p:spPr>
          <a:xfrm>
            <a:off x="0" y="1371600"/>
            <a:ext cx="8991600" cy="5334000"/>
          </a:xfrm>
        </p:spPr>
        <p:txBody>
          <a:bodyPr/>
          <a:lstStyle/>
          <a:p>
            <a:pPr eaLnBrk="1" hangingPunct="1">
              <a:buFont typeface="Wingdings 2" pitchFamily="18" charset="2"/>
              <a:buNone/>
            </a:pPr>
            <a:r>
              <a:rPr lang="en-US" sz="2000" smtClean="0"/>
              <a:t>321 330 395 428 433 476     538        627       1299 1449  1840  1842</a:t>
            </a:r>
          </a:p>
          <a:p>
            <a:pPr eaLnBrk="1" hangingPunct="1">
              <a:buFont typeface="Wingdings 2" pitchFamily="18" charset="2"/>
              <a:buNone/>
            </a:pPr>
            <a:endParaRPr lang="en-US" sz="2000" smtClean="0"/>
          </a:p>
          <a:p>
            <a:pPr eaLnBrk="1" hangingPunct="1">
              <a:buFont typeface="Wingdings 2" pitchFamily="18" charset="2"/>
              <a:buNone/>
            </a:pPr>
            <a:r>
              <a:rPr lang="en-US" sz="2000" smtClean="0"/>
              <a:t>321 The first Sunday Law</a:t>
            </a:r>
          </a:p>
          <a:p>
            <a:pPr eaLnBrk="1" hangingPunct="1">
              <a:buFont typeface="Wingdings 2" pitchFamily="18" charset="2"/>
              <a:buNone/>
            </a:pPr>
            <a:r>
              <a:rPr lang="en-US" sz="2000" smtClean="0"/>
              <a:t>330 Constantine moves his Capitol from Rome to Constantinople</a:t>
            </a:r>
          </a:p>
          <a:p>
            <a:pPr eaLnBrk="1" hangingPunct="1">
              <a:buFont typeface="Wingdings 2" pitchFamily="18" charset="2"/>
              <a:buNone/>
            </a:pPr>
            <a:r>
              <a:rPr lang="en-US" sz="2000" smtClean="0"/>
              <a:t>395 Aleric arrives (1</a:t>
            </a:r>
            <a:r>
              <a:rPr lang="en-US" sz="2000" baseline="30000" smtClean="0"/>
              <a:t>st</a:t>
            </a:r>
            <a:r>
              <a:rPr lang="en-US" sz="2000" smtClean="0"/>
              <a:t> Trumpet)</a:t>
            </a:r>
          </a:p>
          <a:p>
            <a:pPr eaLnBrk="1" hangingPunct="1">
              <a:buFont typeface="Wingdings 2" pitchFamily="18" charset="2"/>
              <a:buNone/>
            </a:pPr>
            <a:r>
              <a:rPr lang="en-US" sz="2000" smtClean="0"/>
              <a:t>428 Genseric arrives (2</a:t>
            </a:r>
            <a:r>
              <a:rPr lang="en-US" sz="2000" baseline="30000" smtClean="0"/>
              <a:t>nd</a:t>
            </a:r>
            <a:r>
              <a:rPr lang="en-US" sz="2000" smtClean="0"/>
              <a:t> Trumpet)</a:t>
            </a:r>
          </a:p>
          <a:p>
            <a:pPr eaLnBrk="1" hangingPunct="1">
              <a:buFont typeface="Wingdings 2" pitchFamily="18" charset="2"/>
              <a:buNone/>
            </a:pPr>
            <a:r>
              <a:rPr lang="en-US" sz="2000" smtClean="0"/>
              <a:t>433 Attila the Hun arrives (3</a:t>
            </a:r>
            <a:r>
              <a:rPr lang="en-US" sz="2000" baseline="30000" smtClean="0"/>
              <a:t>rd</a:t>
            </a:r>
            <a:r>
              <a:rPr lang="en-US" sz="2000" smtClean="0"/>
              <a:t> Trumpet)</a:t>
            </a:r>
          </a:p>
          <a:p>
            <a:pPr eaLnBrk="1" hangingPunct="1">
              <a:buFont typeface="Wingdings 2" pitchFamily="18" charset="2"/>
              <a:buNone/>
            </a:pPr>
            <a:r>
              <a:rPr lang="en-US" sz="2000" smtClean="0"/>
              <a:t>476 Odoacer brings final demise to Western Rome (4</a:t>
            </a:r>
            <a:r>
              <a:rPr lang="en-US" sz="2000" baseline="30000" smtClean="0"/>
              <a:t>th</a:t>
            </a:r>
            <a:r>
              <a:rPr lang="en-US" sz="2000" smtClean="0"/>
              <a:t> Trumpet)</a:t>
            </a:r>
          </a:p>
          <a:p>
            <a:pPr eaLnBrk="1" hangingPunct="1">
              <a:buFont typeface="Wingdings 2" pitchFamily="18" charset="2"/>
              <a:buNone/>
            </a:pPr>
            <a:r>
              <a:rPr lang="en-US" sz="2000" smtClean="0"/>
              <a:t>538 Papal Rome begins to rule</a:t>
            </a:r>
          </a:p>
          <a:p>
            <a:pPr eaLnBrk="1" hangingPunct="1">
              <a:buFont typeface="Wingdings 2" pitchFamily="18" charset="2"/>
              <a:buNone/>
            </a:pPr>
            <a:r>
              <a:rPr lang="en-US" sz="2000" smtClean="0"/>
              <a:t>627  December 27</a:t>
            </a:r>
            <a:r>
              <a:rPr lang="en-US" sz="2000" baseline="30000" smtClean="0"/>
              <a:t>th</a:t>
            </a:r>
            <a:r>
              <a:rPr lang="en-US" sz="2000" smtClean="0"/>
              <a:t> the Battle of Nineveh opens the way for Islam(5</a:t>
            </a:r>
            <a:r>
              <a:rPr lang="en-US" sz="2000" baseline="30000" smtClean="0"/>
              <a:t>th</a:t>
            </a:r>
            <a:r>
              <a:rPr lang="en-US" sz="2000" smtClean="0"/>
              <a:t> Trumpet)</a:t>
            </a:r>
          </a:p>
          <a:p>
            <a:pPr eaLnBrk="1" hangingPunct="1">
              <a:buFont typeface="Wingdings 2" pitchFamily="18" charset="2"/>
              <a:buNone/>
            </a:pPr>
            <a:r>
              <a:rPr lang="en-US" sz="2000" smtClean="0"/>
              <a:t>1299 Ottoman Empire established (1</a:t>
            </a:r>
            <a:r>
              <a:rPr lang="en-US" sz="2000" baseline="30000" smtClean="0"/>
              <a:t>st</a:t>
            </a:r>
            <a:r>
              <a:rPr lang="en-US" sz="2000" smtClean="0"/>
              <a:t> Woe)</a:t>
            </a:r>
          </a:p>
          <a:p>
            <a:pPr eaLnBrk="1" hangingPunct="1">
              <a:buFont typeface="Wingdings 2" pitchFamily="18" charset="2"/>
              <a:buNone/>
            </a:pPr>
            <a:r>
              <a:rPr lang="en-US" sz="2000" smtClean="0"/>
              <a:t>1449 1</a:t>
            </a:r>
            <a:r>
              <a:rPr lang="en-US" sz="2000" baseline="30000" smtClean="0"/>
              <a:t>st</a:t>
            </a:r>
            <a:r>
              <a:rPr lang="en-US" sz="2000" smtClean="0"/>
              <a:t>  Woe &amp; 5</a:t>
            </a:r>
            <a:r>
              <a:rPr lang="en-US" sz="2000" baseline="30000" smtClean="0"/>
              <a:t>th</a:t>
            </a:r>
            <a:r>
              <a:rPr lang="en-US" sz="2000" smtClean="0"/>
              <a:t> Trumpet Conclude (Constantine) (2</a:t>
            </a:r>
            <a:r>
              <a:rPr lang="en-US" sz="2000" baseline="30000" smtClean="0"/>
              <a:t>nd</a:t>
            </a:r>
            <a:r>
              <a:rPr lang="en-US" sz="2000" smtClean="0"/>
              <a:t> Woe 6</a:t>
            </a:r>
            <a:r>
              <a:rPr lang="en-US" sz="2000" baseline="30000" smtClean="0"/>
              <a:t>th</a:t>
            </a:r>
            <a:r>
              <a:rPr lang="en-US" sz="2000" smtClean="0"/>
              <a:t> Trumpet begin)</a:t>
            </a:r>
          </a:p>
          <a:p>
            <a:pPr eaLnBrk="1" hangingPunct="1">
              <a:buFont typeface="Wingdings 2" pitchFamily="18" charset="2"/>
              <a:buNone/>
            </a:pPr>
            <a:r>
              <a:rPr lang="en-US" sz="2000" smtClean="0"/>
              <a:t>1840 August 11</a:t>
            </a:r>
            <a:r>
              <a:rPr lang="en-US" sz="2000" baseline="30000" smtClean="0"/>
              <a:t>th</a:t>
            </a:r>
            <a:r>
              <a:rPr lang="en-US" sz="2000" smtClean="0"/>
              <a:t> (2</a:t>
            </a:r>
            <a:r>
              <a:rPr lang="en-US" sz="2000" baseline="30000" smtClean="0"/>
              <a:t>nd</a:t>
            </a:r>
            <a:r>
              <a:rPr lang="en-US" sz="2000" smtClean="0"/>
              <a:t> Woe concludes 6</a:t>
            </a:r>
            <a:r>
              <a:rPr lang="en-US" sz="2000" baseline="30000" smtClean="0"/>
              <a:t>th</a:t>
            </a:r>
            <a:r>
              <a:rPr lang="en-US" sz="2000" smtClean="0"/>
              <a:t> Trumpet)</a:t>
            </a:r>
          </a:p>
          <a:p>
            <a:pPr eaLnBrk="1" hangingPunct="1">
              <a:buFont typeface="Wingdings 2" pitchFamily="18" charset="2"/>
              <a:buNone/>
            </a:pPr>
            <a:r>
              <a:rPr lang="en-US" sz="2000" smtClean="0"/>
              <a:t>1842  Protestants close the door to the 2520 Year Prophecy</a:t>
            </a:r>
          </a:p>
        </p:txBody>
      </p:sp>
      <p:cxnSp>
        <p:nvCxnSpPr>
          <p:cNvPr id="5" name="Straight Arrow Connector 4"/>
          <p:cNvCxnSpPr/>
          <p:nvPr/>
        </p:nvCxnSpPr>
        <p:spPr>
          <a:xfrm>
            <a:off x="0" y="2133600"/>
            <a:ext cx="868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37307" y="1942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4960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9532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1485107" y="1942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1942307" y="1942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24010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30868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38488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46870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52966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59824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6668294" y="1942306"/>
            <a:ext cx="381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8" presetClass="emph" presetSubtype="0" fill="hold" nodeType="afterEffect">
                                  <p:stCondLst>
                                    <p:cond delay="0"/>
                                  </p:stCondLst>
                                  <p:childTnLst>
                                    <p:animRot by="21600000">
                                      <p:cBhvr>
                                        <p:cTn id="15" dur="2000" fill="hold"/>
                                        <p:tgtEl>
                                          <p:spTgt spid="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2000" fill="hold"/>
                                        <p:tgtEl>
                                          <p:spTgt spid="11"/>
                                        </p:tgtEl>
                                        <p:attrNameLst>
                                          <p:attrName>ppt_x</p:attrName>
                                        </p:attrNameLst>
                                      </p:cBhvr>
                                      <p:tavLst>
                                        <p:tav tm="0">
                                          <p:val>
                                            <p:strVal val="1+#ppt_w/2"/>
                                          </p:val>
                                        </p:tav>
                                        <p:tav tm="100000">
                                          <p:val>
                                            <p:strVal val="#ppt_x"/>
                                          </p:val>
                                        </p:tav>
                                      </p:tavLst>
                                    </p:anim>
                                    <p:anim calcmode="lin" valueType="num">
                                      <p:cBhvr additive="base">
                                        <p:cTn id="21" dur="20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5"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8" presetClass="emph" presetSubtype="0" fill="hold" nodeType="afterEffect">
                                  <p:stCondLst>
                                    <p:cond delay="0"/>
                                  </p:stCondLst>
                                  <p:childTnLst>
                                    <p:animRot by="21600000">
                                      <p:cBhvr>
                                        <p:cTn id="28" dur="2000" fill="hold"/>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000" fill="hold"/>
                                        <p:tgtEl>
                                          <p:spTgt spid="14"/>
                                        </p:tgtEl>
                                        <p:attrNameLst>
                                          <p:attrName>ppt_x</p:attrName>
                                        </p:attrNameLst>
                                      </p:cBhvr>
                                      <p:tavLst>
                                        <p:tav tm="0">
                                          <p:val>
                                            <p:strVal val="1+#ppt_w/2"/>
                                          </p:val>
                                        </p:tav>
                                        <p:tav tm="100000">
                                          <p:val>
                                            <p:strVal val="#ppt_x"/>
                                          </p:val>
                                        </p:tav>
                                      </p:tavLst>
                                    </p:anim>
                                    <p:anim calcmode="lin" valueType="num">
                                      <p:cBhvr additive="base">
                                        <p:cTn id="34" dur="20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8" presetClass="emph" presetSubtype="0" fill="hold" nodeType="afterEffect">
                                  <p:stCondLst>
                                    <p:cond delay="0"/>
                                  </p:stCondLst>
                                  <p:childTnLst>
                                    <p:animRot by="21600000">
                                      <p:cBhvr>
                                        <p:cTn id="41" dur="2000" fill="hold"/>
                                        <p:tgtEl>
                                          <p:spTgt spid="14"/>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2000" fill="hold"/>
                                        <p:tgtEl>
                                          <p:spTgt spid="16"/>
                                        </p:tgtEl>
                                        <p:attrNameLst>
                                          <p:attrName>ppt_x</p:attrName>
                                        </p:attrNameLst>
                                      </p:cBhvr>
                                      <p:tavLst>
                                        <p:tav tm="0">
                                          <p:val>
                                            <p:strVal val="1+#ppt_w/2"/>
                                          </p:val>
                                        </p:tav>
                                        <p:tav tm="100000">
                                          <p:val>
                                            <p:strVal val="#ppt_x"/>
                                          </p:val>
                                        </p:tav>
                                      </p:tavLst>
                                    </p:anim>
                                    <p:anim calcmode="lin" valueType="num">
                                      <p:cBhvr additive="base">
                                        <p:cTn id="47" dur="2000" fill="hold"/>
                                        <p:tgtEl>
                                          <p:spTgt spid="16"/>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51"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8" presetClass="emph" presetSubtype="0" fill="hold" nodeType="afterEffect">
                                  <p:stCondLst>
                                    <p:cond delay="0"/>
                                  </p:stCondLst>
                                  <p:childTnLst>
                                    <p:animRot by="21600000">
                                      <p:cBhvr>
                                        <p:cTn id="54" dur="2000" fill="hold"/>
                                        <p:tgtEl>
                                          <p:spTgt spid="16"/>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2000" fill="hold"/>
                                        <p:tgtEl>
                                          <p:spTgt spid="17"/>
                                        </p:tgtEl>
                                        <p:attrNameLst>
                                          <p:attrName>ppt_x</p:attrName>
                                        </p:attrNameLst>
                                      </p:cBhvr>
                                      <p:tavLst>
                                        <p:tav tm="0">
                                          <p:val>
                                            <p:strVal val="1+#ppt_w/2"/>
                                          </p:val>
                                        </p:tav>
                                        <p:tav tm="100000">
                                          <p:val>
                                            <p:strVal val="#ppt_x"/>
                                          </p:val>
                                        </p:tav>
                                      </p:tavLst>
                                    </p:anim>
                                    <p:anim calcmode="lin" valueType="num">
                                      <p:cBhvr additive="base">
                                        <p:cTn id="60" dur="20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additive="base">
                                        <p:cTn id="63"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64" dur="2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65" fill="hold">
                            <p:stCondLst>
                              <p:cond delay="2000"/>
                            </p:stCondLst>
                            <p:childTnLst>
                              <p:par>
                                <p:cTn id="66" presetID="8" presetClass="emph" presetSubtype="0" fill="hold" nodeType="afterEffect">
                                  <p:stCondLst>
                                    <p:cond delay="0"/>
                                  </p:stCondLst>
                                  <p:childTnLst>
                                    <p:animRot by="21600000">
                                      <p:cBhvr>
                                        <p:cTn id="67" dur="2000" fill="hold"/>
                                        <p:tgtEl>
                                          <p:spTgt spid="17"/>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2000" fill="hold"/>
                                        <p:tgtEl>
                                          <p:spTgt spid="18"/>
                                        </p:tgtEl>
                                        <p:attrNameLst>
                                          <p:attrName>ppt_x</p:attrName>
                                        </p:attrNameLst>
                                      </p:cBhvr>
                                      <p:tavLst>
                                        <p:tav tm="0">
                                          <p:val>
                                            <p:strVal val="1+#ppt_w/2"/>
                                          </p:val>
                                        </p:tav>
                                        <p:tav tm="100000">
                                          <p:val>
                                            <p:strVal val="#ppt_x"/>
                                          </p:val>
                                        </p:tav>
                                      </p:tavLst>
                                    </p:anim>
                                    <p:anim calcmode="lin" valueType="num">
                                      <p:cBhvr additive="base">
                                        <p:cTn id="73" dur="2000" fill="hold"/>
                                        <p:tgtEl>
                                          <p:spTgt spid="18"/>
                                        </p:tgtEl>
                                        <p:attrNameLst>
                                          <p:attrName>ppt_y</p:attrName>
                                        </p:attrNameLst>
                                      </p:cBhvr>
                                      <p:tavLst>
                                        <p:tav tm="0">
                                          <p:val>
                                            <p:strVal val="#ppt_y"/>
                                          </p:val>
                                        </p:tav>
                                        <p:tav tm="100000">
                                          <p:val>
                                            <p:strVal val="#ppt_y"/>
                                          </p:val>
                                        </p:tav>
                                      </p:tavLst>
                                    </p:anim>
                                  </p:childTnLst>
                                </p:cTn>
                              </p:par>
                              <p:par>
                                <p:cTn id="74" presetID="2" presetClass="entr" presetSubtype="2" fill="hold" nodeType="with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 calcmode="lin" valueType="num">
                                      <p:cBhvr additive="base">
                                        <p:cTn id="76"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77" dur="2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78" fill="hold">
                            <p:stCondLst>
                              <p:cond delay="2000"/>
                            </p:stCondLst>
                            <p:childTnLst>
                              <p:par>
                                <p:cTn id="79" presetID="8" presetClass="emph" presetSubtype="0" fill="hold" nodeType="afterEffect">
                                  <p:stCondLst>
                                    <p:cond delay="0"/>
                                  </p:stCondLst>
                                  <p:childTnLst>
                                    <p:animRot by="21600000">
                                      <p:cBhvr>
                                        <p:cTn id="80" dur="2000" fill="hold"/>
                                        <p:tgtEl>
                                          <p:spTgt spid="18"/>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2000" fill="hold"/>
                                        <p:tgtEl>
                                          <p:spTgt spid="19"/>
                                        </p:tgtEl>
                                        <p:attrNameLst>
                                          <p:attrName>ppt_x</p:attrName>
                                        </p:attrNameLst>
                                      </p:cBhvr>
                                      <p:tavLst>
                                        <p:tav tm="0">
                                          <p:val>
                                            <p:strVal val="1+#ppt_w/2"/>
                                          </p:val>
                                        </p:tav>
                                        <p:tav tm="100000">
                                          <p:val>
                                            <p:strVal val="#ppt_x"/>
                                          </p:val>
                                        </p:tav>
                                      </p:tavLst>
                                    </p:anim>
                                    <p:anim calcmode="lin" valueType="num">
                                      <p:cBhvr additive="base">
                                        <p:cTn id="86" dur="2000" fill="hold"/>
                                        <p:tgtEl>
                                          <p:spTgt spid="19"/>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 calcmode="lin" valueType="num">
                                      <p:cBhvr additive="base">
                                        <p:cTn id="89" dur="2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90" dur="2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91" fill="hold">
                            <p:stCondLst>
                              <p:cond delay="2000"/>
                            </p:stCondLst>
                            <p:childTnLst>
                              <p:par>
                                <p:cTn id="92" presetID="8" presetClass="emph" presetSubtype="0" fill="hold" nodeType="afterEffect">
                                  <p:stCondLst>
                                    <p:cond delay="0"/>
                                  </p:stCondLst>
                                  <p:childTnLst>
                                    <p:animRot by="21600000">
                                      <p:cBhvr>
                                        <p:cTn id="93" dur="2000" fill="hold"/>
                                        <p:tgtEl>
                                          <p:spTgt spid="19"/>
                                        </p:tgtEl>
                                        <p:attrNameLst>
                                          <p:attrName>r</p:attrName>
                                        </p:attrNameLst>
                                      </p:cBhvr>
                                    </p:animRot>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 calcmode="lin" valueType="num">
                                      <p:cBhvr additive="base">
                                        <p:cTn id="98" dur="2000" fill="hold"/>
                                        <p:tgtEl>
                                          <p:spTgt spid="20"/>
                                        </p:tgtEl>
                                        <p:attrNameLst>
                                          <p:attrName>ppt_x</p:attrName>
                                        </p:attrNameLst>
                                      </p:cBhvr>
                                      <p:tavLst>
                                        <p:tav tm="0">
                                          <p:val>
                                            <p:strVal val="1+#ppt_w/2"/>
                                          </p:val>
                                        </p:tav>
                                        <p:tav tm="100000">
                                          <p:val>
                                            <p:strVal val="#ppt_x"/>
                                          </p:val>
                                        </p:tav>
                                      </p:tavLst>
                                    </p:anim>
                                    <p:anim calcmode="lin" valueType="num">
                                      <p:cBhvr additive="base">
                                        <p:cTn id="99" dur="2000" fill="hold"/>
                                        <p:tgtEl>
                                          <p:spTgt spid="20"/>
                                        </p:tgtEl>
                                        <p:attrNameLst>
                                          <p:attrName>ppt_y</p:attrName>
                                        </p:attrNameLst>
                                      </p:cBhvr>
                                      <p:tavLst>
                                        <p:tav tm="0">
                                          <p:val>
                                            <p:strVal val="#ppt_y"/>
                                          </p:val>
                                        </p:tav>
                                        <p:tav tm="100000">
                                          <p:val>
                                            <p:strVal val="#ppt_y"/>
                                          </p:val>
                                        </p:tav>
                                      </p:tavLst>
                                    </p:anim>
                                  </p:childTnLst>
                                </p:cTn>
                              </p:par>
                              <p:par>
                                <p:cTn id="100" presetID="2" presetClass="entr" presetSubtype="2" fill="hold" nodeType="withEffect">
                                  <p:stCondLst>
                                    <p:cond delay="0"/>
                                  </p:stCondLst>
                                  <p:childTnLst>
                                    <p:set>
                                      <p:cBhvr>
                                        <p:cTn id="101" dur="1" fill="hold">
                                          <p:stCondLst>
                                            <p:cond delay="0"/>
                                          </p:stCondLst>
                                        </p:cTn>
                                        <p:tgtEl>
                                          <p:spTgt spid="3">
                                            <p:txEl>
                                              <p:pRg st="9" end="9"/>
                                            </p:txEl>
                                          </p:spTgt>
                                        </p:tgtEl>
                                        <p:attrNameLst>
                                          <p:attrName>style.visibility</p:attrName>
                                        </p:attrNameLst>
                                      </p:cBhvr>
                                      <p:to>
                                        <p:strVal val="visible"/>
                                      </p:to>
                                    </p:set>
                                    <p:anim calcmode="lin" valueType="num">
                                      <p:cBhvr additive="base">
                                        <p:cTn id="102" dur="2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103" dur="2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104" fill="hold">
                            <p:stCondLst>
                              <p:cond delay="2000"/>
                            </p:stCondLst>
                            <p:childTnLst>
                              <p:par>
                                <p:cTn id="105" presetID="8" presetClass="emph" presetSubtype="0" fill="hold" nodeType="afterEffect">
                                  <p:stCondLst>
                                    <p:cond delay="0"/>
                                  </p:stCondLst>
                                  <p:childTnLst>
                                    <p:animRot by="21600000">
                                      <p:cBhvr>
                                        <p:cTn id="106" dur="2000" fill="hold"/>
                                        <p:tgtEl>
                                          <p:spTgt spid="20"/>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2" presetClass="entr" presetSubtype="2"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2000" fill="hold"/>
                                        <p:tgtEl>
                                          <p:spTgt spid="21"/>
                                        </p:tgtEl>
                                        <p:attrNameLst>
                                          <p:attrName>ppt_x</p:attrName>
                                        </p:attrNameLst>
                                      </p:cBhvr>
                                      <p:tavLst>
                                        <p:tav tm="0">
                                          <p:val>
                                            <p:strVal val="1+#ppt_w/2"/>
                                          </p:val>
                                        </p:tav>
                                        <p:tav tm="100000">
                                          <p:val>
                                            <p:strVal val="#ppt_x"/>
                                          </p:val>
                                        </p:tav>
                                      </p:tavLst>
                                    </p:anim>
                                    <p:anim calcmode="lin" valueType="num">
                                      <p:cBhvr additive="base">
                                        <p:cTn id="112" dur="2000" fill="hold"/>
                                        <p:tgtEl>
                                          <p:spTgt spid="21"/>
                                        </p:tgtEl>
                                        <p:attrNameLst>
                                          <p:attrName>ppt_y</p:attrName>
                                        </p:attrNameLst>
                                      </p:cBhvr>
                                      <p:tavLst>
                                        <p:tav tm="0">
                                          <p:val>
                                            <p:strVal val="#ppt_y"/>
                                          </p:val>
                                        </p:tav>
                                        <p:tav tm="100000">
                                          <p:val>
                                            <p:strVal val="#ppt_y"/>
                                          </p:val>
                                        </p:tav>
                                      </p:tavLst>
                                    </p:anim>
                                  </p:childTnLst>
                                </p:cTn>
                              </p:par>
                              <p:par>
                                <p:cTn id="113" presetID="2" presetClass="entr" presetSubtype="2" fill="hold" nodeType="withEffect">
                                  <p:stCondLst>
                                    <p:cond delay="0"/>
                                  </p:stCondLst>
                                  <p:childTnLst>
                                    <p:set>
                                      <p:cBhvr>
                                        <p:cTn id="114" dur="1" fill="hold">
                                          <p:stCondLst>
                                            <p:cond delay="0"/>
                                          </p:stCondLst>
                                        </p:cTn>
                                        <p:tgtEl>
                                          <p:spTgt spid="3">
                                            <p:txEl>
                                              <p:pRg st="10" end="10"/>
                                            </p:txEl>
                                          </p:spTgt>
                                        </p:tgtEl>
                                        <p:attrNameLst>
                                          <p:attrName>style.visibility</p:attrName>
                                        </p:attrNameLst>
                                      </p:cBhvr>
                                      <p:to>
                                        <p:strVal val="visible"/>
                                      </p:to>
                                    </p:set>
                                    <p:anim calcmode="lin" valueType="num">
                                      <p:cBhvr additive="base">
                                        <p:cTn id="115" dur="2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116" dur="2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117" fill="hold">
                            <p:stCondLst>
                              <p:cond delay="2000"/>
                            </p:stCondLst>
                            <p:childTnLst>
                              <p:par>
                                <p:cTn id="118" presetID="8" presetClass="emph" presetSubtype="0" fill="hold" nodeType="afterEffect">
                                  <p:stCondLst>
                                    <p:cond delay="0"/>
                                  </p:stCondLst>
                                  <p:childTnLst>
                                    <p:animRot by="21600000">
                                      <p:cBhvr>
                                        <p:cTn id="119" dur="2000" fill="hold"/>
                                        <p:tgtEl>
                                          <p:spTgt spid="21"/>
                                        </p:tgtEl>
                                        <p:attrNameLst>
                                          <p:attrName>r</p:attrName>
                                        </p:attrNameLst>
                                      </p:cBhvr>
                                    </p:animRot>
                                  </p:childTnLst>
                                </p:cTn>
                              </p:par>
                            </p:childTnLst>
                          </p:cTn>
                        </p:par>
                      </p:childTnLst>
                    </p:cTn>
                  </p:par>
                  <p:par>
                    <p:cTn id="120" fill="hold">
                      <p:stCondLst>
                        <p:cond delay="indefinite"/>
                      </p:stCondLst>
                      <p:childTnLst>
                        <p:par>
                          <p:cTn id="121" fill="hold">
                            <p:stCondLst>
                              <p:cond delay="0"/>
                            </p:stCondLst>
                            <p:childTnLst>
                              <p:par>
                                <p:cTn id="122" presetID="2" presetClass="entr" presetSubtype="2" fill="hold" nodeType="clickEffect">
                                  <p:stCondLst>
                                    <p:cond delay="0"/>
                                  </p:stCondLst>
                                  <p:childTnLst>
                                    <p:set>
                                      <p:cBhvr>
                                        <p:cTn id="123" dur="1" fill="hold">
                                          <p:stCondLst>
                                            <p:cond delay="0"/>
                                          </p:stCondLst>
                                        </p:cTn>
                                        <p:tgtEl>
                                          <p:spTgt spid="22"/>
                                        </p:tgtEl>
                                        <p:attrNameLst>
                                          <p:attrName>style.visibility</p:attrName>
                                        </p:attrNameLst>
                                      </p:cBhvr>
                                      <p:to>
                                        <p:strVal val="visible"/>
                                      </p:to>
                                    </p:set>
                                    <p:anim calcmode="lin" valueType="num">
                                      <p:cBhvr additive="base">
                                        <p:cTn id="124" dur="2000" fill="hold"/>
                                        <p:tgtEl>
                                          <p:spTgt spid="22"/>
                                        </p:tgtEl>
                                        <p:attrNameLst>
                                          <p:attrName>ppt_x</p:attrName>
                                        </p:attrNameLst>
                                      </p:cBhvr>
                                      <p:tavLst>
                                        <p:tav tm="0">
                                          <p:val>
                                            <p:strVal val="1+#ppt_w/2"/>
                                          </p:val>
                                        </p:tav>
                                        <p:tav tm="100000">
                                          <p:val>
                                            <p:strVal val="#ppt_x"/>
                                          </p:val>
                                        </p:tav>
                                      </p:tavLst>
                                    </p:anim>
                                    <p:anim calcmode="lin" valueType="num">
                                      <p:cBhvr additive="base">
                                        <p:cTn id="125" dur="2000" fill="hold"/>
                                        <p:tgtEl>
                                          <p:spTgt spid="22"/>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3">
                                            <p:txEl>
                                              <p:pRg st="11" end="11"/>
                                            </p:txEl>
                                          </p:spTgt>
                                        </p:tgtEl>
                                        <p:attrNameLst>
                                          <p:attrName>style.visibility</p:attrName>
                                        </p:attrNameLst>
                                      </p:cBhvr>
                                      <p:to>
                                        <p:strVal val="visible"/>
                                      </p:to>
                                    </p:set>
                                    <p:anim calcmode="lin" valueType="num">
                                      <p:cBhvr additive="base">
                                        <p:cTn id="128" dur="2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129" dur="2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par>
                          <p:cTn id="130" fill="hold">
                            <p:stCondLst>
                              <p:cond delay="2000"/>
                            </p:stCondLst>
                            <p:childTnLst>
                              <p:par>
                                <p:cTn id="131" presetID="8" presetClass="emph" presetSubtype="0" fill="hold" nodeType="afterEffect">
                                  <p:stCondLst>
                                    <p:cond delay="0"/>
                                  </p:stCondLst>
                                  <p:childTnLst>
                                    <p:animRot by="21600000">
                                      <p:cBhvr>
                                        <p:cTn id="132" dur="2000" fill="hold"/>
                                        <p:tgtEl>
                                          <p:spTgt spid="22"/>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2" presetClass="entr" presetSubtype="2" fill="hold" nodeType="clickEffect">
                                  <p:stCondLst>
                                    <p:cond delay="0"/>
                                  </p:stCondLst>
                                  <p:childTnLst>
                                    <p:set>
                                      <p:cBhvr>
                                        <p:cTn id="136" dur="1" fill="hold">
                                          <p:stCondLst>
                                            <p:cond delay="0"/>
                                          </p:stCondLst>
                                        </p:cTn>
                                        <p:tgtEl>
                                          <p:spTgt spid="23"/>
                                        </p:tgtEl>
                                        <p:attrNameLst>
                                          <p:attrName>style.visibility</p:attrName>
                                        </p:attrNameLst>
                                      </p:cBhvr>
                                      <p:to>
                                        <p:strVal val="visible"/>
                                      </p:to>
                                    </p:set>
                                    <p:anim calcmode="lin" valueType="num">
                                      <p:cBhvr additive="base">
                                        <p:cTn id="137" dur="2000" fill="hold"/>
                                        <p:tgtEl>
                                          <p:spTgt spid="23"/>
                                        </p:tgtEl>
                                        <p:attrNameLst>
                                          <p:attrName>ppt_x</p:attrName>
                                        </p:attrNameLst>
                                      </p:cBhvr>
                                      <p:tavLst>
                                        <p:tav tm="0">
                                          <p:val>
                                            <p:strVal val="1+#ppt_w/2"/>
                                          </p:val>
                                        </p:tav>
                                        <p:tav tm="100000">
                                          <p:val>
                                            <p:strVal val="#ppt_x"/>
                                          </p:val>
                                        </p:tav>
                                      </p:tavLst>
                                    </p:anim>
                                    <p:anim calcmode="lin" valueType="num">
                                      <p:cBhvr additive="base">
                                        <p:cTn id="138" dur="2000" fill="hold"/>
                                        <p:tgtEl>
                                          <p:spTgt spid="23"/>
                                        </p:tgtEl>
                                        <p:attrNameLst>
                                          <p:attrName>ppt_y</p:attrName>
                                        </p:attrNameLst>
                                      </p:cBhvr>
                                      <p:tavLst>
                                        <p:tav tm="0">
                                          <p:val>
                                            <p:strVal val="#ppt_y"/>
                                          </p:val>
                                        </p:tav>
                                        <p:tav tm="100000">
                                          <p:val>
                                            <p:strVal val="#ppt_y"/>
                                          </p:val>
                                        </p:tav>
                                      </p:tavLst>
                                    </p:anim>
                                  </p:childTnLst>
                                </p:cTn>
                              </p:par>
                              <p:par>
                                <p:cTn id="139" presetID="2" presetClass="entr" presetSubtype="2" fill="hold" nodeType="withEffect">
                                  <p:stCondLst>
                                    <p:cond delay="0"/>
                                  </p:stCondLst>
                                  <p:childTnLst>
                                    <p:set>
                                      <p:cBhvr>
                                        <p:cTn id="140" dur="1" fill="hold">
                                          <p:stCondLst>
                                            <p:cond delay="0"/>
                                          </p:stCondLst>
                                        </p:cTn>
                                        <p:tgtEl>
                                          <p:spTgt spid="3">
                                            <p:txEl>
                                              <p:pRg st="12" end="12"/>
                                            </p:txEl>
                                          </p:spTgt>
                                        </p:tgtEl>
                                        <p:attrNameLst>
                                          <p:attrName>style.visibility</p:attrName>
                                        </p:attrNameLst>
                                      </p:cBhvr>
                                      <p:to>
                                        <p:strVal val="visible"/>
                                      </p:to>
                                    </p:set>
                                    <p:anim calcmode="lin" valueType="num">
                                      <p:cBhvr additive="base">
                                        <p:cTn id="141" dur="20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142" dur="2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par>
                          <p:cTn id="143" fill="hold">
                            <p:stCondLst>
                              <p:cond delay="2000"/>
                            </p:stCondLst>
                            <p:childTnLst>
                              <p:par>
                                <p:cTn id="144" presetID="8" presetClass="emph" presetSubtype="0" fill="hold" nodeType="afterEffect">
                                  <p:stCondLst>
                                    <p:cond delay="0"/>
                                  </p:stCondLst>
                                  <p:childTnLst>
                                    <p:animRot by="21600000">
                                      <p:cBhvr>
                                        <p:cTn id="145" dur="2000" fill="hold"/>
                                        <p:tgtEl>
                                          <p:spTgt spid="23"/>
                                        </p:tgtEl>
                                        <p:attrNameLst>
                                          <p:attrName>r</p:attrName>
                                        </p:attrNameLst>
                                      </p:cBhvr>
                                    </p:animRot>
                                  </p:childTnLst>
                                </p:cTn>
                              </p:par>
                            </p:childTnLst>
                          </p:cTn>
                        </p:par>
                      </p:childTnLst>
                    </p:cTn>
                  </p:par>
                  <p:par>
                    <p:cTn id="146" fill="hold">
                      <p:stCondLst>
                        <p:cond delay="indefinite"/>
                      </p:stCondLst>
                      <p:childTnLst>
                        <p:par>
                          <p:cTn id="147" fill="hold">
                            <p:stCondLst>
                              <p:cond delay="0"/>
                            </p:stCondLst>
                            <p:childTnLst>
                              <p:par>
                                <p:cTn id="148" presetID="2" presetClass="entr" presetSubtype="2" fill="hold" nodeType="clickEffect">
                                  <p:stCondLst>
                                    <p:cond delay="0"/>
                                  </p:stCondLst>
                                  <p:childTnLst>
                                    <p:set>
                                      <p:cBhvr>
                                        <p:cTn id="149" dur="1" fill="hold">
                                          <p:stCondLst>
                                            <p:cond delay="0"/>
                                          </p:stCondLst>
                                        </p:cTn>
                                        <p:tgtEl>
                                          <p:spTgt spid="24"/>
                                        </p:tgtEl>
                                        <p:attrNameLst>
                                          <p:attrName>style.visibility</p:attrName>
                                        </p:attrNameLst>
                                      </p:cBhvr>
                                      <p:to>
                                        <p:strVal val="visible"/>
                                      </p:to>
                                    </p:set>
                                    <p:anim calcmode="lin" valueType="num">
                                      <p:cBhvr additive="base">
                                        <p:cTn id="150" dur="2000" fill="hold"/>
                                        <p:tgtEl>
                                          <p:spTgt spid="24"/>
                                        </p:tgtEl>
                                        <p:attrNameLst>
                                          <p:attrName>ppt_x</p:attrName>
                                        </p:attrNameLst>
                                      </p:cBhvr>
                                      <p:tavLst>
                                        <p:tav tm="0">
                                          <p:val>
                                            <p:strVal val="1+#ppt_w/2"/>
                                          </p:val>
                                        </p:tav>
                                        <p:tav tm="100000">
                                          <p:val>
                                            <p:strVal val="#ppt_x"/>
                                          </p:val>
                                        </p:tav>
                                      </p:tavLst>
                                    </p:anim>
                                    <p:anim calcmode="lin" valueType="num">
                                      <p:cBhvr additive="base">
                                        <p:cTn id="151" dur="2000" fill="hold"/>
                                        <p:tgtEl>
                                          <p:spTgt spid="24"/>
                                        </p:tgtEl>
                                        <p:attrNameLst>
                                          <p:attrName>ppt_y</p:attrName>
                                        </p:attrNameLst>
                                      </p:cBhvr>
                                      <p:tavLst>
                                        <p:tav tm="0">
                                          <p:val>
                                            <p:strVal val="#ppt_y"/>
                                          </p:val>
                                        </p:tav>
                                        <p:tav tm="100000">
                                          <p:val>
                                            <p:strVal val="#ppt_y"/>
                                          </p:val>
                                        </p:tav>
                                      </p:tavLst>
                                    </p:anim>
                                  </p:childTnLst>
                                </p:cTn>
                              </p:par>
                              <p:par>
                                <p:cTn id="152" presetID="2" presetClass="entr" presetSubtype="2" fill="hold" nodeType="withEffect">
                                  <p:stCondLst>
                                    <p:cond delay="0"/>
                                  </p:stCondLst>
                                  <p:childTnLst>
                                    <p:set>
                                      <p:cBhvr>
                                        <p:cTn id="153" dur="1" fill="hold">
                                          <p:stCondLst>
                                            <p:cond delay="0"/>
                                          </p:stCondLst>
                                        </p:cTn>
                                        <p:tgtEl>
                                          <p:spTgt spid="3">
                                            <p:txEl>
                                              <p:pRg st="13" end="13"/>
                                            </p:txEl>
                                          </p:spTgt>
                                        </p:tgtEl>
                                        <p:attrNameLst>
                                          <p:attrName>style.visibility</p:attrName>
                                        </p:attrNameLst>
                                      </p:cBhvr>
                                      <p:to>
                                        <p:strVal val="visible"/>
                                      </p:to>
                                    </p:set>
                                    <p:anim calcmode="lin" valueType="num">
                                      <p:cBhvr additive="base">
                                        <p:cTn id="154" dur="20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155" dur="20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par>
                          <p:cTn id="156" fill="hold">
                            <p:stCondLst>
                              <p:cond delay="2000"/>
                            </p:stCondLst>
                            <p:childTnLst>
                              <p:par>
                                <p:cTn id="157" presetID="8" presetClass="emph" presetSubtype="0" fill="hold" nodeType="afterEffect">
                                  <p:stCondLst>
                                    <p:cond delay="0"/>
                                  </p:stCondLst>
                                  <p:childTnLst>
                                    <p:animRot by="21600000">
                                      <p:cBhvr>
                                        <p:cTn id="158"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Revelation 8:7-12</a:t>
            </a:r>
            <a:endParaRPr lang="en-US"/>
          </a:p>
        </p:txBody>
      </p:sp>
      <p:sp>
        <p:nvSpPr>
          <p:cNvPr id="3" name="Content Placeholder 2"/>
          <p:cNvSpPr>
            <a:spLocks noGrp="1"/>
          </p:cNvSpPr>
          <p:nvPr>
            <p:ph idx="1"/>
          </p:nvPr>
        </p:nvSpPr>
        <p:spPr>
          <a:xfrm>
            <a:off x="0" y="1600200"/>
            <a:ext cx="8991600" cy="4876800"/>
          </a:xfrm>
        </p:spPr>
        <p:txBody>
          <a:bodyPr rtlCol="0">
            <a:normAutofit fontScale="70000" lnSpcReduction="20000"/>
          </a:bodyPr>
          <a:lstStyle/>
          <a:p>
            <a:pPr eaLnBrk="1" fontAlgn="auto" hangingPunct="1">
              <a:spcAft>
                <a:spcPts val="0"/>
              </a:spcAft>
              <a:buFont typeface="Wingdings 2"/>
              <a:buChar char=""/>
              <a:defRPr/>
            </a:pPr>
            <a:r>
              <a:rPr lang="en-US" dirty="0" smtClean="0"/>
              <a:t>The </a:t>
            </a:r>
            <a:r>
              <a:rPr lang="en-US" b="1" dirty="0" smtClean="0"/>
              <a:t>first angel </a:t>
            </a:r>
            <a:r>
              <a:rPr lang="en-US" dirty="0" smtClean="0"/>
              <a:t>sounded, and there followed hail and fire mingled with blood, and they were cast upon the earth: and the third part of trees was burnt up, and all green grass was burnt up. </a:t>
            </a:r>
          </a:p>
          <a:p>
            <a:pPr eaLnBrk="1" fontAlgn="auto" hangingPunct="1">
              <a:spcAft>
                <a:spcPts val="0"/>
              </a:spcAft>
              <a:buFont typeface="Wingdings 2"/>
              <a:buChar char=""/>
              <a:defRPr/>
            </a:pPr>
            <a:r>
              <a:rPr lang="en-US" dirty="0" smtClean="0"/>
              <a:t>: and the third part of the sea became blood; And the third part of the creatures which were in the sea, and had life, died; and the third part of the ships were destroyed. </a:t>
            </a:r>
          </a:p>
          <a:p>
            <a:pPr eaLnBrk="1" fontAlgn="auto" hangingPunct="1">
              <a:spcAft>
                <a:spcPts val="0"/>
              </a:spcAft>
              <a:buFont typeface="Wingdings 2"/>
              <a:buChar char=""/>
              <a:defRPr/>
            </a:pPr>
            <a:r>
              <a:rPr lang="en-US" dirty="0" smtClean="0"/>
              <a:t>And the </a:t>
            </a:r>
            <a:r>
              <a:rPr lang="en-US" b="1" dirty="0" smtClean="0"/>
              <a:t>third angel </a:t>
            </a:r>
            <a:r>
              <a:rPr lang="en-US" dirty="0" smtClean="0"/>
              <a:t>sounded, and there fell a great star from heaven, burning as it were a lamp, and it fell upon the third part of the rivers, and upon the fountains of waters; And the name of the star is called Wormwood: and the third part of the waters became wormwood; and many men died of the waters, because they were made bitter. </a:t>
            </a:r>
          </a:p>
          <a:p>
            <a:pPr eaLnBrk="1" fontAlgn="auto" hangingPunct="1">
              <a:spcAft>
                <a:spcPts val="0"/>
              </a:spcAft>
              <a:buFont typeface="Wingdings 2"/>
              <a:buChar char=""/>
              <a:defRPr/>
            </a:pPr>
            <a:r>
              <a:rPr lang="en-US" dirty="0" smtClean="0"/>
              <a:t>And the </a:t>
            </a:r>
            <a:r>
              <a:rPr lang="en-US" b="1" dirty="0" smtClean="0"/>
              <a:t>fourth angel </a:t>
            </a:r>
            <a:r>
              <a:rPr lang="en-US" dirty="0" smtClean="0"/>
              <a:t>sounded, and the third part of the sun was smitten, and the third part of the moon, and the third part of the stars; so as the third part of them was darkened, and the day shone not for a third part of it, and the night likewise. (Rev 8:7-12 KJV)</a:t>
            </a:r>
          </a:p>
          <a:p>
            <a:pPr eaLnBrk="1" fontAlgn="auto" hangingPunct="1">
              <a:spcAft>
                <a:spcPts val="0"/>
              </a:spcAft>
              <a:buFont typeface="Wingdings 2"/>
              <a:buChar char=""/>
              <a:defRPr/>
            </a:pPr>
            <a:endParaRPr lang="en-US" dirty="0" smtClean="0"/>
          </a:p>
        </p:txBody>
      </p:sp>
      <p:sp>
        <p:nvSpPr>
          <p:cNvPr id="8" name="Rectangle 3"/>
          <p:cNvSpPr>
            <a:spLocks noChangeArrowheads="1"/>
          </p:cNvSpPr>
          <p:nvPr/>
        </p:nvSpPr>
        <p:spPr bwMode="auto">
          <a:xfrm>
            <a:off x="0" y="1600200"/>
            <a:ext cx="9144000"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a:effectLst/>
        </p:spPr>
        <p:txBody>
          <a:bodyPr wrap="square" anchor="ctr">
            <a:spAutoFit/>
          </a:bodyPr>
          <a:lstStyle/>
          <a:p>
            <a:pPr>
              <a:defRPr/>
            </a:pPr>
            <a:r>
              <a:rPr lang="en-US" sz="2400" dirty="0">
                <a:latin typeface="+mn-lt"/>
                <a:ea typeface="Times New Roman" pitchFamily="18" charset="0"/>
                <a:cs typeface="+mn-cs"/>
              </a:rPr>
              <a:t>Alaric arrives in 395, and in 410 the city of Rome was taken. (First Trumpet)</a:t>
            </a:r>
            <a:r>
              <a:rPr lang="en-US" sz="2400" dirty="0">
                <a:latin typeface="+mn-lt"/>
                <a:cs typeface="+mn-cs"/>
              </a:rPr>
              <a:t>  Scorched Earth Policy.</a:t>
            </a:r>
          </a:p>
        </p:txBody>
      </p:sp>
      <p:sp>
        <p:nvSpPr>
          <p:cNvPr id="9" name="Rectangle 8"/>
          <p:cNvSpPr/>
          <p:nvPr/>
        </p:nvSpPr>
        <p:spPr>
          <a:xfrm>
            <a:off x="0" y="2438400"/>
            <a:ext cx="9144000" cy="8302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spAutoFit/>
          </a:bodyPr>
          <a:lstStyle/>
          <a:p>
            <a:pPr>
              <a:defRPr/>
            </a:pPr>
            <a:r>
              <a:rPr lang="en-US" sz="2400" dirty="0">
                <a:latin typeface="+mn-lt"/>
                <a:cs typeface="+mn-cs"/>
              </a:rPr>
              <a:t>Genseric, 428-468 (Second Trumpet) Sacked Rome in 455 AD, Naval warfare was his focus and defeated Western Rome on the seas. </a:t>
            </a:r>
          </a:p>
        </p:txBody>
      </p:sp>
      <p:sp>
        <p:nvSpPr>
          <p:cNvPr id="10" name="Rectangle 9"/>
          <p:cNvSpPr/>
          <p:nvPr/>
        </p:nvSpPr>
        <p:spPr>
          <a:xfrm>
            <a:off x="0" y="3200400"/>
            <a:ext cx="9144000" cy="15700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spAutoFit/>
          </a:bodyPr>
          <a:lstStyle/>
          <a:p>
            <a:pPr>
              <a:defRPr/>
            </a:pPr>
            <a:r>
              <a:rPr lang="en-US" sz="2400" dirty="0">
                <a:latin typeface="+mn-lt"/>
                <a:cs typeface="+mn-cs"/>
              </a:rPr>
              <a:t>Attila the Hun from 433 to 453.(Third Trumpet) Attack was swift &amp; violent over the Alps, and his Battles took place by Rivers, died shortly after taking Rome, in a drunken state in 453 when Rome was his and on the day of his marriage of a nosebleed. </a:t>
            </a:r>
          </a:p>
        </p:txBody>
      </p:sp>
      <p:sp>
        <p:nvSpPr>
          <p:cNvPr id="6148" name="Rectangle 4"/>
          <p:cNvSpPr>
            <a:spLocks noChangeArrowheads="1"/>
          </p:cNvSpPr>
          <p:nvPr/>
        </p:nvSpPr>
        <p:spPr bwMode="auto">
          <a:xfrm>
            <a:off x="0" y="4724400"/>
            <a:ext cx="9144000" cy="15700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9525">
            <a:noFill/>
            <a:miter lim="800000"/>
            <a:headEnd/>
            <a:tailEnd/>
          </a:ln>
          <a:effectLst/>
        </p:spPr>
        <p:txBody>
          <a:bodyPr anchor="ctr">
            <a:spAutoFit/>
          </a:bodyPr>
          <a:lstStyle/>
          <a:p>
            <a:pPr>
              <a:defRPr/>
            </a:pPr>
            <a:r>
              <a:rPr lang="en-US" sz="2400" dirty="0">
                <a:latin typeface="+mn-lt"/>
                <a:cs typeface="+mn-cs"/>
              </a:rPr>
              <a:t>Odoacer </a:t>
            </a:r>
            <a:r>
              <a:rPr lang="en-US" sz="2400" dirty="0">
                <a:latin typeface="+mn-lt"/>
                <a:ea typeface="Times New Roman" pitchFamily="18" charset="0"/>
                <a:cs typeface="+mn-cs"/>
              </a:rPr>
              <a:t>conquered by politics and war brought the final demise of western Rome in 476-493 (Fourth Trumpet) Ruled Rome by using their own system of government. Emperor the Sun abolished/ Judicial system the Moon / Senate the stars.</a:t>
            </a:r>
            <a:r>
              <a:rPr lang="en-US" sz="2400"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edg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2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edge">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5" dur="2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6148"/>
                                        </p:tgtEl>
                                        <p:attrNameLst>
                                          <p:attrName>style.visibility</p:attrName>
                                        </p:attrNameLst>
                                      </p:cBhvr>
                                      <p:to>
                                        <p:strVal val="visible"/>
                                      </p:to>
                                    </p:set>
                                    <p:animEffect transition="in" filter="wedge">
                                      <p:cBhvr>
                                        <p:cTn id="50"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61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Angel.png"/>
          <p:cNvPicPr>
            <a:picLocks noChangeAspect="1"/>
          </p:cNvPicPr>
          <p:nvPr/>
        </p:nvPicPr>
        <p:blipFill>
          <a:blip r:embed="rId3">
            <a:lum bright="62000" contrast="34000"/>
          </a:blip>
          <a:srcRect/>
          <a:stretch>
            <a:fillRect/>
          </a:stretch>
        </p:blipFill>
        <p:spPr bwMode="auto">
          <a:xfrm>
            <a:off x="0" y="0"/>
            <a:ext cx="9144000" cy="69723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3 Woe’s Last 3 Trumpets</a:t>
            </a:r>
            <a:endParaRPr lang="en-US"/>
          </a:p>
        </p:txBody>
      </p:sp>
      <p:sp>
        <p:nvSpPr>
          <p:cNvPr id="28676" name="Content Placeholder 2"/>
          <p:cNvSpPr>
            <a:spLocks noGrp="1"/>
          </p:cNvSpPr>
          <p:nvPr>
            <p:ph idx="1"/>
          </p:nvPr>
        </p:nvSpPr>
        <p:spPr>
          <a:xfrm>
            <a:off x="533400" y="2057400"/>
            <a:ext cx="8229600" cy="4525963"/>
          </a:xfrm>
        </p:spPr>
        <p:txBody>
          <a:bodyPr/>
          <a:lstStyle/>
          <a:p>
            <a:pPr eaLnBrk="1" hangingPunct="1"/>
            <a:r>
              <a:rPr lang="en-US" smtClean="0"/>
              <a:t>And I beheld, and heard an angel flying through the midst of heaven, saying with a loud voice, Woe, woe, woe, to the inhabiters of the earth by reason of the other voices of the trumpet of the three angels, which are yet to sound! </a:t>
            </a:r>
            <a:r>
              <a:rPr lang="en-US" i="1" smtClean="0"/>
              <a:t>(Rev 8:13 KJV)</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Where to Begin?</a:t>
            </a:r>
            <a:endParaRPr lang="en-US"/>
          </a:p>
        </p:txBody>
      </p:sp>
      <p:sp>
        <p:nvSpPr>
          <p:cNvPr id="11267" name="Content Placeholder 2"/>
          <p:cNvSpPr>
            <a:spLocks noGrp="1"/>
          </p:cNvSpPr>
          <p:nvPr>
            <p:ph idx="1"/>
          </p:nvPr>
        </p:nvSpPr>
        <p:spPr/>
        <p:txBody>
          <a:bodyPr/>
          <a:lstStyle/>
          <a:p>
            <a:pPr eaLnBrk="1" hangingPunct="1"/>
            <a:r>
              <a:rPr lang="en-US" smtClean="0"/>
              <a:t>And the angel of the LORD said unto her, Behold, thou art with child, and shalt bear a son, and shalt call his name Ishmael; because the LORD hath heard thy affliction. And he will be a wild man; his hand will be against every man, and every man's hand against him; and he shall dwell                        in the presence of all his brethren.             </a:t>
            </a:r>
            <a:r>
              <a:rPr lang="en-US" i="1" smtClean="0"/>
              <a:t>(Gen 16:11-12 KJV)</a:t>
            </a:r>
          </a:p>
          <a:p>
            <a:pPr eaLnBrk="1" hangingPunct="1"/>
            <a:endParaRPr lang="en-US" smtClean="0"/>
          </a:p>
        </p:txBody>
      </p:sp>
      <p:pic>
        <p:nvPicPr>
          <p:cNvPr id="11268" name="Picture 3" descr="Bible.png"/>
          <p:cNvPicPr>
            <a:picLocks noChangeAspect="1"/>
          </p:cNvPicPr>
          <p:nvPr/>
        </p:nvPicPr>
        <p:blipFill>
          <a:blip r:embed="rId4"/>
          <a:srcRect/>
          <a:stretch>
            <a:fillRect/>
          </a:stretch>
        </p:blipFill>
        <p:spPr bwMode="auto">
          <a:xfrm>
            <a:off x="6477000" y="4114800"/>
            <a:ext cx="3213100" cy="27432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Time Line Woe’s</a:t>
            </a:r>
            <a:endParaRPr lang="en-US"/>
          </a:p>
        </p:txBody>
      </p:sp>
      <p:sp>
        <p:nvSpPr>
          <p:cNvPr id="3" name="Content Placeholder 2"/>
          <p:cNvSpPr>
            <a:spLocks noGrp="1"/>
          </p:cNvSpPr>
          <p:nvPr>
            <p:ph idx="1"/>
          </p:nvPr>
        </p:nvSpPr>
        <p:spPr>
          <a:xfrm>
            <a:off x="152400" y="1600200"/>
            <a:ext cx="8991600" cy="5257800"/>
          </a:xfrm>
        </p:spPr>
        <p:txBody>
          <a:bodyPr rtlCol="0">
            <a:normAutofit lnSpcReduction="10000"/>
          </a:bodyPr>
          <a:lstStyle/>
          <a:p>
            <a:pPr eaLnBrk="1" fontAlgn="auto" hangingPunct="1">
              <a:spcAft>
                <a:spcPts val="0"/>
              </a:spcAft>
              <a:buFont typeface="Wingdings 2"/>
              <a:buNone/>
              <a:defRPr/>
            </a:pPr>
            <a:r>
              <a:rPr lang="en-US" dirty="0"/>
              <a:t> </a:t>
            </a:r>
            <a:r>
              <a:rPr lang="en-US" sz="2400" dirty="0" smtClean="0"/>
              <a:t>538 570  623?   632      1299   1449   1798   1840    1842  1844    </a:t>
            </a:r>
          </a:p>
          <a:p>
            <a:pPr eaLnBrk="1" fontAlgn="auto" hangingPunct="1">
              <a:spcAft>
                <a:spcPts val="0"/>
              </a:spcAft>
              <a:buFont typeface="Wingdings 2"/>
              <a:buNone/>
              <a:defRPr/>
            </a:pPr>
            <a:endParaRPr lang="en-US" sz="2400" dirty="0" smtClean="0"/>
          </a:p>
          <a:p>
            <a:pPr eaLnBrk="1" fontAlgn="auto" hangingPunct="1">
              <a:spcAft>
                <a:spcPts val="0"/>
              </a:spcAft>
              <a:buFont typeface="Wingdings 2"/>
              <a:buNone/>
              <a:defRPr/>
            </a:pPr>
            <a:r>
              <a:rPr lang="en-US" sz="2400" dirty="0" smtClean="0"/>
              <a:t>538 Papal Rome begins to establish its power  Goths removed</a:t>
            </a:r>
          </a:p>
          <a:p>
            <a:pPr eaLnBrk="1" fontAlgn="auto" hangingPunct="1">
              <a:spcAft>
                <a:spcPts val="0"/>
              </a:spcAft>
              <a:buFont typeface="Wingdings 2"/>
              <a:buNone/>
              <a:defRPr/>
            </a:pPr>
            <a:r>
              <a:rPr lang="en-US" sz="2400" dirty="0" smtClean="0"/>
              <a:t>570 Muhammad is born </a:t>
            </a:r>
            <a:r>
              <a:rPr lang="it-IT" sz="2400" dirty="0" smtClean="0"/>
              <a:t>(ca. 570 </a:t>
            </a:r>
            <a:r>
              <a:rPr lang="it-IT" sz="2400" dirty="0" smtClean="0">
                <a:hlinkClick r:id="rId3" action="ppaction://hlinkfile" tooltip="Mecca"/>
              </a:rPr>
              <a:t>Mecca</a:t>
            </a:r>
            <a:r>
              <a:rPr lang="it-IT" sz="2400" dirty="0" smtClean="0"/>
              <a:t> – </a:t>
            </a:r>
            <a:r>
              <a:rPr lang="it-IT" sz="2400" dirty="0" smtClean="0">
                <a:hlinkClick r:id="rId4" action="ppaction://hlinkfile" tooltip="June 8"/>
              </a:rPr>
              <a:t>June 8</a:t>
            </a:r>
            <a:r>
              <a:rPr lang="it-IT" sz="2400" dirty="0" smtClean="0"/>
              <a:t>, </a:t>
            </a:r>
            <a:r>
              <a:rPr lang="it-IT" sz="2400" dirty="0" smtClean="0">
                <a:hlinkClick r:id="rId5" action="ppaction://hlinkfile" tooltip="632"/>
              </a:rPr>
              <a:t>632</a:t>
            </a:r>
            <a:r>
              <a:rPr lang="it-IT" sz="2400" dirty="0" smtClean="0"/>
              <a:t> </a:t>
            </a:r>
            <a:r>
              <a:rPr lang="it-IT" sz="2400" dirty="0" smtClean="0">
                <a:hlinkClick r:id="rId6" action="ppaction://hlinkfile" tooltip="Medina"/>
              </a:rPr>
              <a:t>Medina</a:t>
            </a:r>
            <a:r>
              <a:rPr lang="it-IT" sz="2400" dirty="0" smtClean="0"/>
              <a:t>)</a:t>
            </a:r>
          </a:p>
          <a:p>
            <a:pPr eaLnBrk="1" fontAlgn="auto" hangingPunct="1">
              <a:spcAft>
                <a:spcPts val="0"/>
              </a:spcAft>
              <a:buFont typeface="Wingdings 2"/>
              <a:buNone/>
              <a:defRPr/>
            </a:pPr>
            <a:r>
              <a:rPr lang="it-IT" sz="2400" dirty="0" smtClean="0"/>
              <a:t>623 Chosroe II and Muhammad (Revelation 9:1)</a:t>
            </a:r>
          </a:p>
          <a:p>
            <a:pPr eaLnBrk="1" fontAlgn="auto" hangingPunct="1">
              <a:spcAft>
                <a:spcPts val="0"/>
              </a:spcAft>
              <a:buFont typeface="Wingdings 2"/>
              <a:buNone/>
              <a:defRPr/>
            </a:pPr>
            <a:r>
              <a:rPr lang="it-IT" sz="2400" dirty="0" smtClean="0"/>
              <a:t>632 Abu-Bekr’s decree against Papal Rome 5</a:t>
            </a:r>
            <a:r>
              <a:rPr lang="en-US" sz="2400" baseline="30000" dirty="0" err="1" smtClean="0"/>
              <a:t>th</a:t>
            </a:r>
            <a:r>
              <a:rPr lang="it-IT" sz="2400" dirty="0" smtClean="0"/>
              <a:t> Trumpet</a:t>
            </a:r>
          </a:p>
          <a:p>
            <a:pPr eaLnBrk="1" fontAlgn="auto" hangingPunct="1">
              <a:spcAft>
                <a:spcPts val="0"/>
              </a:spcAft>
              <a:buFont typeface="Wingdings 2"/>
              <a:buNone/>
              <a:defRPr/>
            </a:pPr>
            <a:r>
              <a:rPr lang="it-IT" sz="2400" dirty="0" smtClean="0"/>
              <a:t>1299 1st  Woe July 27</a:t>
            </a:r>
            <a:r>
              <a:rPr lang="en-US" sz="2400" baseline="30000" dirty="0" err="1" smtClean="0"/>
              <a:t>th</a:t>
            </a:r>
            <a:r>
              <a:rPr lang="it-IT" sz="2400" dirty="0" smtClean="0"/>
              <a:t> Battle of Nicomedia  9:10  </a:t>
            </a:r>
          </a:p>
          <a:p>
            <a:pPr eaLnBrk="1" fontAlgn="auto" hangingPunct="1">
              <a:spcAft>
                <a:spcPts val="0"/>
              </a:spcAft>
              <a:buFont typeface="Wingdings 2"/>
              <a:buNone/>
              <a:defRPr/>
            </a:pPr>
            <a:r>
              <a:rPr lang="it-IT" sz="2400" dirty="0" smtClean="0"/>
              <a:t>1449 6th Trumpet 2</a:t>
            </a:r>
            <a:r>
              <a:rPr lang="en-US" sz="2400" baseline="30000" dirty="0" err="1" smtClean="0"/>
              <a:t>nd</a:t>
            </a:r>
            <a:r>
              <a:rPr lang="it-IT" sz="2400" dirty="0" smtClean="0"/>
              <a:t>  Woe Supremacy of Ottoman Empire 9:15</a:t>
            </a:r>
          </a:p>
          <a:p>
            <a:pPr eaLnBrk="1" fontAlgn="auto" hangingPunct="1">
              <a:spcAft>
                <a:spcPts val="0"/>
              </a:spcAft>
              <a:buFont typeface="Wingdings 2"/>
              <a:buNone/>
              <a:defRPr/>
            </a:pPr>
            <a:r>
              <a:rPr lang="it-IT" sz="2400" dirty="0" smtClean="0"/>
              <a:t>1798 Deadly Wound fulfillment of Daniel 12</a:t>
            </a:r>
          </a:p>
          <a:p>
            <a:pPr eaLnBrk="1" fontAlgn="auto" hangingPunct="1">
              <a:spcAft>
                <a:spcPts val="0"/>
              </a:spcAft>
              <a:buFont typeface="Wingdings 2"/>
              <a:buNone/>
              <a:defRPr/>
            </a:pPr>
            <a:r>
              <a:rPr lang="it-IT" sz="2400" dirty="0" smtClean="0"/>
              <a:t>1840 Fulfillment of Rev 9:15 August 11</a:t>
            </a:r>
            <a:r>
              <a:rPr lang="en-US" sz="2400" baseline="30000" dirty="0" err="1" smtClean="0"/>
              <a:t>th</a:t>
            </a:r>
            <a:r>
              <a:rPr lang="it-IT" sz="2400" dirty="0" smtClean="0"/>
              <a:t> Josiah Litch</a:t>
            </a:r>
          </a:p>
          <a:p>
            <a:pPr eaLnBrk="1" fontAlgn="auto" hangingPunct="1">
              <a:spcAft>
                <a:spcPts val="0"/>
              </a:spcAft>
              <a:buFont typeface="Wingdings 2"/>
              <a:buNone/>
              <a:defRPr/>
            </a:pPr>
            <a:r>
              <a:rPr lang="it-IT" sz="2400" dirty="0" smtClean="0"/>
              <a:t>1842  Protestant Churches reject the 2520 Close the doors </a:t>
            </a:r>
          </a:p>
          <a:p>
            <a:pPr eaLnBrk="1" fontAlgn="auto" hangingPunct="1">
              <a:spcAft>
                <a:spcPts val="0"/>
              </a:spcAft>
              <a:buFont typeface="Wingdings 2"/>
              <a:buNone/>
              <a:defRPr/>
            </a:pPr>
            <a:r>
              <a:rPr lang="en-US" sz="2400" dirty="0" smtClean="0"/>
              <a:t>1844  7</a:t>
            </a:r>
            <a:r>
              <a:rPr lang="en-US" sz="2400" baseline="30000" dirty="0" smtClean="0"/>
              <a:t>th</a:t>
            </a:r>
            <a:r>
              <a:rPr lang="en-US" sz="2400" dirty="0" smtClean="0"/>
              <a:t> Trumpet begins to sound Oct 22</a:t>
            </a:r>
            <a:r>
              <a:rPr lang="en-US" sz="2400" baseline="30000" dirty="0" smtClean="0"/>
              <a:t>nd</a:t>
            </a:r>
            <a:r>
              <a:rPr lang="en-US" sz="2400" dirty="0" smtClean="0"/>
              <a:t> Christ enters….</a:t>
            </a:r>
            <a:endParaRPr lang="en-US" sz="2400" dirty="0"/>
          </a:p>
        </p:txBody>
      </p:sp>
      <p:cxnSp>
        <p:nvCxnSpPr>
          <p:cNvPr id="4" name="Straight Arrow Connector 3"/>
          <p:cNvCxnSpPr/>
          <p:nvPr/>
        </p:nvCxnSpPr>
        <p:spPr>
          <a:xfrm>
            <a:off x="152400" y="2514600"/>
            <a:ext cx="85344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flipH="1" flipV="1">
            <a:off x="191294" y="2323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799307" y="2323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2248694" y="2323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3466307" y="2323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4304507" y="2323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5142707" y="2323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5982494" y="2323306"/>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6971507" y="2323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7809707" y="23233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1410494" y="2323306"/>
            <a:ext cx="381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8" presetClass="emph" presetSubtype="0" fill="hold" nodeType="afterEffect">
                                  <p:stCondLst>
                                    <p:cond delay="0"/>
                                  </p:stCondLst>
                                  <p:childTnLst>
                                    <p:animRot by="21600000">
                                      <p:cBhvr>
                                        <p:cTn id="15" dur="2000" fill="hold"/>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000" fill="hold"/>
                                        <p:tgtEl>
                                          <p:spTgt spid="8"/>
                                        </p:tgtEl>
                                        <p:attrNameLst>
                                          <p:attrName>ppt_x</p:attrName>
                                        </p:attrNameLst>
                                      </p:cBhvr>
                                      <p:tavLst>
                                        <p:tav tm="0">
                                          <p:val>
                                            <p:strVal val="1+#ppt_w/2"/>
                                          </p:val>
                                        </p:tav>
                                        <p:tav tm="100000">
                                          <p:val>
                                            <p:strVal val="#ppt_x"/>
                                          </p:val>
                                        </p:tav>
                                      </p:tavLst>
                                    </p:anim>
                                    <p:anim calcmode="lin" valueType="num">
                                      <p:cBhvr additive="base">
                                        <p:cTn id="21" dur="200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5"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8" presetClass="emph" presetSubtype="0" fill="hold" nodeType="afterEffect">
                                  <p:stCondLst>
                                    <p:cond delay="0"/>
                                  </p:stCondLst>
                                  <p:childTnLst>
                                    <p:animRot by="21600000">
                                      <p:cBhvr>
                                        <p:cTn id="28" dur="2000" fill="hold"/>
                                        <p:tgtEl>
                                          <p:spTgt spid="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2000" fill="hold"/>
                                        <p:tgtEl>
                                          <p:spTgt spid="20"/>
                                        </p:tgtEl>
                                        <p:attrNameLst>
                                          <p:attrName>ppt_x</p:attrName>
                                        </p:attrNameLst>
                                      </p:cBhvr>
                                      <p:tavLst>
                                        <p:tav tm="0">
                                          <p:val>
                                            <p:strVal val="1+#ppt_w/2"/>
                                          </p:val>
                                        </p:tav>
                                        <p:tav tm="100000">
                                          <p:val>
                                            <p:strVal val="#ppt_x"/>
                                          </p:val>
                                        </p:tav>
                                      </p:tavLst>
                                    </p:anim>
                                    <p:anim calcmode="lin" valueType="num">
                                      <p:cBhvr additive="base">
                                        <p:cTn id="34" dur="2000" fill="hold"/>
                                        <p:tgtEl>
                                          <p:spTgt spid="20"/>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8" presetClass="emph" presetSubtype="0" fill="hold" nodeType="afterEffect">
                                  <p:stCondLst>
                                    <p:cond delay="0"/>
                                  </p:stCondLst>
                                  <p:childTnLst>
                                    <p:animRot by="21600000">
                                      <p:cBhvr>
                                        <p:cTn id="41" dur="2000" fill="hold"/>
                                        <p:tgtEl>
                                          <p:spTgt spid="20"/>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2000" fill="hold"/>
                                        <p:tgtEl>
                                          <p:spTgt spid="10"/>
                                        </p:tgtEl>
                                        <p:attrNameLst>
                                          <p:attrName>ppt_x</p:attrName>
                                        </p:attrNameLst>
                                      </p:cBhvr>
                                      <p:tavLst>
                                        <p:tav tm="0">
                                          <p:val>
                                            <p:strVal val="1+#ppt_w/2"/>
                                          </p:val>
                                        </p:tav>
                                        <p:tav tm="100000">
                                          <p:val>
                                            <p:strVal val="#ppt_x"/>
                                          </p:val>
                                        </p:tav>
                                      </p:tavLst>
                                    </p:anim>
                                    <p:anim calcmode="lin" valueType="num">
                                      <p:cBhvr additive="base">
                                        <p:cTn id="47" dur="2000" fill="hold"/>
                                        <p:tgtEl>
                                          <p:spTgt spid="10"/>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51"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8" presetClass="emph" presetSubtype="0" fill="hold" nodeType="afterEffect">
                                  <p:stCondLst>
                                    <p:cond delay="0"/>
                                  </p:stCondLst>
                                  <p:childTnLst>
                                    <p:animRot by="21600000">
                                      <p:cBhvr>
                                        <p:cTn id="54" dur="2000" fill="hold"/>
                                        <p:tgtEl>
                                          <p:spTgt spid="10"/>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2000" fill="hold"/>
                                        <p:tgtEl>
                                          <p:spTgt spid="11"/>
                                        </p:tgtEl>
                                        <p:attrNameLst>
                                          <p:attrName>ppt_x</p:attrName>
                                        </p:attrNameLst>
                                      </p:cBhvr>
                                      <p:tavLst>
                                        <p:tav tm="0">
                                          <p:val>
                                            <p:strVal val="1+#ppt_w/2"/>
                                          </p:val>
                                        </p:tav>
                                        <p:tav tm="100000">
                                          <p:val>
                                            <p:strVal val="#ppt_x"/>
                                          </p:val>
                                        </p:tav>
                                      </p:tavLst>
                                    </p:anim>
                                    <p:anim calcmode="lin" valueType="num">
                                      <p:cBhvr additive="base">
                                        <p:cTn id="60" dur="2000" fill="hold"/>
                                        <p:tgtEl>
                                          <p:spTgt spid="11"/>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additive="base">
                                        <p:cTn id="63"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64" dur="2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65" fill="hold">
                            <p:stCondLst>
                              <p:cond delay="2000"/>
                            </p:stCondLst>
                            <p:childTnLst>
                              <p:par>
                                <p:cTn id="66" presetID="8" presetClass="emph" presetSubtype="0" fill="hold" nodeType="afterEffect">
                                  <p:stCondLst>
                                    <p:cond delay="0"/>
                                  </p:stCondLst>
                                  <p:childTnLst>
                                    <p:animRot by="21600000">
                                      <p:cBhvr>
                                        <p:cTn id="67" dur="2000" fill="hold"/>
                                        <p:tgtEl>
                                          <p:spTgt spid="11"/>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2000" fill="hold"/>
                                        <p:tgtEl>
                                          <p:spTgt spid="12"/>
                                        </p:tgtEl>
                                        <p:attrNameLst>
                                          <p:attrName>ppt_x</p:attrName>
                                        </p:attrNameLst>
                                      </p:cBhvr>
                                      <p:tavLst>
                                        <p:tav tm="0">
                                          <p:val>
                                            <p:strVal val="1+#ppt_w/2"/>
                                          </p:val>
                                        </p:tav>
                                        <p:tav tm="100000">
                                          <p:val>
                                            <p:strVal val="#ppt_x"/>
                                          </p:val>
                                        </p:tav>
                                      </p:tavLst>
                                    </p:anim>
                                    <p:anim calcmode="lin" valueType="num">
                                      <p:cBhvr additive="base">
                                        <p:cTn id="73" dur="2000" fill="hold"/>
                                        <p:tgtEl>
                                          <p:spTgt spid="12"/>
                                        </p:tgtEl>
                                        <p:attrNameLst>
                                          <p:attrName>ppt_y</p:attrName>
                                        </p:attrNameLst>
                                      </p:cBhvr>
                                      <p:tavLst>
                                        <p:tav tm="0">
                                          <p:val>
                                            <p:strVal val="#ppt_y"/>
                                          </p:val>
                                        </p:tav>
                                        <p:tav tm="100000">
                                          <p:val>
                                            <p:strVal val="#ppt_y"/>
                                          </p:val>
                                        </p:tav>
                                      </p:tavLst>
                                    </p:anim>
                                  </p:childTnLst>
                                </p:cTn>
                              </p:par>
                              <p:par>
                                <p:cTn id="74" presetID="2" presetClass="entr" presetSubtype="2" fill="hold" nodeType="with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 calcmode="lin" valueType="num">
                                      <p:cBhvr additive="base">
                                        <p:cTn id="76"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77" dur="2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78" fill="hold">
                            <p:stCondLst>
                              <p:cond delay="2000"/>
                            </p:stCondLst>
                            <p:childTnLst>
                              <p:par>
                                <p:cTn id="79" presetID="8" presetClass="emph" presetSubtype="0" fill="hold" nodeType="afterEffect">
                                  <p:stCondLst>
                                    <p:cond delay="0"/>
                                  </p:stCondLst>
                                  <p:childTnLst>
                                    <p:animRot by="21600000">
                                      <p:cBhvr>
                                        <p:cTn id="80" dur="2000" fill="hold"/>
                                        <p:tgtEl>
                                          <p:spTgt spid="12"/>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2000" fill="hold"/>
                                        <p:tgtEl>
                                          <p:spTgt spid="13"/>
                                        </p:tgtEl>
                                        <p:attrNameLst>
                                          <p:attrName>ppt_x</p:attrName>
                                        </p:attrNameLst>
                                      </p:cBhvr>
                                      <p:tavLst>
                                        <p:tav tm="0">
                                          <p:val>
                                            <p:strVal val="1+#ppt_w/2"/>
                                          </p:val>
                                        </p:tav>
                                        <p:tav tm="100000">
                                          <p:val>
                                            <p:strVal val="#ppt_x"/>
                                          </p:val>
                                        </p:tav>
                                      </p:tavLst>
                                    </p:anim>
                                    <p:anim calcmode="lin" valueType="num">
                                      <p:cBhvr additive="base">
                                        <p:cTn id="86" dur="2000" fill="hold"/>
                                        <p:tgtEl>
                                          <p:spTgt spid="13"/>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 calcmode="lin" valueType="num">
                                      <p:cBhvr additive="base">
                                        <p:cTn id="89" dur="2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90" dur="2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91" fill="hold">
                            <p:stCondLst>
                              <p:cond delay="2000"/>
                            </p:stCondLst>
                            <p:childTnLst>
                              <p:par>
                                <p:cTn id="92" presetID="8" presetClass="emph" presetSubtype="0" fill="hold" nodeType="afterEffect">
                                  <p:stCondLst>
                                    <p:cond delay="0"/>
                                  </p:stCondLst>
                                  <p:childTnLst>
                                    <p:animRot by="21600000">
                                      <p:cBhvr>
                                        <p:cTn id="93" dur="2000" fill="hold"/>
                                        <p:tgtEl>
                                          <p:spTgt spid="13"/>
                                        </p:tgtEl>
                                        <p:attrNameLst>
                                          <p:attrName>r</p:attrName>
                                        </p:attrNameLst>
                                      </p:cBhvr>
                                    </p:animRot>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nodeType="click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additive="base">
                                        <p:cTn id="98" dur="2000" fill="hold"/>
                                        <p:tgtEl>
                                          <p:spTgt spid="15"/>
                                        </p:tgtEl>
                                        <p:attrNameLst>
                                          <p:attrName>ppt_x</p:attrName>
                                        </p:attrNameLst>
                                      </p:cBhvr>
                                      <p:tavLst>
                                        <p:tav tm="0">
                                          <p:val>
                                            <p:strVal val="1+#ppt_w/2"/>
                                          </p:val>
                                        </p:tav>
                                        <p:tav tm="100000">
                                          <p:val>
                                            <p:strVal val="#ppt_x"/>
                                          </p:val>
                                        </p:tav>
                                      </p:tavLst>
                                    </p:anim>
                                    <p:anim calcmode="lin" valueType="num">
                                      <p:cBhvr additive="base">
                                        <p:cTn id="99" dur="2000" fill="hold"/>
                                        <p:tgtEl>
                                          <p:spTgt spid="15"/>
                                        </p:tgtEl>
                                        <p:attrNameLst>
                                          <p:attrName>ppt_y</p:attrName>
                                        </p:attrNameLst>
                                      </p:cBhvr>
                                      <p:tavLst>
                                        <p:tav tm="0">
                                          <p:val>
                                            <p:strVal val="#ppt_y"/>
                                          </p:val>
                                        </p:tav>
                                        <p:tav tm="100000">
                                          <p:val>
                                            <p:strVal val="#ppt_y"/>
                                          </p:val>
                                        </p:tav>
                                      </p:tavLst>
                                    </p:anim>
                                  </p:childTnLst>
                                </p:cTn>
                              </p:par>
                              <p:par>
                                <p:cTn id="100" presetID="2" presetClass="entr" presetSubtype="2" fill="hold" nodeType="withEffect">
                                  <p:stCondLst>
                                    <p:cond delay="0"/>
                                  </p:stCondLst>
                                  <p:childTnLst>
                                    <p:set>
                                      <p:cBhvr>
                                        <p:cTn id="101" dur="1" fill="hold">
                                          <p:stCondLst>
                                            <p:cond delay="0"/>
                                          </p:stCondLst>
                                        </p:cTn>
                                        <p:tgtEl>
                                          <p:spTgt spid="3">
                                            <p:txEl>
                                              <p:pRg st="9" end="9"/>
                                            </p:txEl>
                                          </p:spTgt>
                                        </p:tgtEl>
                                        <p:attrNameLst>
                                          <p:attrName>style.visibility</p:attrName>
                                        </p:attrNameLst>
                                      </p:cBhvr>
                                      <p:to>
                                        <p:strVal val="visible"/>
                                      </p:to>
                                    </p:set>
                                    <p:anim calcmode="lin" valueType="num">
                                      <p:cBhvr additive="base">
                                        <p:cTn id="102" dur="2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103" dur="2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104" fill="hold">
                            <p:stCondLst>
                              <p:cond delay="2000"/>
                            </p:stCondLst>
                            <p:childTnLst>
                              <p:par>
                                <p:cTn id="105" presetID="8" presetClass="emph" presetSubtype="0" fill="hold" nodeType="afterEffect">
                                  <p:stCondLst>
                                    <p:cond delay="0"/>
                                  </p:stCondLst>
                                  <p:childTnLst>
                                    <p:animRot by="21600000">
                                      <p:cBhvr>
                                        <p:cTn id="106" dur="2000" fill="hold"/>
                                        <p:tgtEl>
                                          <p:spTgt spid="15"/>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2" presetClass="entr" presetSubtype="2" fill="hold" nodeType="click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2000" fill="hold"/>
                                        <p:tgtEl>
                                          <p:spTgt spid="16"/>
                                        </p:tgtEl>
                                        <p:attrNameLst>
                                          <p:attrName>ppt_x</p:attrName>
                                        </p:attrNameLst>
                                      </p:cBhvr>
                                      <p:tavLst>
                                        <p:tav tm="0">
                                          <p:val>
                                            <p:strVal val="1+#ppt_w/2"/>
                                          </p:val>
                                        </p:tav>
                                        <p:tav tm="100000">
                                          <p:val>
                                            <p:strVal val="#ppt_x"/>
                                          </p:val>
                                        </p:tav>
                                      </p:tavLst>
                                    </p:anim>
                                    <p:anim calcmode="lin" valueType="num">
                                      <p:cBhvr additive="base">
                                        <p:cTn id="112" dur="2000" fill="hold"/>
                                        <p:tgtEl>
                                          <p:spTgt spid="16"/>
                                        </p:tgtEl>
                                        <p:attrNameLst>
                                          <p:attrName>ppt_y</p:attrName>
                                        </p:attrNameLst>
                                      </p:cBhvr>
                                      <p:tavLst>
                                        <p:tav tm="0">
                                          <p:val>
                                            <p:strVal val="#ppt_y"/>
                                          </p:val>
                                        </p:tav>
                                        <p:tav tm="100000">
                                          <p:val>
                                            <p:strVal val="#ppt_y"/>
                                          </p:val>
                                        </p:tav>
                                      </p:tavLst>
                                    </p:anim>
                                  </p:childTnLst>
                                </p:cTn>
                              </p:par>
                              <p:par>
                                <p:cTn id="113" presetID="2" presetClass="entr" presetSubtype="2" fill="hold" nodeType="withEffect">
                                  <p:stCondLst>
                                    <p:cond delay="0"/>
                                  </p:stCondLst>
                                  <p:childTnLst>
                                    <p:set>
                                      <p:cBhvr>
                                        <p:cTn id="114" dur="1" fill="hold">
                                          <p:stCondLst>
                                            <p:cond delay="0"/>
                                          </p:stCondLst>
                                        </p:cTn>
                                        <p:tgtEl>
                                          <p:spTgt spid="3">
                                            <p:txEl>
                                              <p:pRg st="10" end="10"/>
                                            </p:txEl>
                                          </p:spTgt>
                                        </p:tgtEl>
                                        <p:attrNameLst>
                                          <p:attrName>style.visibility</p:attrName>
                                        </p:attrNameLst>
                                      </p:cBhvr>
                                      <p:to>
                                        <p:strVal val="visible"/>
                                      </p:to>
                                    </p:set>
                                    <p:anim calcmode="lin" valueType="num">
                                      <p:cBhvr additive="base">
                                        <p:cTn id="115" dur="2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116" dur="2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117" fill="hold">
                            <p:stCondLst>
                              <p:cond delay="2000"/>
                            </p:stCondLst>
                            <p:childTnLst>
                              <p:par>
                                <p:cTn id="118" presetID="8" presetClass="emph" presetSubtype="0" fill="hold" nodeType="afterEffect">
                                  <p:stCondLst>
                                    <p:cond delay="0"/>
                                  </p:stCondLst>
                                  <p:childTnLst>
                                    <p:animRot by="21600000">
                                      <p:cBhvr>
                                        <p:cTn id="119" dur="2000" fill="hold"/>
                                        <p:tgtEl>
                                          <p:spTgt spid="16"/>
                                        </p:tgtEl>
                                        <p:attrNameLst>
                                          <p:attrName>r</p:attrName>
                                        </p:attrNameLst>
                                      </p:cBhvr>
                                    </p:animRot>
                                  </p:childTnLst>
                                </p:cTn>
                              </p:par>
                            </p:childTnLst>
                          </p:cTn>
                        </p:par>
                      </p:childTnLst>
                    </p:cTn>
                  </p:par>
                  <p:par>
                    <p:cTn id="120" fill="hold">
                      <p:stCondLst>
                        <p:cond delay="indefinite"/>
                      </p:stCondLst>
                      <p:childTnLst>
                        <p:par>
                          <p:cTn id="121" fill="hold">
                            <p:stCondLst>
                              <p:cond delay="0"/>
                            </p:stCondLst>
                            <p:childTnLst>
                              <p:par>
                                <p:cTn id="122" presetID="2" presetClass="entr" presetSubtype="2" fill="hold" nodeType="clickEffect">
                                  <p:stCondLst>
                                    <p:cond delay="0"/>
                                  </p:stCondLst>
                                  <p:childTnLst>
                                    <p:set>
                                      <p:cBhvr>
                                        <p:cTn id="123" dur="1" fill="hold">
                                          <p:stCondLst>
                                            <p:cond delay="0"/>
                                          </p:stCondLst>
                                        </p:cTn>
                                        <p:tgtEl>
                                          <p:spTgt spid="18"/>
                                        </p:tgtEl>
                                        <p:attrNameLst>
                                          <p:attrName>style.visibility</p:attrName>
                                        </p:attrNameLst>
                                      </p:cBhvr>
                                      <p:to>
                                        <p:strVal val="visible"/>
                                      </p:to>
                                    </p:set>
                                    <p:anim calcmode="lin" valueType="num">
                                      <p:cBhvr additive="base">
                                        <p:cTn id="124" dur="2000" fill="hold"/>
                                        <p:tgtEl>
                                          <p:spTgt spid="18"/>
                                        </p:tgtEl>
                                        <p:attrNameLst>
                                          <p:attrName>ppt_x</p:attrName>
                                        </p:attrNameLst>
                                      </p:cBhvr>
                                      <p:tavLst>
                                        <p:tav tm="0">
                                          <p:val>
                                            <p:strVal val="1+#ppt_w/2"/>
                                          </p:val>
                                        </p:tav>
                                        <p:tav tm="100000">
                                          <p:val>
                                            <p:strVal val="#ppt_x"/>
                                          </p:val>
                                        </p:tav>
                                      </p:tavLst>
                                    </p:anim>
                                    <p:anim calcmode="lin" valueType="num">
                                      <p:cBhvr additive="base">
                                        <p:cTn id="125" dur="2000" fill="hold"/>
                                        <p:tgtEl>
                                          <p:spTgt spid="18"/>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3">
                                            <p:txEl>
                                              <p:pRg st="11" end="11"/>
                                            </p:txEl>
                                          </p:spTgt>
                                        </p:tgtEl>
                                        <p:attrNameLst>
                                          <p:attrName>style.visibility</p:attrName>
                                        </p:attrNameLst>
                                      </p:cBhvr>
                                      <p:to>
                                        <p:strVal val="visible"/>
                                      </p:to>
                                    </p:set>
                                    <p:anim calcmode="lin" valueType="num">
                                      <p:cBhvr additive="base">
                                        <p:cTn id="128" dur="2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129" dur="2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par>
                          <p:cTn id="130" fill="hold">
                            <p:stCondLst>
                              <p:cond delay="2000"/>
                            </p:stCondLst>
                            <p:childTnLst>
                              <p:par>
                                <p:cTn id="131" presetID="8" presetClass="emph" presetSubtype="0" fill="hold" nodeType="afterEffect">
                                  <p:stCondLst>
                                    <p:cond delay="0"/>
                                  </p:stCondLst>
                                  <p:childTnLst>
                                    <p:animRot by="21600000">
                                      <p:cBhvr>
                                        <p:cTn id="132"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pPr eaLnBrk="1" fontAlgn="auto" hangingPunct="1">
              <a:spcAft>
                <a:spcPts val="0"/>
              </a:spcAft>
              <a:defRPr/>
            </a:pPr>
            <a:r>
              <a:rPr lang="en-US" smtClean="0"/>
              <a:t>Trumpets, Woes - Revelation 9 &amp; 10</a:t>
            </a:r>
            <a:endParaRPr lang="en-US"/>
          </a:p>
        </p:txBody>
      </p:sp>
      <p:sp>
        <p:nvSpPr>
          <p:cNvPr id="30723" name="Content Placeholder 2"/>
          <p:cNvSpPr>
            <a:spLocks noGrp="1"/>
          </p:cNvSpPr>
          <p:nvPr>
            <p:ph idx="1"/>
          </p:nvPr>
        </p:nvSpPr>
        <p:spPr/>
        <p:txBody>
          <a:bodyPr/>
          <a:lstStyle/>
          <a:p>
            <a:pPr eaLnBrk="1" hangingPunct="1"/>
            <a:r>
              <a:rPr lang="en-US" smtClean="0"/>
              <a:t>And the fifth angel sounded, and I saw a star fall from heaven unto the earth: and to him was given the key of the bottomless pit. And he opened the bottomless pit; and there arose a smoke out of the pit, as the smoke of a great furnace; and the sun and the air were darkened by reason of the smoke of the pit. (Rev 9:1-2 KJV)</a:t>
            </a:r>
          </a:p>
          <a:p>
            <a:pPr eaLnBrk="1" hangingPunct="1"/>
            <a:endParaRPr lang="en-US" smtClean="0"/>
          </a:p>
          <a:p>
            <a:pPr eaLnBrk="1" hangingPunct="1"/>
            <a:endParaRPr lang="en-US" smtClean="0"/>
          </a:p>
        </p:txBody>
      </p:sp>
      <p:sp>
        <p:nvSpPr>
          <p:cNvPr id="4" name="TextBox 3"/>
          <p:cNvSpPr txBox="1">
            <a:spLocks noChangeArrowheads="1"/>
          </p:cNvSpPr>
          <p:nvPr/>
        </p:nvSpPr>
        <p:spPr bwMode="auto">
          <a:xfrm>
            <a:off x="0" y="0"/>
            <a:ext cx="9144000" cy="6858000"/>
          </a:xfrm>
          <a:prstGeom prst="rect">
            <a:avLst/>
          </a:prstGeom>
          <a:gradFill rotWithShape="0">
            <a:gsLst>
              <a:gs pos="0">
                <a:srgbClr val="FFF200"/>
              </a:gs>
              <a:gs pos="45000">
                <a:srgbClr val="FF7A00"/>
              </a:gs>
              <a:gs pos="70000">
                <a:srgbClr val="FF0300"/>
              </a:gs>
              <a:gs pos="100000">
                <a:srgbClr val="4D0808"/>
              </a:gs>
            </a:gsLst>
            <a:lin ang="9000000"/>
          </a:gradFill>
          <a:ln w="9525">
            <a:noFill/>
            <a:miter lim="800000"/>
            <a:headEnd/>
            <a:tailEnd/>
          </a:ln>
        </p:spPr>
        <p:txBody>
          <a:bodyPr>
            <a:spAutoFit/>
          </a:bodyPr>
          <a:lstStyle/>
          <a:p>
            <a:r>
              <a:rPr lang="ar-AE" sz="2400">
                <a:ea typeface="Times New  Roman"/>
                <a:cs typeface="Times New  Roman"/>
              </a:rPr>
              <a:t>بسم الله الرحمن الرحيم</a:t>
            </a:r>
            <a:br>
              <a:rPr lang="ar-AE" sz="2400">
                <a:ea typeface="Times New  Roman"/>
                <a:cs typeface="Times New  Roman"/>
              </a:rPr>
            </a:br>
            <a:r>
              <a:rPr lang="ar-AE" sz="2400">
                <a:ea typeface="Times New  Roman"/>
                <a:cs typeface="Times New  Roman"/>
              </a:rPr>
              <a:t>من محمد رسول الله الى كسرى عظيم الفارس . سلام على من اتبع الهدى و آمن بالله و رسوله و شهد ان لااله الا الله وحده لاشريك له و ان محمد عبده و رسوله. ادعوك بدعاء الله، فانى رسول الله الى الناس كافة لانذر من كان حيا و يحق القول على الكافرين. فاسلم تسلم . فان ابيت فان اثم المجوس عليك .</a:t>
            </a:r>
          </a:p>
          <a:p>
            <a:r>
              <a:rPr lang="en-US" sz="2400"/>
              <a:t>English translation:</a:t>
            </a:r>
          </a:p>
          <a:p>
            <a:r>
              <a:rPr lang="en-US" sz="2400"/>
              <a:t>In the name of Allah, Most Gracious, Ever Merciful</a:t>
            </a:r>
            <a:br>
              <a:rPr lang="en-US" sz="2400"/>
            </a:br>
            <a:r>
              <a:rPr lang="en-US" sz="2400"/>
              <a:t>From Muhammad, Messenger of Allah, to Chosroes, Ruler of Persia. Peace be on him who follows the guidance, believes in Allah and His Messenger and bears witness that there is no one worthy of worship save Allah, the One, without associate, and that Muhammad is His Servant and Messenger. I invite you to the Call of Allah, as I am the Messenger of Allah to the whole of mankind, so that I may warn every living person and so that the truth may become clear and the judgment of God may overtake the infidels. I call upon you to accept Islam and thus make yourself secure. If you turn away, you will bear the sins of your </a:t>
            </a:r>
            <a:r>
              <a:rPr lang="en-US" sz="2400">
                <a:hlinkClick r:id="rId3" action="ppaction://hlinkfile" tooltip="Zoroastrian"/>
              </a:rPr>
              <a:t>Zoroastrian</a:t>
            </a:r>
            <a:r>
              <a:rPr lang="en-US" sz="2400"/>
              <a:t> subjects.</a:t>
            </a:r>
            <a:endParaRPr lang="en-US"/>
          </a:p>
        </p:txBody>
      </p:sp>
      <p:sp>
        <p:nvSpPr>
          <p:cNvPr id="5" name="TextBox 4"/>
          <p:cNvSpPr txBox="1"/>
          <p:nvPr/>
        </p:nvSpPr>
        <p:spPr>
          <a:xfrm>
            <a:off x="1219200" y="2222718"/>
            <a:ext cx="6934200" cy="181588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en-US" sz="2800" dirty="0"/>
              <a:t>Abdullah told Muhammad how </a:t>
            </a:r>
            <a:r>
              <a:rPr lang="en-US" sz="2800" dirty="0" err="1"/>
              <a:t>Khusraw</a:t>
            </a:r>
            <a:r>
              <a:rPr lang="en-US" sz="2800" dirty="0"/>
              <a:t> had torn his letter to pieces and Muhammad's only reply was, "May his kingdom tear apart".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3angles.png"/>
          <p:cNvPicPr>
            <a:picLocks noChangeAspect="1"/>
          </p:cNvPicPr>
          <p:nvPr/>
        </p:nvPicPr>
        <p:blipFill>
          <a:blip r:embed="rId3">
            <a:lum bright="66000"/>
          </a:blip>
          <a:srcRect/>
          <a:stretch>
            <a:fillRect/>
          </a:stretch>
        </p:blipFill>
        <p:spPr bwMode="auto">
          <a:xfrm>
            <a:off x="-119063" y="-76200"/>
            <a:ext cx="9339263" cy="7010400"/>
          </a:xfrm>
          <a:prstGeom prst="rect">
            <a:avLst/>
          </a:prstGeom>
          <a:noFill/>
          <a:ln w="9525">
            <a:noFill/>
            <a:miter lim="800000"/>
            <a:headEnd/>
            <a:tailEnd/>
          </a:ln>
        </p:spPr>
      </p:pic>
      <p:sp>
        <p:nvSpPr>
          <p:cNvPr id="2" name="Title 1"/>
          <p:cNvSpPr>
            <a:spLocks noGrp="1"/>
          </p:cNvSpPr>
          <p:nvPr>
            <p:ph type="title"/>
          </p:nvPr>
        </p:nvSpPr>
        <p:spPr/>
        <p:txBody>
          <a:bodyPr/>
          <a:lstStyle/>
          <a:p>
            <a:pPr eaLnBrk="1" hangingPunct="1">
              <a:defRPr/>
            </a:pPr>
            <a:r>
              <a:rPr lang="en-US" smtClean="0"/>
              <a:t>Revelation 14:7</a:t>
            </a:r>
            <a:endParaRPr lang="en-US"/>
          </a:p>
        </p:txBody>
      </p:sp>
      <p:sp>
        <p:nvSpPr>
          <p:cNvPr id="31748" name="Content Placeholder 2"/>
          <p:cNvSpPr>
            <a:spLocks noGrp="1"/>
          </p:cNvSpPr>
          <p:nvPr>
            <p:ph idx="1"/>
          </p:nvPr>
        </p:nvSpPr>
        <p:spPr>
          <a:xfrm>
            <a:off x="1143000" y="1600200"/>
            <a:ext cx="6781800" cy="4525963"/>
          </a:xfrm>
        </p:spPr>
        <p:txBody>
          <a:bodyPr/>
          <a:lstStyle/>
          <a:p>
            <a:pPr eaLnBrk="1" hangingPunct="1"/>
            <a:r>
              <a:rPr lang="en-US" smtClean="0"/>
              <a:t>Saying with a loud voice, Fear God, and give glory to him; for the hour of his judgment is come: and worship him that made heaven, and earth, and the sea, and the fountains of waters. (Rev 14:7)</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73162"/>
          </a:xfrm>
        </p:spPr>
        <p:txBody>
          <a:bodyPr>
            <a:normAutofit fontScale="90000"/>
          </a:bodyPr>
          <a:lstStyle/>
          <a:p>
            <a:pPr eaLnBrk="1" fontAlgn="auto" hangingPunct="1">
              <a:spcAft>
                <a:spcPts val="0"/>
              </a:spcAft>
              <a:defRPr/>
            </a:pPr>
            <a:r>
              <a:rPr lang="en-US" dirty="0" smtClean="0"/>
              <a:t>Trumpets, Woes – Revelation 9 &amp; 10 Saracens</a:t>
            </a:r>
            <a:endParaRPr lang="en-US" dirty="0"/>
          </a:p>
        </p:txBody>
      </p:sp>
      <p:sp>
        <p:nvSpPr>
          <p:cNvPr id="32771" name="Content Placeholder 2"/>
          <p:cNvSpPr>
            <a:spLocks noGrp="1"/>
          </p:cNvSpPr>
          <p:nvPr>
            <p:ph idx="1"/>
          </p:nvPr>
        </p:nvSpPr>
        <p:spPr/>
        <p:txBody>
          <a:bodyPr/>
          <a:lstStyle/>
          <a:p>
            <a:pPr eaLnBrk="1" hangingPunct="1"/>
            <a:r>
              <a:rPr lang="en-US" b="1" dirty="0" smtClean="0">
                <a:effectLst>
                  <a:glow rad="63500">
                    <a:schemeClr val="accent2">
                      <a:satMod val="175000"/>
                      <a:alpha val="40000"/>
                    </a:schemeClr>
                  </a:glow>
                </a:effectLst>
              </a:rPr>
              <a:t>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 </a:t>
            </a:r>
            <a:r>
              <a:rPr lang="en-US" b="1" i="1" dirty="0" smtClean="0">
                <a:effectLst>
                  <a:glow rad="63500">
                    <a:schemeClr val="accent2">
                      <a:satMod val="175000"/>
                      <a:alpha val="40000"/>
                    </a:schemeClr>
                  </a:glow>
                </a:effectLst>
              </a:rPr>
              <a:t>(Rev 9:3-4 KJV)</a:t>
            </a:r>
          </a:p>
          <a:p>
            <a:pPr eaLnBrk="1" hangingPunct="1"/>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http://www.frankhopkins.com/art/desertrace.jpg"/>
          <p:cNvPicPr>
            <a:picLocks noChangeAspect="1" noChangeArrowheads="1"/>
          </p:cNvPicPr>
          <p:nvPr/>
        </p:nvPicPr>
        <p:blipFill>
          <a:blip r:embed="rId3"/>
          <a:srcRect t="9040" b="2373"/>
          <a:stretch>
            <a:fillRect/>
          </a:stretch>
        </p:blipFill>
        <p:spPr bwMode="auto">
          <a:xfrm>
            <a:off x="30893" y="762000"/>
            <a:ext cx="9113107"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0" y="609600"/>
            <a:ext cx="9144000" cy="5508625"/>
          </a:xfrm>
          <a:prstGeom prst="rect">
            <a:avLst/>
          </a:prstGeom>
          <a:gradFill flip="none" rotWithShape="1">
            <a:gsLst>
              <a:gs pos="0">
                <a:srgbClr val="FFF200"/>
              </a:gs>
              <a:gs pos="45000">
                <a:srgbClr val="FF7A00"/>
              </a:gs>
              <a:gs pos="70000">
                <a:srgbClr val="FF0300"/>
              </a:gs>
              <a:gs pos="100000">
                <a:srgbClr val="4D0808"/>
              </a:gs>
            </a:gsLst>
            <a:lin ang="9000000" scaled="0"/>
            <a:tileRect/>
          </a:gradFill>
        </p:spPr>
        <p:txBody>
          <a:bodyPr>
            <a:spAutoFit/>
          </a:bodyPr>
          <a:lstStyle/>
          <a:p>
            <a:pPr>
              <a:defRPr/>
            </a:pPr>
            <a:r>
              <a:rPr lang="en-US" sz="3200" dirty="0">
                <a:latin typeface="+mn-lt"/>
                <a:cs typeface="+mn-cs"/>
              </a:rPr>
              <a:t>“When you fight the battles of the Lord, acquit yourselves like men, without turning your backs; but let not your victory be stained with the blood of women or children. Destroy no palm-trees, nor burn any fields of corn. Cut down no fruit trees, nor do any mischief to cattle, only such as you kill to eat. When you make any covenant, or article, stand to it, and be as good as your word. As you go on, you will find some religious persons who live retired in monasteries, and propose to themselves to serve God that way; </a:t>
            </a:r>
            <a:endParaRPr lang="en-US" sz="3200" i="1" dirty="0">
              <a:latin typeface="+mn-lt"/>
              <a:cs typeface="+mn-cs"/>
            </a:endParaRPr>
          </a:p>
        </p:txBody>
      </p:sp>
      <p:sp>
        <p:nvSpPr>
          <p:cNvPr id="7" name="Rectangle 6"/>
          <p:cNvSpPr/>
          <p:nvPr/>
        </p:nvSpPr>
        <p:spPr>
          <a:xfrm>
            <a:off x="0" y="609600"/>
            <a:ext cx="9144000" cy="5486400"/>
          </a:xfrm>
          <a:prstGeom prst="rect">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0" y="1447800"/>
            <a:ext cx="9144000" cy="3540125"/>
          </a:xfrm>
          <a:prstGeom prst="rect">
            <a:avLst/>
          </a:prstGeom>
          <a:gradFill rotWithShape="0">
            <a:gsLst>
              <a:gs pos="0">
                <a:srgbClr val="FFF200"/>
              </a:gs>
              <a:gs pos="45000">
                <a:srgbClr val="FF7A00"/>
              </a:gs>
              <a:gs pos="70000">
                <a:srgbClr val="FF0300"/>
              </a:gs>
              <a:gs pos="100000">
                <a:srgbClr val="4D0808"/>
              </a:gs>
            </a:gsLst>
            <a:lin ang="5400000"/>
          </a:gradFill>
          <a:ln w="9525">
            <a:noFill/>
            <a:miter lim="800000"/>
            <a:headEnd/>
            <a:tailEnd/>
          </a:ln>
        </p:spPr>
        <p:txBody>
          <a:bodyPr>
            <a:spAutoFit/>
          </a:bodyPr>
          <a:lstStyle/>
          <a:p>
            <a:r>
              <a:rPr lang="en-US" sz="3200"/>
              <a:t>let them alone, and neither kill them nor destroy their monasteries: and you will find another sort of people that belong to the synagogue of Satan, who have shaven crown; be sure you cleave their skulls and give them no quarter till they either turn Mahometans or pay tribute:” </a:t>
            </a:r>
            <a:r>
              <a:rPr lang="en-US" sz="3200" i="1"/>
              <a:t>Abu-bekr 632</a:t>
            </a:r>
          </a:p>
        </p:txBody>
      </p:sp>
      <p:sp>
        <p:nvSpPr>
          <p:cNvPr id="8" name="Rectangle 7"/>
          <p:cNvSpPr/>
          <p:nvPr/>
        </p:nvSpPr>
        <p:spPr>
          <a:xfrm>
            <a:off x="0" y="1447800"/>
            <a:ext cx="9144000" cy="3581400"/>
          </a:xfrm>
          <a:prstGeom prst="rect">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p:nvPr/>
        </p:nvSpPr>
        <p:spPr>
          <a:xfrm>
            <a:off x="0" y="2209800"/>
            <a:ext cx="9144000" cy="20621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spAutoFit/>
          </a:bodyPr>
          <a:lstStyle/>
          <a:p>
            <a:pPr>
              <a:defRPr/>
            </a:pPr>
            <a:r>
              <a:rPr lang="en-US" sz="3200" dirty="0">
                <a:latin typeface="+mn-lt"/>
                <a:cs typeface="+mn-cs"/>
              </a:rPr>
              <a:t>And it was commanded them that they should not hurt the grass of the earth, neither any green thing, neither any tree; but only those men which have not the seal of God in their foreheads. </a:t>
            </a:r>
            <a:r>
              <a:rPr lang="en-US" sz="3200" i="1" dirty="0">
                <a:latin typeface="+mn-lt"/>
                <a:cs typeface="+mn-cs"/>
              </a:rPr>
              <a:t>(Rev 9:4 KJV)</a:t>
            </a:r>
            <a:endParaRPr lang="en-US"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p:cTn id="7" dur="3000" fill="hold"/>
                                        <p:tgtEl>
                                          <p:spTgt spid="51204"/>
                                        </p:tgtEl>
                                        <p:attrNameLst>
                                          <p:attrName>ppt_w</p:attrName>
                                        </p:attrNameLst>
                                      </p:cBhvr>
                                      <p:tavLst>
                                        <p:tav tm="0">
                                          <p:val>
                                            <p:fltVal val="0"/>
                                          </p:val>
                                        </p:tav>
                                        <p:tav tm="100000">
                                          <p:val>
                                            <p:strVal val="#ppt_w"/>
                                          </p:val>
                                        </p:tav>
                                      </p:tavLst>
                                    </p:anim>
                                    <p:anim calcmode="lin" valueType="num">
                                      <p:cBhvr>
                                        <p:cTn id="8" dur="3000" fill="hold"/>
                                        <p:tgtEl>
                                          <p:spTgt spid="51204"/>
                                        </p:tgtEl>
                                        <p:attrNameLst>
                                          <p:attrName>ppt_h</p:attrName>
                                        </p:attrNameLst>
                                      </p:cBhvr>
                                      <p:tavLst>
                                        <p:tav tm="0">
                                          <p:val>
                                            <p:fltVal val="0"/>
                                          </p:val>
                                        </p:tav>
                                        <p:tav tm="100000">
                                          <p:val>
                                            <p:strVal val="#ppt_h"/>
                                          </p:val>
                                        </p:tav>
                                      </p:tavLst>
                                    </p:anim>
                                    <p:animEffect transition="in" filter="fade">
                                      <p:cBhvr>
                                        <p:cTn id="9" dur="3000"/>
                                        <p:tgtEl>
                                          <p:spTgt spid="51204"/>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edg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edge">
                                      <p:cBhvr>
                                        <p:cTn id="27" dur="2000"/>
                                        <p:tgtEl>
                                          <p:spTgt spid="5"/>
                                        </p:tgtEl>
                                      </p:cBhvr>
                                    </p:animEffect>
                                  </p:childTnLst>
                                </p:cTn>
                              </p:par>
                              <p:par>
                                <p:cTn id="28" presetID="2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edge">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Revelation 9:6-10</a:t>
            </a:r>
            <a:endParaRPr lang="en-US"/>
          </a:p>
        </p:txBody>
      </p:sp>
      <p:sp>
        <p:nvSpPr>
          <p:cNvPr id="34819" name="Content Placeholder 2"/>
          <p:cNvSpPr>
            <a:spLocks noGrp="1"/>
          </p:cNvSpPr>
          <p:nvPr>
            <p:ph idx="1"/>
          </p:nvPr>
        </p:nvSpPr>
        <p:spPr>
          <a:xfrm>
            <a:off x="457200" y="1371600"/>
            <a:ext cx="8229600" cy="4525963"/>
          </a:xfrm>
        </p:spPr>
        <p:txBody>
          <a:bodyPr/>
          <a:lstStyle/>
          <a:p>
            <a:pPr eaLnBrk="1" hangingPunct="1"/>
            <a:r>
              <a:rPr lang="en-US" b="1" dirty="0" smtClean="0"/>
              <a:t>And in those days shall men seek death, and shall not find it; and shall desire to die, and death shall flee from them. And the shapes of the locusts were like unto horses prepared unto battle; and on their heads were as it were crowns like gold, and their faces were as the faces of men</a:t>
            </a:r>
          </a:p>
          <a:p>
            <a:pPr eaLnBrk="1" hangingPunct="1"/>
            <a:endParaRPr lang="en-US" dirty="0" smtClean="0"/>
          </a:p>
        </p:txBody>
      </p:sp>
      <p:pic>
        <p:nvPicPr>
          <p:cNvPr id="34820" name="Picture 3" descr="Bible.png"/>
          <p:cNvPicPr>
            <a:picLocks noChangeAspect="1"/>
          </p:cNvPicPr>
          <p:nvPr/>
        </p:nvPicPr>
        <p:blipFill>
          <a:blip r:embed="rId4"/>
          <a:srcRect/>
          <a:stretch>
            <a:fillRect/>
          </a:stretch>
        </p:blipFill>
        <p:spPr bwMode="auto">
          <a:xfrm>
            <a:off x="6108700" y="4572000"/>
            <a:ext cx="30353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t>Scripture Text</a:t>
            </a:r>
            <a:endParaRPr lang="en-US"/>
          </a:p>
        </p:txBody>
      </p:sp>
      <p:sp>
        <p:nvSpPr>
          <p:cNvPr id="35843" name="Content Placeholder 2"/>
          <p:cNvSpPr>
            <a:spLocks noGrp="1"/>
          </p:cNvSpPr>
          <p:nvPr>
            <p:ph idx="1"/>
          </p:nvPr>
        </p:nvSpPr>
        <p:spPr>
          <a:xfrm>
            <a:off x="457200" y="1371600"/>
            <a:ext cx="8229600" cy="5105400"/>
          </a:xfrm>
        </p:spPr>
        <p:txBody>
          <a:bodyPr/>
          <a:lstStyle/>
          <a:p>
            <a:pPr eaLnBrk="1" hangingPunct="1"/>
            <a:r>
              <a:rPr lang="en-US" smtClean="0"/>
              <a:t>And they had hair as the hair of women, and their teeth were as the teeth of lions. And they had breastplates, as it were breastplates of iron; and the sound of their wings was as the sound of chariots of many horses running to battle. And they had tails like unto scorpions, and there were stings in their tails: and their power was to             hurt men five months.                                    </a:t>
            </a:r>
            <a:r>
              <a:rPr lang="en-US" i="1" smtClean="0"/>
              <a:t>(Rev 9:6-10 KJV)</a:t>
            </a:r>
          </a:p>
          <a:p>
            <a:pPr eaLnBrk="1" hangingPunct="1"/>
            <a:endParaRPr lang="en-US" smtClean="0"/>
          </a:p>
        </p:txBody>
      </p:sp>
      <p:pic>
        <p:nvPicPr>
          <p:cNvPr id="35844" name="Picture 3" descr="Bible.png"/>
          <p:cNvPicPr>
            <a:picLocks noChangeAspect="1"/>
          </p:cNvPicPr>
          <p:nvPr/>
        </p:nvPicPr>
        <p:blipFill>
          <a:blip r:embed="rId4"/>
          <a:srcRect/>
          <a:stretch>
            <a:fillRect/>
          </a:stretch>
        </p:blipFill>
        <p:spPr bwMode="auto">
          <a:xfrm>
            <a:off x="6108700" y="4572000"/>
            <a:ext cx="30353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 </a:t>
            </a:r>
            <a:endParaRPr lang="en-US"/>
          </a:p>
        </p:txBody>
      </p:sp>
      <p:sp>
        <p:nvSpPr>
          <p:cNvPr id="3" name="Content Placeholder 2"/>
          <p:cNvSpPr>
            <a:spLocks noGrp="1"/>
          </p:cNvSpPr>
          <p:nvPr>
            <p:ph idx="1"/>
          </p:nvPr>
        </p:nvSpPr>
        <p:spPr>
          <a:xfrm>
            <a:off x="2057400" y="1447800"/>
            <a:ext cx="7086600" cy="5410200"/>
          </a:xfrm>
        </p:spPr>
        <p:txBody>
          <a:bodyPr rtlCol="0">
            <a:normAutofit lnSpcReduction="10000"/>
          </a:bodyPr>
          <a:lstStyle/>
          <a:p>
            <a:pPr eaLnBrk="1" fontAlgn="auto" hangingPunct="1">
              <a:spcAft>
                <a:spcPts val="0"/>
              </a:spcAft>
              <a:buFont typeface="Wingdings 2"/>
              <a:buChar char=""/>
              <a:defRPr/>
            </a:pPr>
            <a:r>
              <a:rPr lang="en-US" dirty="0" smtClean="0"/>
              <a:t>But when did Othman make his first assault on the Greek empire? – According to Gibbon “it was on the twenty-seventh of July, in the year twelve hundred and ninety-nine of the Christian Era, that Othman first invaded the territory of Nicomedia; and the singular accuracy of the date seems to disclose some foresight of the rapid and destructive growth of the monster”. </a:t>
            </a:r>
            <a:r>
              <a:rPr lang="en-US" i="1" dirty="0" smtClean="0"/>
              <a:t>Pg 503 D &amp; R</a:t>
            </a:r>
            <a:endParaRPr lang="en-US" i="1" dirty="0"/>
          </a:p>
        </p:txBody>
      </p:sp>
      <p:pic>
        <p:nvPicPr>
          <p:cNvPr id="4" name="Picture 3" descr="UriahSmith.png"/>
          <p:cNvPicPr>
            <a:picLocks noChangeAspect="1"/>
          </p:cNvPicPr>
          <p:nvPr/>
        </p:nvPicPr>
        <p:blipFill>
          <a:blip r:embed="rId3"/>
          <a:stretch>
            <a:fillRect/>
          </a:stretch>
        </p:blipFill>
        <p:spPr>
          <a:xfrm>
            <a:off x="148351" y="1904999"/>
            <a:ext cx="2137649" cy="28005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a:t>
            </a:r>
            <a:endParaRPr lang="en-US"/>
          </a:p>
        </p:txBody>
      </p:sp>
      <p:sp>
        <p:nvSpPr>
          <p:cNvPr id="37891" name="Content Placeholder 2"/>
          <p:cNvSpPr>
            <a:spLocks noGrp="1"/>
          </p:cNvSpPr>
          <p:nvPr>
            <p:ph idx="1"/>
          </p:nvPr>
        </p:nvSpPr>
        <p:spPr>
          <a:xfrm>
            <a:off x="3886200" y="1447800"/>
            <a:ext cx="5105400" cy="5181600"/>
          </a:xfrm>
        </p:spPr>
        <p:txBody>
          <a:bodyPr/>
          <a:lstStyle/>
          <a:p>
            <a:pPr eaLnBrk="1" hangingPunct="1"/>
            <a:r>
              <a:rPr lang="en-US" smtClean="0"/>
              <a:t>‘Five Month’ [thirty days to a month, one hundred and fifty day], that is, on hundred and fifty years. Commencing July 27</a:t>
            </a:r>
            <a:r>
              <a:rPr lang="en-US" baseline="30000" smtClean="0"/>
              <a:t>th,</a:t>
            </a:r>
            <a:r>
              <a:rPr lang="en-US" smtClean="0"/>
              <a:t> 1299, the 150 years reach to 1449. </a:t>
            </a:r>
          </a:p>
        </p:txBody>
      </p:sp>
      <p:pic>
        <p:nvPicPr>
          <p:cNvPr id="5" name="Picture 4" descr="UriahSmith.png"/>
          <p:cNvPicPr>
            <a:picLocks noChangeAspect="1"/>
          </p:cNvPicPr>
          <p:nvPr/>
        </p:nvPicPr>
        <p:blipFill>
          <a:blip r:embed="rId3"/>
          <a:stretch>
            <a:fillRect/>
          </a:stretch>
        </p:blipFill>
        <p:spPr>
          <a:xfrm>
            <a:off x="1066800" y="1828800"/>
            <a:ext cx="2137649" cy="28005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a:t>
            </a:r>
            <a:endParaRPr lang="en-US"/>
          </a:p>
        </p:txBody>
      </p:sp>
      <p:sp>
        <p:nvSpPr>
          <p:cNvPr id="38915" name="Content Placeholder 2"/>
          <p:cNvSpPr>
            <a:spLocks noGrp="1"/>
          </p:cNvSpPr>
          <p:nvPr>
            <p:ph idx="1"/>
          </p:nvPr>
        </p:nvSpPr>
        <p:spPr>
          <a:xfrm>
            <a:off x="2819400" y="1447800"/>
            <a:ext cx="6172200" cy="5181600"/>
          </a:xfrm>
        </p:spPr>
        <p:txBody>
          <a:bodyPr/>
          <a:lstStyle/>
          <a:p>
            <a:pPr eaLnBrk="1" hangingPunct="1"/>
            <a:r>
              <a:rPr lang="en-US" smtClean="0"/>
              <a:t>During that whole period the Turks were engaged in an almost perpetual war with the Greek Empire, but yet without conquering it.  -- But in 1449, the termination of the 150 years, a change came, the history of which will be found under the succeeding trumpet. </a:t>
            </a:r>
          </a:p>
        </p:txBody>
      </p:sp>
      <p:pic>
        <p:nvPicPr>
          <p:cNvPr id="4" name="Picture 3" descr="UriahSmith.png"/>
          <p:cNvPicPr>
            <a:picLocks noChangeAspect="1"/>
          </p:cNvPicPr>
          <p:nvPr/>
        </p:nvPicPr>
        <p:blipFill>
          <a:blip r:embed="rId3"/>
          <a:stretch>
            <a:fillRect/>
          </a:stretch>
        </p:blipFill>
        <p:spPr>
          <a:xfrm>
            <a:off x="533400" y="2209800"/>
            <a:ext cx="2137649" cy="28005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Curse and Blessing</a:t>
            </a:r>
            <a:endParaRPr lang="en-US"/>
          </a:p>
        </p:txBody>
      </p:sp>
      <p:sp>
        <p:nvSpPr>
          <p:cNvPr id="12291" name="Content Placeholder 2"/>
          <p:cNvSpPr>
            <a:spLocks noGrp="1"/>
          </p:cNvSpPr>
          <p:nvPr>
            <p:ph idx="1"/>
          </p:nvPr>
        </p:nvSpPr>
        <p:spPr/>
        <p:txBody>
          <a:bodyPr/>
          <a:lstStyle/>
          <a:p>
            <a:pPr eaLnBrk="1" hangingPunct="1"/>
            <a:r>
              <a:rPr lang="en-US" smtClean="0"/>
              <a:t>his hand will be against every man, and every man's hand against him</a:t>
            </a:r>
            <a:r>
              <a:rPr lang="en-US" i="1" smtClean="0"/>
              <a:t> (Gen 16:12 KJV)</a:t>
            </a:r>
          </a:p>
          <a:p>
            <a:pPr eaLnBrk="1" hangingPunct="1"/>
            <a:endParaRPr lang="en-US" smtClean="0"/>
          </a:p>
          <a:p>
            <a:pPr eaLnBrk="1" hangingPunct="1"/>
            <a:r>
              <a:rPr lang="en-US" b="1" smtClean="0"/>
              <a:t>H3458</a:t>
            </a:r>
            <a:r>
              <a:rPr lang="en-US" smtClean="0"/>
              <a:t> </a:t>
            </a:r>
            <a:r>
              <a:rPr lang="he-IL" smtClean="0">
                <a:ea typeface="Times New  Roman"/>
              </a:rPr>
              <a:t>ישׁמעאל</a:t>
            </a:r>
            <a:r>
              <a:rPr lang="en-US" smtClean="0"/>
              <a:t>  yishmâ‛ê'l </a:t>
            </a:r>
            <a:r>
              <a:rPr lang="en-US" i="1" smtClean="0"/>
              <a:t>yish-maw-ale'</a:t>
            </a:r>
          </a:p>
          <a:p>
            <a:pPr eaLnBrk="1" hangingPunct="1"/>
            <a:r>
              <a:rPr lang="en-US" smtClean="0"/>
              <a:t>From H8085 and H410; </a:t>
            </a:r>
            <a:r>
              <a:rPr lang="en-US" b="1" i="1" smtClean="0"/>
              <a:t>God will hear</a:t>
            </a:r>
            <a:r>
              <a:rPr lang="en-US" i="1" smtClean="0"/>
              <a:t>; Jishmael, the name of Abraham’s oldest son, and of five Israelites: - Ishmael.</a:t>
            </a:r>
          </a:p>
          <a:p>
            <a:pPr eaLnBrk="1" hangingPunct="1"/>
            <a:endParaRPr lang="en-US" smtClean="0"/>
          </a:p>
          <a:p>
            <a:pPr eaLnBrk="1" hangingPunct="1">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3angles.png"/>
          <p:cNvPicPr>
            <a:picLocks noChangeAspect="1"/>
          </p:cNvPicPr>
          <p:nvPr/>
        </p:nvPicPr>
        <p:blipFill>
          <a:blip r:embed="rId3">
            <a:lum bright="66000"/>
          </a:blip>
          <a:srcRect/>
          <a:stretch>
            <a:fillRect/>
          </a:stretch>
        </p:blipFill>
        <p:spPr bwMode="auto">
          <a:xfrm>
            <a:off x="-76200" y="-76200"/>
            <a:ext cx="9339263" cy="70104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Revelation 9:12-15</a:t>
            </a:r>
            <a:endParaRPr lang="en-US"/>
          </a:p>
        </p:txBody>
      </p:sp>
      <p:sp>
        <p:nvSpPr>
          <p:cNvPr id="39940" name="Content Placeholder 2"/>
          <p:cNvSpPr>
            <a:spLocks noGrp="1"/>
          </p:cNvSpPr>
          <p:nvPr>
            <p:ph idx="1"/>
          </p:nvPr>
        </p:nvSpPr>
        <p:spPr>
          <a:xfrm>
            <a:off x="1219200" y="1600200"/>
            <a:ext cx="6553200" cy="4876800"/>
          </a:xfrm>
        </p:spPr>
        <p:txBody>
          <a:bodyPr/>
          <a:lstStyle/>
          <a:p>
            <a:pPr eaLnBrk="1" hangingPunct="1"/>
            <a:r>
              <a:rPr lang="en-US" smtClean="0"/>
              <a:t>One woe is past; and, behold, there come two woes more hereafter. And the sixth angel sounded, and I heard a voice from the four horns of the golden altar which is before God, Saying to the sixth angel which had the trumpet, Loose the four angels which are bound in the great river Euphrates. </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angles.png"/>
          <p:cNvPicPr>
            <a:picLocks noChangeAspect="1"/>
          </p:cNvPicPr>
          <p:nvPr/>
        </p:nvPicPr>
        <p:blipFill>
          <a:blip r:embed="rId3">
            <a:lum bright="66000"/>
          </a:blip>
          <a:srcRect/>
          <a:stretch>
            <a:fillRect/>
          </a:stretch>
        </p:blipFill>
        <p:spPr bwMode="auto">
          <a:xfrm>
            <a:off x="-119063" y="-76200"/>
            <a:ext cx="9339263" cy="70104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Revelation 9:12-15</a:t>
            </a:r>
            <a:endParaRPr lang="en-US"/>
          </a:p>
        </p:txBody>
      </p:sp>
      <p:sp>
        <p:nvSpPr>
          <p:cNvPr id="40964" name="Content Placeholder 2"/>
          <p:cNvSpPr>
            <a:spLocks noGrp="1"/>
          </p:cNvSpPr>
          <p:nvPr>
            <p:ph idx="1"/>
          </p:nvPr>
        </p:nvSpPr>
        <p:spPr>
          <a:xfrm>
            <a:off x="1219200" y="1600200"/>
            <a:ext cx="6705600" cy="4876800"/>
          </a:xfrm>
        </p:spPr>
        <p:txBody>
          <a:bodyPr/>
          <a:lstStyle/>
          <a:p>
            <a:pPr eaLnBrk="1" hangingPunct="1"/>
            <a:r>
              <a:rPr lang="en-US" smtClean="0"/>
              <a:t>And the four angels were loosed, which were prepared for an hour, and a day, and a month, and a year, for to slay the third part of men. (Rev 9:12-15 KJV)</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Four Angels</a:t>
            </a:r>
            <a:endParaRPr lang="en-US"/>
          </a:p>
        </p:txBody>
      </p:sp>
      <p:sp>
        <p:nvSpPr>
          <p:cNvPr id="41987" name="Content Placeholder 2"/>
          <p:cNvSpPr>
            <a:spLocks noGrp="1"/>
          </p:cNvSpPr>
          <p:nvPr>
            <p:ph idx="1"/>
          </p:nvPr>
        </p:nvSpPr>
        <p:spPr>
          <a:xfrm>
            <a:off x="2514600" y="1600200"/>
            <a:ext cx="6629400" cy="4525963"/>
          </a:xfrm>
        </p:spPr>
        <p:txBody>
          <a:bodyPr/>
          <a:lstStyle/>
          <a:p>
            <a:pPr eaLnBrk="1" hangingPunct="1"/>
            <a:r>
              <a:rPr lang="en-US" smtClean="0"/>
              <a:t>These are the four principal sultanies of which the Ottoman Empire was composed, located in the country watered by the Euphrates. These sultanies were situated at Aleppo, Iconium, Damascus, and Bagdad. Previously they had been restrained; but God commanded and they were loosed. </a:t>
            </a:r>
            <a:r>
              <a:rPr lang="en-US" i="1" smtClean="0"/>
              <a:t>{Pg 506 D&amp;R)</a:t>
            </a:r>
          </a:p>
        </p:txBody>
      </p:sp>
      <p:pic>
        <p:nvPicPr>
          <p:cNvPr id="4" name="Picture 3" descr="ottoman-orhan-sultan.jpg"/>
          <p:cNvPicPr>
            <a:picLocks noChangeAspect="1"/>
          </p:cNvPicPr>
          <p:nvPr/>
        </p:nvPicPr>
        <p:blipFill>
          <a:blip r:embed="rId3"/>
          <a:stretch>
            <a:fillRect/>
          </a:stretch>
        </p:blipFill>
        <p:spPr>
          <a:xfrm>
            <a:off x="381000" y="2209800"/>
            <a:ext cx="2057400" cy="30089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a:t>
            </a:r>
            <a:endParaRPr lang="en-US"/>
          </a:p>
        </p:txBody>
      </p:sp>
      <p:sp>
        <p:nvSpPr>
          <p:cNvPr id="3" name="Content Placeholder 2"/>
          <p:cNvSpPr>
            <a:spLocks noGrp="1"/>
          </p:cNvSpPr>
          <p:nvPr>
            <p:ph idx="1"/>
          </p:nvPr>
        </p:nvSpPr>
        <p:spPr>
          <a:xfrm>
            <a:off x="2743200" y="1600200"/>
            <a:ext cx="6324600" cy="4953000"/>
          </a:xfrm>
        </p:spPr>
        <p:txBody>
          <a:bodyPr rtlCol="0">
            <a:normAutofit lnSpcReduction="10000"/>
          </a:bodyPr>
          <a:lstStyle/>
          <a:p>
            <a:pPr eaLnBrk="1" fontAlgn="auto" hangingPunct="1">
              <a:spcAft>
                <a:spcPts val="0"/>
              </a:spcAft>
              <a:buFont typeface="Wingdings 2"/>
              <a:buChar char=""/>
              <a:defRPr/>
            </a:pPr>
            <a:r>
              <a:rPr lang="en-US" dirty="0" smtClean="0"/>
              <a:t>Late in the year 1448, as the close of the 150 year period approached, John </a:t>
            </a:r>
            <a:r>
              <a:rPr lang="en-US" dirty="0" err="1" smtClean="0"/>
              <a:t>Paleologus</a:t>
            </a:r>
            <a:r>
              <a:rPr lang="en-US" dirty="0" smtClean="0"/>
              <a:t> died without leaving a son to follow him on the throne of the Eastern Empire. His brother Constantine, the lawful successor, would not venture to ascend the throne without the consent of the Turkish Sultan.  </a:t>
            </a:r>
            <a:endParaRPr lang="en-US" i="1" dirty="0"/>
          </a:p>
        </p:txBody>
      </p:sp>
      <p:pic>
        <p:nvPicPr>
          <p:cNvPr id="5" name="Picture 4" descr="JohnPaleologus.jpg"/>
          <p:cNvPicPr>
            <a:picLocks noChangeAspect="1"/>
          </p:cNvPicPr>
          <p:nvPr/>
        </p:nvPicPr>
        <p:blipFill>
          <a:blip r:embed="rId3"/>
          <a:stretch>
            <a:fillRect/>
          </a:stretch>
        </p:blipFill>
        <p:spPr>
          <a:xfrm>
            <a:off x="381000" y="1981200"/>
            <a:ext cx="2362200" cy="35551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a:t>
            </a:r>
            <a:endParaRPr lang="en-US"/>
          </a:p>
        </p:txBody>
      </p:sp>
      <p:sp>
        <p:nvSpPr>
          <p:cNvPr id="44035" name="Content Placeholder 2"/>
          <p:cNvSpPr>
            <a:spLocks noGrp="1"/>
          </p:cNvSpPr>
          <p:nvPr>
            <p:ph idx="1"/>
          </p:nvPr>
        </p:nvSpPr>
        <p:spPr>
          <a:xfrm>
            <a:off x="3352800" y="1905000"/>
            <a:ext cx="5486400" cy="4953000"/>
          </a:xfrm>
        </p:spPr>
        <p:txBody>
          <a:bodyPr/>
          <a:lstStyle/>
          <a:p>
            <a:pPr eaLnBrk="1" hangingPunct="1"/>
            <a:r>
              <a:rPr lang="en-US" smtClean="0"/>
              <a:t>Early in the years 1449, under these ominous circumstances, Constantine, the last of the Greek Emperors, was crowned. </a:t>
            </a:r>
            <a:r>
              <a:rPr lang="en-US" i="1" smtClean="0"/>
              <a:t>{Pg 506 DR}</a:t>
            </a:r>
          </a:p>
        </p:txBody>
      </p:sp>
      <p:pic>
        <p:nvPicPr>
          <p:cNvPr id="4" name="Picture 3" descr="ConstantinoXI.jpg"/>
          <p:cNvPicPr>
            <a:picLocks noChangeAspect="1"/>
          </p:cNvPicPr>
          <p:nvPr/>
        </p:nvPicPr>
        <p:blipFill>
          <a:blip r:embed="rId3"/>
          <a:stretch>
            <a:fillRect/>
          </a:stretch>
        </p:blipFill>
        <p:spPr>
          <a:xfrm>
            <a:off x="381000" y="2057400"/>
            <a:ext cx="2715667" cy="3581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a:t>
            </a:r>
            <a:endParaRPr lang="en-US"/>
          </a:p>
        </p:txBody>
      </p:sp>
      <p:sp>
        <p:nvSpPr>
          <p:cNvPr id="3" name="Content Placeholder 2"/>
          <p:cNvSpPr>
            <a:spLocks noGrp="1"/>
          </p:cNvSpPr>
          <p:nvPr>
            <p:ph idx="1"/>
          </p:nvPr>
        </p:nvSpPr>
        <p:spPr>
          <a:xfrm>
            <a:off x="304800" y="1600200"/>
            <a:ext cx="8382000" cy="4953000"/>
          </a:xfrm>
        </p:spPr>
        <p:txBody>
          <a:bodyPr rtlCol="0">
            <a:normAutofit lnSpcReduction="10000"/>
          </a:bodyPr>
          <a:lstStyle/>
          <a:p>
            <a:pPr eaLnBrk="1" fontAlgn="auto" hangingPunct="1">
              <a:spcAft>
                <a:spcPts val="0"/>
              </a:spcAft>
              <a:buFont typeface="Wingdings 2"/>
              <a:buChar char=""/>
              <a:defRPr/>
            </a:pPr>
            <a:r>
              <a:rPr lang="en-US" dirty="0" err="1" smtClean="0"/>
              <a:t>Amurath</a:t>
            </a:r>
            <a:r>
              <a:rPr lang="en-US" dirty="0" smtClean="0"/>
              <a:t>, the sultan to whom the submission of </a:t>
            </a:r>
            <a:r>
              <a:rPr lang="en-US" dirty="0" err="1" smtClean="0"/>
              <a:t>Deacozes</a:t>
            </a:r>
            <a:r>
              <a:rPr lang="en-US" dirty="0" smtClean="0"/>
              <a:t> was made, and by whose permission he reigned in Constantinople, soon after died, and was succeeded in the empire, in 1451, by Mahomet II, who set his heart on Constantinople, and determined to make it prey. – The siege commenced on the 6</a:t>
            </a:r>
            <a:r>
              <a:rPr lang="en-US" baseline="30000" dirty="0" smtClean="0"/>
              <a:t>th</a:t>
            </a:r>
            <a:r>
              <a:rPr lang="en-US" dirty="0" smtClean="0"/>
              <a:t> of April, 1453, and ended in the taking of the city , and death of the last of the </a:t>
            </a:r>
            <a:r>
              <a:rPr lang="en-US" dirty="0" err="1" smtClean="0"/>
              <a:t>Constantines</a:t>
            </a:r>
            <a:r>
              <a:rPr lang="en-US" dirty="0" smtClean="0"/>
              <a:t>, on 16</a:t>
            </a:r>
            <a:r>
              <a:rPr lang="en-US" baseline="30000" dirty="0" smtClean="0"/>
              <a:t>th</a:t>
            </a:r>
            <a:r>
              <a:rPr lang="en-US" dirty="0" smtClean="0"/>
              <a:t> day of May following. </a:t>
            </a:r>
            <a:r>
              <a:rPr lang="en-US" i="1" dirty="0" smtClean="0"/>
              <a:t>{Pg 507 D&amp;R}</a:t>
            </a:r>
            <a:endParaRPr lang="en-US" i="1" dirty="0"/>
          </a:p>
        </p:txBody>
      </p:sp>
      <p:pic>
        <p:nvPicPr>
          <p:cNvPr id="4" name="Picture 2" descr="http://upload.wikimedia.org/wikipedia/commons/7/7c/Benjamin-Constant-The_Entry_of_Mahomet_II_into_Constantinople-1876.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391 Years &amp; 15 Days</a:t>
            </a:r>
            <a:endParaRPr lang="en-US"/>
          </a:p>
        </p:txBody>
      </p:sp>
      <p:sp>
        <p:nvSpPr>
          <p:cNvPr id="46083" name="Content Placeholder 2"/>
          <p:cNvSpPr>
            <a:spLocks noGrp="1"/>
          </p:cNvSpPr>
          <p:nvPr>
            <p:ph idx="1"/>
          </p:nvPr>
        </p:nvSpPr>
        <p:spPr/>
        <p:txBody>
          <a:bodyPr/>
          <a:lstStyle/>
          <a:p>
            <a:pPr eaLnBrk="1" hangingPunct="1"/>
            <a:r>
              <a:rPr lang="en-US" smtClean="0"/>
              <a:t>And the four angels were loosed, which were prepared for an hour, and a day, and a month, and a year, for to slay the third part of men. </a:t>
            </a:r>
            <a:r>
              <a:rPr lang="en-US" i="1" smtClean="0"/>
              <a:t>(Rev 9:15 KJV)</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ffectLst>
                  <a:outerShdw blurRad="44450" dist="41910" dir="3600000" algn="tl">
                    <a:srgbClr val="000000">
                      <a:alpha val="50000"/>
                    </a:srgbClr>
                  </a:outerShdw>
                  <a:reflection blurRad="6350" stA="55000" endA="300" endPos="45500" dir="5400000" sy="-100000" algn="bl" rotWithShape="0"/>
                </a:effectLst>
              </a:rPr>
              <a:t>Islam in Prophecy</a:t>
            </a:r>
            <a:endParaRPr lang="en-US" dirty="0">
              <a:effectLst>
                <a:outerShdw blurRad="44450" dist="41910" dir="3600000" algn="tl">
                  <a:srgbClr val="000000">
                    <a:alpha val="50000"/>
                  </a:srgbClr>
                </a:outerShdw>
                <a:reflection blurRad="6350" stA="55000" endA="300" endPos="45500" dir="5400000" sy="-100000" algn="bl" rotWithShape="0"/>
              </a:effectLst>
            </a:endParaRPr>
          </a:p>
        </p:txBody>
      </p:sp>
      <p:sp>
        <p:nvSpPr>
          <p:cNvPr id="47107" name="Text Placeholder 2"/>
          <p:cNvSpPr>
            <a:spLocks noGrp="1"/>
          </p:cNvSpPr>
          <p:nvPr>
            <p:ph type="body" idx="1"/>
          </p:nvPr>
        </p:nvSpPr>
        <p:spPr>
          <a:xfrm>
            <a:off x="722313" y="1785938"/>
            <a:ext cx="7772400" cy="1500187"/>
          </a:xfrm>
        </p:spPr>
        <p:txBody>
          <a:bodyPr/>
          <a:lstStyle/>
          <a:p>
            <a:pPr eaLnBrk="1" hangingPunct="1"/>
            <a:r>
              <a:rPr lang="en-US" smtClean="0">
                <a:solidFill>
                  <a:schemeClr val="tx1"/>
                </a:solidFill>
              </a:rPr>
              <a:t>God Does Not Change &amp; History Repeats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7candelstickscrownChrist.jpg"/>
          <p:cNvPicPr>
            <a:picLocks noChangeAspect="1"/>
          </p:cNvPicPr>
          <p:nvPr/>
        </p:nvPicPr>
        <p:blipFill>
          <a:blip r:embed="rId3">
            <a:lum bright="50000"/>
          </a:blip>
          <a:srcRect/>
          <a:stretch>
            <a:fillRect/>
          </a:stretch>
        </p:blipFill>
        <p:spPr bwMode="auto">
          <a:xfrm>
            <a:off x="3175" y="0"/>
            <a:ext cx="913765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God does not Change</a:t>
            </a:r>
            <a:endParaRPr lang="en-US"/>
          </a:p>
        </p:txBody>
      </p:sp>
      <p:sp>
        <p:nvSpPr>
          <p:cNvPr id="48132" name="Content Placeholder 2"/>
          <p:cNvSpPr>
            <a:spLocks noGrp="1"/>
          </p:cNvSpPr>
          <p:nvPr>
            <p:ph idx="1"/>
          </p:nvPr>
        </p:nvSpPr>
        <p:spPr>
          <a:xfrm>
            <a:off x="533400" y="1828800"/>
            <a:ext cx="7239000" cy="4525963"/>
          </a:xfrm>
        </p:spPr>
        <p:txBody>
          <a:bodyPr/>
          <a:lstStyle/>
          <a:p>
            <a:pPr eaLnBrk="1" hangingPunct="1"/>
            <a:r>
              <a:rPr lang="en-US" smtClean="0"/>
              <a:t>For I am the LORD, I change not; therefore ye sons of Jacob are not consumed. </a:t>
            </a:r>
            <a:r>
              <a:rPr lang="en-US" i="1" smtClean="0"/>
              <a:t>(Mal 3:6 KJV)</a:t>
            </a:r>
          </a:p>
          <a:p>
            <a:pPr eaLnBrk="1" hangingPunct="1"/>
            <a:endParaRPr 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eaLnBrk="1" fontAlgn="auto" hangingPunct="1">
              <a:spcAft>
                <a:spcPts val="0"/>
              </a:spcAft>
              <a:defRPr/>
            </a:pPr>
            <a:r>
              <a:rPr lang="en-US" smtClean="0"/>
              <a:t>Sacred History</a:t>
            </a:r>
            <a:endParaRPr lang="en-US"/>
          </a:p>
        </p:txBody>
      </p:sp>
      <p:sp>
        <p:nvSpPr>
          <p:cNvPr id="49155" name="Content Placeholder 2"/>
          <p:cNvSpPr>
            <a:spLocks noGrp="1"/>
          </p:cNvSpPr>
          <p:nvPr>
            <p:ph idx="1"/>
          </p:nvPr>
        </p:nvSpPr>
        <p:spPr>
          <a:xfrm>
            <a:off x="2133600" y="1143000"/>
            <a:ext cx="7010400" cy="5486400"/>
          </a:xfrm>
        </p:spPr>
        <p:txBody>
          <a:bodyPr/>
          <a:lstStyle/>
          <a:p>
            <a:pPr eaLnBrk="1" hangingPunct="1"/>
            <a:r>
              <a:rPr lang="en-US" smtClean="0"/>
              <a:t>In those schools of the olden time it was the grand object of all study to learn the will of God, and man's duty toward him. In the records of </a:t>
            </a:r>
            <a:r>
              <a:rPr lang="en-US" i="1" smtClean="0"/>
              <a:t>sacred history </a:t>
            </a:r>
            <a:r>
              <a:rPr lang="en-US" smtClean="0"/>
              <a:t>were traced the footsteps of Jehovah. The great truths set forth by the types were brought to view, and faith grasped the central object of all that system,--the Lamb of God that was to take away the sin of the world.  </a:t>
            </a:r>
            <a:r>
              <a:rPr lang="en-US" i="1" smtClean="0"/>
              <a:t>{CE 62.1}</a:t>
            </a:r>
          </a:p>
        </p:txBody>
      </p:sp>
      <p:pic>
        <p:nvPicPr>
          <p:cNvPr id="4" name="Content Placeholder 4" descr="EGWEstatePictures_892.jpg"/>
          <p:cNvPicPr>
            <a:picLocks noChangeAspect="1"/>
          </p:cNvPicPr>
          <p:nvPr/>
        </p:nvPicPr>
        <p:blipFill>
          <a:blip r:embed="rId3"/>
          <a:stretch>
            <a:fillRect/>
          </a:stretch>
        </p:blipFill>
        <p:spPr>
          <a:xfrm>
            <a:off x="152400" y="19050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ffectLst>
                  <a:outerShdw blurRad="44450" dist="41910" dir="3600000" algn="tl">
                    <a:srgbClr val="000000">
                      <a:alpha val="50000"/>
                    </a:srgbClr>
                  </a:outerShdw>
                  <a:reflection blurRad="6350" stA="55000" endA="300" endPos="45500" dir="5400000" sy="-100000" algn="bl" rotWithShape="0"/>
                </a:effectLst>
              </a:rPr>
              <a:t>Islam in Prophecy</a:t>
            </a:r>
            <a:endParaRPr lang="en-US" dirty="0"/>
          </a:p>
        </p:txBody>
      </p:sp>
      <p:sp>
        <p:nvSpPr>
          <p:cNvPr id="13315" name="Text Placeholder 2"/>
          <p:cNvSpPr>
            <a:spLocks noGrp="1"/>
          </p:cNvSpPr>
          <p:nvPr>
            <p:ph type="body" idx="1"/>
          </p:nvPr>
        </p:nvSpPr>
        <p:spPr>
          <a:xfrm>
            <a:off x="722313" y="1785938"/>
            <a:ext cx="7772400" cy="1500187"/>
          </a:xfrm>
        </p:spPr>
        <p:txBody>
          <a:bodyPr/>
          <a:lstStyle/>
          <a:p>
            <a:pPr eaLnBrk="1" hangingPunct="1"/>
            <a:r>
              <a:rPr lang="en-US" smtClean="0">
                <a:solidFill>
                  <a:schemeClr val="tx1"/>
                </a:solidFill>
              </a:rPr>
              <a:t>Biblical Review</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History Repeats</a:t>
            </a:r>
            <a:endParaRPr lang="en-US"/>
          </a:p>
        </p:txBody>
      </p:sp>
      <p:sp>
        <p:nvSpPr>
          <p:cNvPr id="50179" name="Content Placeholder 2"/>
          <p:cNvSpPr>
            <a:spLocks noGrp="1"/>
          </p:cNvSpPr>
          <p:nvPr>
            <p:ph idx="1"/>
          </p:nvPr>
        </p:nvSpPr>
        <p:spPr>
          <a:xfrm>
            <a:off x="2514600" y="1524000"/>
            <a:ext cx="6324600" cy="4953000"/>
          </a:xfrm>
        </p:spPr>
        <p:txBody>
          <a:bodyPr/>
          <a:lstStyle/>
          <a:p>
            <a:pPr eaLnBrk="1" hangingPunct="1"/>
            <a:r>
              <a:rPr lang="en-US" smtClean="0"/>
              <a:t> </a:t>
            </a:r>
            <a:r>
              <a:rPr lang="en-US" b="1" i="1" smtClean="0"/>
              <a:t>History repeats itself</a:t>
            </a:r>
            <a:r>
              <a:rPr lang="en-US" smtClean="0"/>
              <a:t>. The same masterful mind that plotted against the faithful in ages past is now at work to gain control of the Protestant churches, that through them he may condemn and put to death all who will not worship the idol sabbath. </a:t>
            </a:r>
            <a:endParaRPr lang="en-US" i="1" smtClean="0"/>
          </a:p>
        </p:txBody>
      </p:sp>
      <p:pic>
        <p:nvPicPr>
          <p:cNvPr id="4" name="Content Placeholder 4" descr="EGWEstatePictures_892.jpg"/>
          <p:cNvPicPr>
            <a:picLocks noChangeAspect="1"/>
          </p:cNvPicPr>
          <p:nvPr/>
        </p:nvPicPr>
        <p:blipFill>
          <a:blip r:embed="rId3"/>
          <a:stretch>
            <a:fillRect/>
          </a:stretch>
        </p:blipFill>
        <p:spPr>
          <a:xfrm>
            <a:off x="152400" y="19812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GWEstatePictures_892.jpg"/>
          <p:cNvPicPr>
            <a:picLocks noChangeAspect="1"/>
          </p:cNvPicPr>
          <p:nvPr/>
        </p:nvPicPr>
        <p:blipFill>
          <a:blip r:embed="rId3">
            <a:lum/>
          </a:blip>
          <a:stretch>
            <a:fillRect/>
          </a:stretch>
        </p:blipFill>
        <p:spPr>
          <a:xfrm>
            <a:off x="228600" y="22098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p:txBody>
          <a:bodyPr/>
          <a:lstStyle/>
          <a:p>
            <a:pPr eaLnBrk="1" fontAlgn="auto" hangingPunct="1">
              <a:spcAft>
                <a:spcPts val="0"/>
              </a:spcAft>
              <a:defRPr/>
            </a:pPr>
            <a:r>
              <a:rPr lang="en-US" smtClean="0"/>
              <a:t>History Repeats</a:t>
            </a:r>
            <a:endParaRPr lang="en-US"/>
          </a:p>
        </p:txBody>
      </p:sp>
      <p:sp>
        <p:nvSpPr>
          <p:cNvPr id="51204" name="Content Placeholder 2"/>
          <p:cNvSpPr>
            <a:spLocks noGrp="1"/>
          </p:cNvSpPr>
          <p:nvPr>
            <p:ph idx="1"/>
          </p:nvPr>
        </p:nvSpPr>
        <p:spPr>
          <a:xfrm>
            <a:off x="2971800" y="1600200"/>
            <a:ext cx="5715000" cy="4953000"/>
          </a:xfrm>
        </p:spPr>
        <p:txBody>
          <a:bodyPr/>
          <a:lstStyle/>
          <a:p>
            <a:pPr eaLnBrk="1" hangingPunct="1"/>
            <a:r>
              <a:rPr lang="en-US" smtClean="0"/>
              <a:t> </a:t>
            </a:r>
            <a:r>
              <a:rPr lang="en-US" b="1" i="1" smtClean="0"/>
              <a:t>History repeats itself</a:t>
            </a:r>
            <a:r>
              <a:rPr lang="en-US" smtClean="0"/>
              <a:t>.:We have not to battle with man, as it may appear. We wrestle not against flesh and blood, but against principalities, against powers, against the rulers of the darkness of this world, against spiritual wickedness in high places. </a:t>
            </a:r>
            <a:endParaRPr lang="en-US" i="1"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History Repeats</a:t>
            </a:r>
            <a:endParaRPr lang="en-US"/>
          </a:p>
        </p:txBody>
      </p:sp>
      <p:sp>
        <p:nvSpPr>
          <p:cNvPr id="52227" name="Content Placeholder 2"/>
          <p:cNvSpPr>
            <a:spLocks noGrp="1"/>
          </p:cNvSpPr>
          <p:nvPr>
            <p:ph idx="1"/>
          </p:nvPr>
        </p:nvSpPr>
        <p:spPr>
          <a:xfrm>
            <a:off x="3581400" y="1600200"/>
            <a:ext cx="5181600" cy="4953000"/>
          </a:xfrm>
        </p:spPr>
        <p:txBody>
          <a:bodyPr/>
          <a:lstStyle/>
          <a:p>
            <a:pPr eaLnBrk="1" hangingPunct="1"/>
            <a:r>
              <a:rPr lang="en-US" smtClean="0"/>
              <a:t> </a:t>
            </a:r>
            <a:r>
              <a:rPr lang="en-US" b="1" i="1" smtClean="0"/>
              <a:t>History repeats itself</a:t>
            </a:r>
            <a:r>
              <a:rPr lang="en-US" smtClean="0"/>
              <a:t>. But if the people of God will put their trust in Him, and by faith rely upon His power, the devices of Satan will be defeated in our time as signally as in the days of Mordecai.  </a:t>
            </a:r>
            <a:r>
              <a:rPr lang="en-US" i="1" smtClean="0"/>
              <a:t>{ST, November 8, 1899 par. 10}</a:t>
            </a:r>
          </a:p>
        </p:txBody>
      </p:sp>
      <p:pic>
        <p:nvPicPr>
          <p:cNvPr id="4" name="Content Placeholder 4" descr="EGWEstatePictures_892.jpg"/>
          <p:cNvPicPr>
            <a:picLocks noChangeAspect="1"/>
          </p:cNvPicPr>
          <p:nvPr/>
        </p:nvPicPr>
        <p:blipFill>
          <a:blip r:embed="rId3"/>
          <a:stretch>
            <a:fillRect/>
          </a:stretch>
        </p:blipFill>
        <p:spPr>
          <a:xfrm>
            <a:off x="685800" y="23622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Scripture</a:t>
            </a:r>
            <a:endParaRPr lang="en-US"/>
          </a:p>
        </p:txBody>
      </p:sp>
      <p:sp>
        <p:nvSpPr>
          <p:cNvPr id="53251" name="Content Placeholder 2"/>
          <p:cNvSpPr>
            <a:spLocks noGrp="1"/>
          </p:cNvSpPr>
          <p:nvPr>
            <p:ph idx="1"/>
          </p:nvPr>
        </p:nvSpPr>
        <p:spPr/>
        <p:txBody>
          <a:bodyPr/>
          <a:lstStyle/>
          <a:p>
            <a:pPr eaLnBrk="1" hangingPunct="1"/>
            <a:r>
              <a:rPr lang="en-US" smtClean="0"/>
              <a:t>That which hath been is now; and that which is to be hath already been; and God requireth that which is past. </a:t>
            </a:r>
            <a:r>
              <a:rPr lang="en-US" i="1" smtClean="0"/>
              <a:t>(Ecc 3:15 KJV)</a:t>
            </a:r>
          </a:p>
          <a:p>
            <a:pPr eaLnBrk="1" hangingPunct="1"/>
            <a:endParaRPr lang="en-US" smtClean="0"/>
          </a:p>
        </p:txBody>
      </p:sp>
      <p:pic>
        <p:nvPicPr>
          <p:cNvPr id="53252" name="Picture 3" descr="Bible.png"/>
          <p:cNvPicPr>
            <a:picLocks noChangeAspect="1"/>
          </p:cNvPicPr>
          <p:nvPr/>
        </p:nvPicPr>
        <p:blipFill>
          <a:blip r:embed="rId3"/>
          <a:srcRect/>
          <a:stretch>
            <a:fillRect/>
          </a:stretch>
        </p:blipFill>
        <p:spPr bwMode="auto">
          <a:xfrm>
            <a:off x="5029200" y="3048000"/>
            <a:ext cx="4784725" cy="408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History is Repeating</a:t>
            </a:r>
            <a:endParaRPr lang="en-US"/>
          </a:p>
        </p:txBody>
      </p:sp>
      <p:sp>
        <p:nvSpPr>
          <p:cNvPr id="3" name="Content Placeholder 2"/>
          <p:cNvSpPr>
            <a:spLocks noGrp="1"/>
          </p:cNvSpPr>
          <p:nvPr>
            <p:ph idx="1"/>
          </p:nvPr>
        </p:nvSpPr>
        <p:spPr>
          <a:xfrm>
            <a:off x="2514600" y="1447800"/>
            <a:ext cx="6629400" cy="5029200"/>
          </a:xfrm>
        </p:spPr>
        <p:txBody>
          <a:bodyPr rtlCol="0">
            <a:normAutofit lnSpcReduction="10000"/>
          </a:bodyPr>
          <a:lstStyle/>
          <a:p>
            <a:pPr eaLnBrk="1" fontAlgn="auto" hangingPunct="1">
              <a:spcAft>
                <a:spcPts val="0"/>
              </a:spcAft>
              <a:buFont typeface="Wingdings 2"/>
              <a:buChar char=""/>
              <a:defRPr/>
            </a:pPr>
            <a:r>
              <a:rPr lang="en-US" dirty="0" smtClean="0"/>
              <a:t> </a:t>
            </a:r>
            <a:r>
              <a:rPr lang="en-US" i="1" dirty="0" smtClean="0"/>
              <a:t>In mercy God repeats his past dealings</a:t>
            </a:r>
            <a:r>
              <a:rPr lang="en-US" dirty="0" smtClean="0"/>
              <a:t>. He has given us a record of his dealings in the past. This we need to study carefully; for </a:t>
            </a:r>
            <a:r>
              <a:rPr lang="en-US" b="1" i="1" dirty="0" smtClean="0"/>
              <a:t>history is repeating itself</a:t>
            </a:r>
            <a:r>
              <a:rPr lang="en-US" dirty="0" smtClean="0"/>
              <a:t>. We are more accountable than were those whose experience is recorded in the Old Testament; for their mistakes, and the results of those mistakes, have been chronicled for our benefit. </a:t>
            </a:r>
            <a:endParaRPr lang="en-US" i="1" dirty="0"/>
          </a:p>
        </p:txBody>
      </p:sp>
      <p:pic>
        <p:nvPicPr>
          <p:cNvPr id="4" name="Content Placeholder 4" descr="EGWEstatePictures_892.jpg"/>
          <p:cNvPicPr>
            <a:picLocks noChangeAspect="1"/>
          </p:cNvPicPr>
          <p:nvPr/>
        </p:nvPicPr>
        <p:blipFill>
          <a:blip r:embed="rId3"/>
          <a:stretch>
            <a:fillRect/>
          </a:stretch>
        </p:blipFill>
        <p:spPr>
          <a:xfrm>
            <a:off x="228600" y="22098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History is Repeating</a:t>
            </a:r>
            <a:endParaRPr lang="en-US"/>
          </a:p>
        </p:txBody>
      </p:sp>
      <p:sp>
        <p:nvSpPr>
          <p:cNvPr id="55299" name="Content Placeholder 2"/>
          <p:cNvSpPr>
            <a:spLocks noGrp="1"/>
          </p:cNvSpPr>
          <p:nvPr>
            <p:ph idx="1"/>
          </p:nvPr>
        </p:nvSpPr>
        <p:spPr>
          <a:xfrm>
            <a:off x="2514600" y="1447800"/>
            <a:ext cx="6629400" cy="5029200"/>
          </a:xfrm>
        </p:spPr>
        <p:txBody>
          <a:bodyPr/>
          <a:lstStyle/>
          <a:p>
            <a:pPr eaLnBrk="1" hangingPunct="1"/>
            <a:r>
              <a:rPr lang="en-US" smtClean="0"/>
              <a:t>The danger-signal has been lifted to keep us off forbidden ground, and we should be warned not to do as they did, lest a worse punishment come upon us. The blessings given to those of past generations who obeyed God are recorded that we may be encouraged to walk circumspectly, in faith and obedience. </a:t>
            </a:r>
            <a:endParaRPr lang="en-US" i="1" smtClean="0"/>
          </a:p>
        </p:txBody>
      </p:sp>
      <p:pic>
        <p:nvPicPr>
          <p:cNvPr id="4" name="Content Placeholder 4" descr="EGWEstatePictures_892.jpg"/>
          <p:cNvPicPr>
            <a:picLocks noChangeAspect="1"/>
          </p:cNvPicPr>
          <p:nvPr/>
        </p:nvPicPr>
        <p:blipFill>
          <a:blip r:embed="rId3"/>
          <a:stretch>
            <a:fillRect/>
          </a:stretch>
        </p:blipFill>
        <p:spPr>
          <a:xfrm>
            <a:off x="304800" y="22098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History is Repeating</a:t>
            </a:r>
            <a:endParaRPr lang="en-US"/>
          </a:p>
        </p:txBody>
      </p:sp>
      <p:sp>
        <p:nvSpPr>
          <p:cNvPr id="56323" name="Content Placeholder 2"/>
          <p:cNvSpPr>
            <a:spLocks noGrp="1"/>
          </p:cNvSpPr>
          <p:nvPr>
            <p:ph idx="1"/>
          </p:nvPr>
        </p:nvSpPr>
        <p:spPr>
          <a:xfrm>
            <a:off x="3048000" y="1447800"/>
            <a:ext cx="6096000" cy="5029200"/>
          </a:xfrm>
        </p:spPr>
        <p:txBody>
          <a:bodyPr/>
          <a:lstStyle/>
          <a:p>
            <a:pPr eaLnBrk="1" hangingPunct="1"/>
            <a:r>
              <a:rPr lang="en-US" smtClean="0"/>
              <a:t>The judgments brought against wrong-doers are </a:t>
            </a:r>
            <a:r>
              <a:rPr lang="en-US" b="1" i="1" smtClean="0"/>
              <a:t>delineated</a:t>
            </a:r>
            <a:r>
              <a:rPr lang="en-US" smtClean="0"/>
              <a:t> that we may fear and tremble before God. This Scripture biography is a great blessing. This precious instruction, the experience of ages, is bequeathed to us.  </a:t>
            </a:r>
            <a:r>
              <a:rPr lang="en-US" i="1" smtClean="0"/>
              <a:t>{RH, April 20, 1897 par. 14}</a:t>
            </a:r>
          </a:p>
        </p:txBody>
      </p:sp>
      <p:pic>
        <p:nvPicPr>
          <p:cNvPr id="4" name="Content Placeholder 4" descr="EGWEstatePictures_892.jpg"/>
          <p:cNvPicPr>
            <a:picLocks noChangeAspect="1"/>
          </p:cNvPicPr>
          <p:nvPr/>
        </p:nvPicPr>
        <p:blipFill>
          <a:blip r:embed="rId3"/>
          <a:stretch>
            <a:fillRect/>
          </a:stretch>
        </p:blipFill>
        <p:spPr>
          <a:xfrm>
            <a:off x="457200" y="22098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Seek Again</a:t>
            </a:r>
            <a:endParaRPr lang="en-US"/>
          </a:p>
        </p:txBody>
      </p:sp>
      <p:sp>
        <p:nvSpPr>
          <p:cNvPr id="57347" name="Content Placeholder 2"/>
          <p:cNvSpPr>
            <a:spLocks noGrp="1"/>
          </p:cNvSpPr>
          <p:nvPr>
            <p:ph idx="1"/>
          </p:nvPr>
        </p:nvSpPr>
        <p:spPr>
          <a:xfrm>
            <a:off x="2438400" y="1600200"/>
            <a:ext cx="6705600" cy="5257800"/>
          </a:xfrm>
        </p:spPr>
        <p:txBody>
          <a:bodyPr/>
          <a:lstStyle/>
          <a:p>
            <a:pPr eaLnBrk="1" hangingPunct="1"/>
            <a:r>
              <a:rPr lang="en-US" smtClean="0"/>
              <a:t>But God "</a:t>
            </a:r>
            <a:r>
              <a:rPr lang="en-US" b="1" i="1" smtClean="0"/>
              <a:t>seeks again that which is past</a:t>
            </a:r>
            <a:r>
              <a:rPr lang="en-US" smtClean="0"/>
              <a:t>" recalling all the proceedings whether of judgment or of mercy. He recalls all the doings of different ages and </a:t>
            </a:r>
            <a:r>
              <a:rPr lang="en-US" b="1" smtClean="0"/>
              <a:t>repeats</a:t>
            </a:r>
            <a:r>
              <a:rPr lang="en-US" smtClean="0"/>
              <a:t> them in the present generation. It is for this reason that there is such value in the registered experience of the believers of other days.</a:t>
            </a:r>
            <a:endParaRPr lang="en-US" i="1" smtClean="0"/>
          </a:p>
        </p:txBody>
      </p:sp>
      <p:pic>
        <p:nvPicPr>
          <p:cNvPr id="4" name="Content Placeholder 4" descr="EGWEstatePictures_892.jpg"/>
          <p:cNvPicPr>
            <a:picLocks noChangeAspect="1"/>
          </p:cNvPicPr>
          <p:nvPr/>
        </p:nvPicPr>
        <p:blipFill>
          <a:blip r:embed="rId3"/>
          <a:stretch>
            <a:fillRect/>
          </a:stretch>
        </p:blipFill>
        <p:spPr>
          <a:xfrm>
            <a:off x="304800" y="20574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Seek Again</a:t>
            </a:r>
            <a:endParaRPr lang="en-US"/>
          </a:p>
        </p:txBody>
      </p:sp>
      <p:sp>
        <p:nvSpPr>
          <p:cNvPr id="3" name="Content Placeholder 2"/>
          <p:cNvSpPr>
            <a:spLocks noGrp="1"/>
          </p:cNvSpPr>
          <p:nvPr>
            <p:ph idx="1"/>
          </p:nvPr>
        </p:nvSpPr>
        <p:spPr>
          <a:xfrm>
            <a:off x="2362200" y="1371600"/>
            <a:ext cx="6781800" cy="5181600"/>
          </a:xfrm>
        </p:spPr>
        <p:txBody>
          <a:bodyPr rtlCol="0">
            <a:normAutofit lnSpcReduction="10000"/>
          </a:bodyPr>
          <a:lstStyle/>
          <a:p>
            <a:pPr eaLnBrk="1" fontAlgn="auto" hangingPunct="1">
              <a:spcAft>
                <a:spcPts val="0"/>
              </a:spcAft>
              <a:buFont typeface="Wingdings 2"/>
              <a:buChar char=""/>
              <a:defRPr/>
            </a:pPr>
            <a:r>
              <a:rPr lang="en-US" dirty="0" smtClean="0"/>
              <a:t>The biography of the righteous is among the best treasures that the church can possess. We have the benefit of the accounts of the workings of the power of evil in contrast to the deeds of those who through many centuries were living by every word that </a:t>
            </a:r>
            <a:r>
              <a:rPr lang="en-US" dirty="0" err="1" smtClean="0"/>
              <a:t>proceedeth</a:t>
            </a:r>
            <a:r>
              <a:rPr lang="en-US" dirty="0" smtClean="0"/>
              <a:t> out of the mouth of God. This rich experience is bequeathed to us as a legacy of great value. </a:t>
            </a:r>
            <a:endParaRPr lang="en-US" i="1" dirty="0"/>
          </a:p>
        </p:txBody>
      </p:sp>
      <p:pic>
        <p:nvPicPr>
          <p:cNvPr id="4" name="Content Placeholder 4" descr="EGWEstatePictures_892.jpg"/>
          <p:cNvPicPr>
            <a:picLocks noChangeAspect="1"/>
          </p:cNvPicPr>
          <p:nvPr/>
        </p:nvPicPr>
        <p:blipFill>
          <a:blip r:embed="rId3"/>
          <a:stretch>
            <a:fillRect/>
          </a:stretch>
        </p:blipFill>
        <p:spPr>
          <a:xfrm>
            <a:off x="228600" y="22098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Seek Again</a:t>
            </a:r>
            <a:endParaRPr lang="en-US"/>
          </a:p>
        </p:txBody>
      </p:sp>
      <p:sp>
        <p:nvSpPr>
          <p:cNvPr id="59395" name="Content Placeholder 2"/>
          <p:cNvSpPr>
            <a:spLocks noGrp="1"/>
          </p:cNvSpPr>
          <p:nvPr>
            <p:ph idx="1"/>
          </p:nvPr>
        </p:nvSpPr>
        <p:spPr>
          <a:xfrm>
            <a:off x="2514600" y="1524000"/>
            <a:ext cx="6705600" cy="5486400"/>
          </a:xfrm>
        </p:spPr>
        <p:txBody>
          <a:bodyPr/>
          <a:lstStyle/>
          <a:p>
            <a:pPr eaLnBrk="1" hangingPunct="1"/>
            <a:r>
              <a:rPr lang="en-US" smtClean="0"/>
              <a:t>When </a:t>
            </a:r>
            <a:r>
              <a:rPr lang="en-US" b="1" i="1" smtClean="0"/>
              <a:t>history shall be repeated</a:t>
            </a:r>
            <a:r>
              <a:rPr lang="en-US" smtClean="0"/>
              <a:t>, when the great men of earth will not come to the Bible for light and evidence and truth, when the commandments of men shall be exalted above the commandments of God,  --</a:t>
            </a:r>
            <a:endParaRPr lang="en-US" i="1" smtClean="0"/>
          </a:p>
        </p:txBody>
      </p:sp>
      <p:pic>
        <p:nvPicPr>
          <p:cNvPr id="4" name="Content Placeholder 4" descr="EGWEstatePictures_892.jpg"/>
          <p:cNvPicPr>
            <a:picLocks noChangeAspect="1"/>
          </p:cNvPicPr>
          <p:nvPr/>
        </p:nvPicPr>
        <p:blipFill>
          <a:blip r:embed="rId3"/>
          <a:stretch>
            <a:fillRect/>
          </a:stretch>
        </p:blipFill>
        <p:spPr>
          <a:xfrm>
            <a:off x="228600" y="19050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Biblical Review</a:t>
            </a:r>
            <a:endParaRPr lang="en-US"/>
          </a:p>
        </p:txBody>
      </p:sp>
      <p:sp>
        <p:nvSpPr>
          <p:cNvPr id="14339" name="Content Placeholder 2"/>
          <p:cNvSpPr>
            <a:spLocks noGrp="1"/>
          </p:cNvSpPr>
          <p:nvPr>
            <p:ph idx="1"/>
          </p:nvPr>
        </p:nvSpPr>
        <p:spPr/>
        <p:txBody>
          <a:bodyPr/>
          <a:lstStyle/>
          <a:p>
            <a:pPr eaLnBrk="1" hangingPunct="1"/>
            <a:r>
              <a:rPr lang="en-US" smtClean="0"/>
              <a:t>And as for Ishmael, I have heard thee: Behold, I have blessed him, and will make him fruitful, and will multiply him exceedingly; twelve princes shall he beget, and I will make him a great nation. </a:t>
            </a:r>
            <a:r>
              <a:rPr lang="en-US" i="1" smtClean="0"/>
              <a:t>(Gen 17:20 KJV)</a:t>
            </a:r>
          </a:p>
          <a:p>
            <a:pPr eaLnBrk="1" hangingPunct="1"/>
            <a:endParaRPr lang="en-US" smtClean="0"/>
          </a:p>
        </p:txBody>
      </p:sp>
      <p:pic>
        <p:nvPicPr>
          <p:cNvPr id="14340" name="Picture 3" descr="Bible.png"/>
          <p:cNvPicPr>
            <a:picLocks noChangeAspect="1"/>
          </p:cNvPicPr>
          <p:nvPr/>
        </p:nvPicPr>
        <p:blipFill>
          <a:blip r:embed="rId3"/>
          <a:srcRect/>
          <a:stretch>
            <a:fillRect/>
          </a:stretch>
        </p:blipFill>
        <p:spPr bwMode="auto">
          <a:xfrm>
            <a:off x="6477000" y="4114800"/>
            <a:ext cx="32131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Seek Again</a:t>
            </a:r>
            <a:endParaRPr lang="en-US"/>
          </a:p>
        </p:txBody>
      </p:sp>
      <p:sp>
        <p:nvSpPr>
          <p:cNvPr id="60419" name="Content Placeholder 2"/>
          <p:cNvSpPr>
            <a:spLocks noGrp="1"/>
          </p:cNvSpPr>
          <p:nvPr>
            <p:ph idx="1"/>
          </p:nvPr>
        </p:nvSpPr>
        <p:spPr>
          <a:xfrm>
            <a:off x="3505200" y="1600200"/>
            <a:ext cx="5715000" cy="5486400"/>
          </a:xfrm>
        </p:spPr>
        <p:txBody>
          <a:bodyPr/>
          <a:lstStyle/>
          <a:p>
            <a:pPr eaLnBrk="1" hangingPunct="1"/>
            <a:r>
              <a:rPr lang="en-US" smtClean="0"/>
              <a:t>-- And when it shall be regarded a crime to obey God rather than the laws of men, then we shall not have to tread a path in which we have had but few examples of others who have gone before us.  </a:t>
            </a:r>
            <a:r>
              <a:rPr lang="en-US" i="1" smtClean="0"/>
              <a:t>{9MR 275.1}</a:t>
            </a:r>
          </a:p>
        </p:txBody>
      </p:sp>
      <p:pic>
        <p:nvPicPr>
          <p:cNvPr id="4" name="Content Placeholder 4" descr="EGWEstatePictures_892.jpg"/>
          <p:cNvPicPr>
            <a:picLocks noChangeAspect="1"/>
          </p:cNvPicPr>
          <p:nvPr/>
        </p:nvPicPr>
        <p:blipFill>
          <a:blip r:embed="rId3"/>
          <a:stretch>
            <a:fillRect/>
          </a:stretch>
        </p:blipFill>
        <p:spPr>
          <a:xfrm>
            <a:off x="457200" y="19050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What has happened?</a:t>
            </a:r>
            <a:endParaRPr lang="en-US"/>
          </a:p>
        </p:txBody>
      </p:sp>
      <p:sp>
        <p:nvSpPr>
          <p:cNvPr id="61443" name="Content Placeholder 2"/>
          <p:cNvSpPr>
            <a:spLocks noGrp="1"/>
          </p:cNvSpPr>
          <p:nvPr>
            <p:ph idx="1"/>
          </p:nvPr>
        </p:nvSpPr>
        <p:spPr>
          <a:xfrm>
            <a:off x="2362200" y="1600200"/>
            <a:ext cx="6781800" cy="4876800"/>
          </a:xfrm>
        </p:spPr>
        <p:txBody>
          <a:bodyPr/>
          <a:lstStyle/>
          <a:p>
            <a:pPr eaLnBrk="1" hangingPunct="1"/>
            <a:r>
              <a:rPr lang="en-US" smtClean="0"/>
              <a:t>And the </a:t>
            </a:r>
            <a:r>
              <a:rPr lang="en-US" i="1" smtClean="0"/>
              <a:t>vision</a:t>
            </a:r>
            <a:r>
              <a:rPr lang="en-US" smtClean="0"/>
              <a:t> of all is become unto you as the words of a book that is sealed, which men deliver to one that is learned, saying, Read this, I pray thee: and he saith, I cannot; for it is sealed: And the book is delivered to him that is not learned, saying, Read this, I pray thee: and he saith, I am not learned. </a:t>
            </a:r>
            <a:r>
              <a:rPr lang="en-US" i="1" smtClean="0"/>
              <a:t>(Isa 29:11-12 KJV)</a:t>
            </a:r>
          </a:p>
          <a:p>
            <a:pPr eaLnBrk="1" hangingPunct="1"/>
            <a:endParaRPr lang="en-US" smtClean="0"/>
          </a:p>
        </p:txBody>
      </p:sp>
      <p:pic>
        <p:nvPicPr>
          <p:cNvPr id="4" name="Content Placeholder 4" descr="EGWEstatePictures_892.jpg"/>
          <p:cNvPicPr>
            <a:picLocks noChangeAspect="1"/>
          </p:cNvPicPr>
          <p:nvPr/>
        </p:nvPicPr>
        <p:blipFill>
          <a:blip r:embed="rId3"/>
          <a:stretch>
            <a:fillRect/>
          </a:stretch>
        </p:blipFill>
        <p:spPr>
          <a:xfrm>
            <a:off x="152400" y="22098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Warning &amp; Blessing</a:t>
            </a:r>
            <a:endParaRPr lang="en-US"/>
          </a:p>
        </p:txBody>
      </p:sp>
      <p:sp>
        <p:nvSpPr>
          <p:cNvPr id="62467" name="Content Placeholder 2"/>
          <p:cNvSpPr>
            <a:spLocks noGrp="1"/>
          </p:cNvSpPr>
          <p:nvPr>
            <p:ph idx="1"/>
          </p:nvPr>
        </p:nvSpPr>
        <p:spPr>
          <a:xfrm>
            <a:off x="2362200" y="1295400"/>
            <a:ext cx="6781800" cy="5334000"/>
          </a:xfrm>
        </p:spPr>
        <p:txBody>
          <a:bodyPr/>
          <a:lstStyle/>
          <a:p>
            <a:pPr eaLnBrk="1" hangingPunct="1"/>
            <a:r>
              <a:rPr lang="en-US" smtClean="0"/>
              <a:t> It was not the leaders in the church who had an understanding of this truth, and engaged in its proclamation. Had these been faithful watchmen, diligently and prayerfully searching the Scriptures, they would have known the time of night; the prophecies would have opened to them the events about to take place. </a:t>
            </a:r>
            <a:endParaRPr lang="en-US" i="1" smtClean="0"/>
          </a:p>
        </p:txBody>
      </p:sp>
      <p:pic>
        <p:nvPicPr>
          <p:cNvPr id="4" name="Content Placeholder 4" descr="EGWEstatePictures_892.jpg"/>
          <p:cNvPicPr>
            <a:picLocks noChangeAspect="1"/>
          </p:cNvPicPr>
          <p:nvPr/>
        </p:nvPicPr>
        <p:blipFill>
          <a:blip r:embed="rId3"/>
          <a:stretch>
            <a:fillRect/>
          </a:stretch>
        </p:blipFill>
        <p:spPr>
          <a:xfrm>
            <a:off x="304800" y="20574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Warning &amp; Blessing</a:t>
            </a:r>
            <a:endParaRPr lang="en-US"/>
          </a:p>
        </p:txBody>
      </p:sp>
      <p:sp>
        <p:nvSpPr>
          <p:cNvPr id="63491" name="Content Placeholder 2"/>
          <p:cNvSpPr>
            <a:spLocks noGrp="1"/>
          </p:cNvSpPr>
          <p:nvPr>
            <p:ph idx="1"/>
          </p:nvPr>
        </p:nvSpPr>
        <p:spPr>
          <a:xfrm>
            <a:off x="3048000" y="1295400"/>
            <a:ext cx="6096000" cy="5334000"/>
          </a:xfrm>
        </p:spPr>
        <p:txBody>
          <a:bodyPr/>
          <a:lstStyle/>
          <a:p>
            <a:pPr eaLnBrk="1" hangingPunct="1"/>
            <a:r>
              <a:rPr lang="en-US" smtClean="0"/>
              <a:t>But they did not occupy this position, and the message was given by another class. Said Jesus, "Walk while ye have the light, lest darkness come upon you." [JOHN 12:35.] Those who turn away from the light which God has given, or who neglect to seek it when it is within their reach, are left in darkness. </a:t>
            </a:r>
            <a:endParaRPr lang="en-US" i="1" smtClean="0"/>
          </a:p>
        </p:txBody>
      </p:sp>
      <p:pic>
        <p:nvPicPr>
          <p:cNvPr id="4" name="Content Placeholder 4" descr="EGWEstatePictures_892.jpg"/>
          <p:cNvPicPr>
            <a:picLocks noChangeAspect="1"/>
          </p:cNvPicPr>
          <p:nvPr/>
        </p:nvPicPr>
        <p:blipFill>
          <a:blip r:embed="rId3"/>
          <a:stretch>
            <a:fillRect/>
          </a:stretch>
        </p:blipFill>
        <p:spPr>
          <a:xfrm>
            <a:off x="457200" y="20574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Warning &amp; Blessing</a:t>
            </a:r>
            <a:endParaRPr lang="en-US"/>
          </a:p>
        </p:txBody>
      </p:sp>
      <p:sp>
        <p:nvSpPr>
          <p:cNvPr id="64515" name="Content Placeholder 2"/>
          <p:cNvSpPr>
            <a:spLocks noGrp="1"/>
          </p:cNvSpPr>
          <p:nvPr>
            <p:ph idx="1"/>
          </p:nvPr>
        </p:nvSpPr>
        <p:spPr>
          <a:xfrm>
            <a:off x="2057400" y="1295400"/>
            <a:ext cx="7086600" cy="5334000"/>
          </a:xfrm>
        </p:spPr>
        <p:txBody>
          <a:bodyPr/>
          <a:lstStyle/>
          <a:p>
            <a:pPr eaLnBrk="1" hangingPunct="1"/>
            <a:r>
              <a:rPr lang="en-US" smtClean="0"/>
              <a:t>But the Saviour declares, "He that followeth me shall not walk in darkness, but shall have the light of life." [JOHN 8:12.] Whoever is with singleness of purpose seeking to do God's will, earnestly heeding the light already given, will receive greater light; to that soul some star of heavenly radiance will be sent, to guide him into all truth.  </a:t>
            </a:r>
            <a:r>
              <a:rPr lang="en-US" i="1" smtClean="0"/>
              <a:t>{GC88 312.1}</a:t>
            </a:r>
          </a:p>
        </p:txBody>
      </p:sp>
      <p:pic>
        <p:nvPicPr>
          <p:cNvPr id="4" name="Content Placeholder 4" descr="EGWEstatePictures_892.jpg"/>
          <p:cNvPicPr>
            <a:picLocks noChangeAspect="1"/>
          </p:cNvPicPr>
          <p:nvPr/>
        </p:nvPicPr>
        <p:blipFill>
          <a:blip r:embed="rId3"/>
          <a:stretch>
            <a:fillRect/>
          </a:stretch>
        </p:blipFill>
        <p:spPr>
          <a:xfrm>
            <a:off x="152400" y="19812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ffectLst>
                  <a:outerShdw blurRad="44450" dist="41910" dir="3600000" algn="tl">
                    <a:srgbClr val="000000">
                      <a:alpha val="50000"/>
                    </a:srgbClr>
                  </a:outerShdw>
                  <a:reflection blurRad="6350" stA="55000" endA="300" endPos="45500" dir="5400000" sy="-100000" algn="bl" rotWithShape="0"/>
                </a:effectLst>
              </a:rPr>
              <a:t>Islam in Prophecy</a:t>
            </a:r>
            <a:endParaRPr lang="en-US" dirty="0">
              <a:effectLst>
                <a:outerShdw blurRad="44450" dist="41910" dir="3600000" algn="tl">
                  <a:srgbClr val="000000">
                    <a:alpha val="50000"/>
                  </a:srgbClr>
                </a:outerShdw>
                <a:reflection blurRad="6350" stA="55000" endA="300" endPos="45500" dir="5400000" sy="-100000" algn="bl" rotWithShape="0"/>
              </a:effectLst>
            </a:endParaRPr>
          </a:p>
        </p:txBody>
      </p:sp>
      <p:sp>
        <p:nvSpPr>
          <p:cNvPr id="65539" name="Text Placeholder 2"/>
          <p:cNvSpPr>
            <a:spLocks noGrp="1"/>
          </p:cNvSpPr>
          <p:nvPr>
            <p:ph type="body" idx="1"/>
          </p:nvPr>
        </p:nvSpPr>
        <p:spPr>
          <a:xfrm>
            <a:off x="722313" y="1785938"/>
            <a:ext cx="7772400" cy="1500187"/>
          </a:xfrm>
        </p:spPr>
        <p:txBody>
          <a:bodyPr/>
          <a:lstStyle/>
          <a:p>
            <a:pPr eaLnBrk="1" hangingPunct="1"/>
            <a:r>
              <a:rPr lang="en-US" smtClean="0">
                <a:solidFill>
                  <a:schemeClr val="tx1"/>
                </a:solidFill>
              </a:rPr>
              <a:t>Revelation 9:15 Fulfilled</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ourangels.jpg"/>
          <p:cNvPicPr>
            <a:picLocks noChangeAspect="1"/>
          </p:cNvPicPr>
          <p:nvPr/>
        </p:nvPicPr>
        <p:blipFill>
          <a:blip r:embed="rId3">
            <a:lum bright="52000" contrast="44000"/>
          </a:blip>
          <a:srcRect/>
          <a:stretch>
            <a:fillRect/>
          </a:stretch>
        </p:blipFill>
        <p:spPr bwMode="auto">
          <a:xfrm>
            <a:off x="0" y="0"/>
            <a:ext cx="9144000" cy="70104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391 Years &amp; 15 Days</a:t>
            </a:r>
            <a:endParaRPr lang="en-US"/>
          </a:p>
        </p:txBody>
      </p:sp>
      <p:sp>
        <p:nvSpPr>
          <p:cNvPr id="66564" name="Content Placeholder 2"/>
          <p:cNvSpPr>
            <a:spLocks noGrp="1"/>
          </p:cNvSpPr>
          <p:nvPr>
            <p:ph idx="1"/>
          </p:nvPr>
        </p:nvSpPr>
        <p:spPr>
          <a:xfrm>
            <a:off x="1143000" y="1600200"/>
            <a:ext cx="7543800" cy="4525963"/>
          </a:xfrm>
        </p:spPr>
        <p:txBody>
          <a:bodyPr/>
          <a:lstStyle/>
          <a:p>
            <a:pPr eaLnBrk="1" hangingPunct="1"/>
            <a:r>
              <a:rPr lang="en-US" b="1" dirty="0" smtClean="0"/>
              <a:t>And the four angels were loosed, which were prepared for an hour, and a day, and a month, and a year, for to slay the third part of men. </a:t>
            </a:r>
            <a:r>
              <a:rPr lang="en-US" b="1" i="1" dirty="0" smtClean="0"/>
              <a:t>(Rev 9:15 KJV)</a:t>
            </a:r>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391 Years 15 Days</a:t>
            </a:r>
            <a:endParaRPr lang="en-US"/>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Wingdings 2"/>
              <a:buChar char=""/>
              <a:defRPr/>
            </a:pPr>
            <a:r>
              <a:rPr lang="en-US" dirty="0" smtClean="0"/>
              <a:t>1 Hour = 15 Days</a:t>
            </a:r>
          </a:p>
          <a:p>
            <a:pPr eaLnBrk="1" fontAlgn="auto" hangingPunct="1">
              <a:spcAft>
                <a:spcPts val="0"/>
              </a:spcAft>
              <a:buFont typeface="Wingdings 2"/>
              <a:buChar char=""/>
              <a:defRPr/>
            </a:pPr>
            <a:r>
              <a:rPr lang="en-US" dirty="0" smtClean="0"/>
              <a:t>1 day = 1 Year </a:t>
            </a:r>
          </a:p>
          <a:p>
            <a:pPr eaLnBrk="1" fontAlgn="auto" hangingPunct="1">
              <a:spcAft>
                <a:spcPts val="0"/>
              </a:spcAft>
              <a:buFont typeface="Wingdings 2"/>
              <a:buChar char=""/>
              <a:defRPr/>
            </a:pPr>
            <a:r>
              <a:rPr lang="en-US" dirty="0" smtClean="0"/>
              <a:t>1 month = 30 Days = 30 years</a:t>
            </a:r>
          </a:p>
          <a:p>
            <a:pPr eaLnBrk="1" fontAlgn="auto" hangingPunct="1">
              <a:spcAft>
                <a:spcPts val="0"/>
              </a:spcAft>
              <a:buFont typeface="Wingdings 2"/>
              <a:buChar char=""/>
              <a:defRPr/>
            </a:pPr>
            <a:r>
              <a:rPr lang="en-US" dirty="0" smtClean="0"/>
              <a:t>1 year = 360 Days = 360 years</a:t>
            </a:r>
          </a:p>
          <a:p>
            <a:pPr eaLnBrk="1" fontAlgn="auto" hangingPunct="1">
              <a:spcAft>
                <a:spcPts val="0"/>
              </a:spcAft>
              <a:buFont typeface="Wingdings 2"/>
              <a:buChar char=""/>
              <a:defRPr/>
            </a:pPr>
            <a:r>
              <a:rPr lang="en-US" dirty="0" smtClean="0"/>
              <a:t>           360</a:t>
            </a:r>
          </a:p>
          <a:p>
            <a:pPr eaLnBrk="1" fontAlgn="auto" hangingPunct="1">
              <a:spcAft>
                <a:spcPts val="0"/>
              </a:spcAft>
              <a:buFont typeface="Wingdings 2"/>
              <a:buChar char=""/>
              <a:defRPr/>
            </a:pPr>
            <a:r>
              <a:rPr lang="en-US" dirty="0" smtClean="0"/>
              <a:t>              30</a:t>
            </a:r>
          </a:p>
          <a:p>
            <a:pPr eaLnBrk="1" fontAlgn="auto" hangingPunct="1">
              <a:spcAft>
                <a:spcPts val="0"/>
              </a:spcAft>
              <a:buFont typeface="Wingdings 2"/>
              <a:buChar char=""/>
              <a:defRPr/>
            </a:pPr>
            <a:r>
              <a:rPr lang="en-US" dirty="0" smtClean="0"/>
              <a:t>          </a:t>
            </a:r>
            <a:r>
              <a:rPr lang="en-US" u="sng" dirty="0" smtClean="0"/>
              <a:t>       1.15</a:t>
            </a:r>
          </a:p>
          <a:p>
            <a:pPr eaLnBrk="1" fontAlgn="auto" hangingPunct="1">
              <a:spcAft>
                <a:spcPts val="0"/>
              </a:spcAft>
              <a:buFont typeface="Wingdings 2"/>
              <a:buChar char=""/>
              <a:defRPr/>
            </a:pPr>
            <a:r>
              <a:rPr lang="en-US" dirty="0" smtClean="0"/>
              <a:t>Total 391 years and 15 days</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a:t>
            </a:r>
            <a:endParaRPr lang="en-US"/>
          </a:p>
        </p:txBody>
      </p:sp>
      <p:sp>
        <p:nvSpPr>
          <p:cNvPr id="3" name="Content Placeholder 2"/>
          <p:cNvSpPr>
            <a:spLocks noGrp="1"/>
          </p:cNvSpPr>
          <p:nvPr>
            <p:ph idx="1"/>
          </p:nvPr>
        </p:nvSpPr>
        <p:spPr>
          <a:xfrm>
            <a:off x="4191000" y="1600200"/>
            <a:ext cx="4495800" cy="4953000"/>
          </a:xfrm>
        </p:spPr>
        <p:txBody>
          <a:bodyPr rtlCol="0">
            <a:normAutofit/>
          </a:bodyPr>
          <a:lstStyle/>
          <a:p>
            <a:pPr eaLnBrk="1" fontAlgn="auto" hangingPunct="1">
              <a:spcAft>
                <a:spcPts val="0"/>
              </a:spcAft>
              <a:buFont typeface="Wingdings 2"/>
              <a:buChar char=""/>
              <a:defRPr/>
            </a:pPr>
            <a:r>
              <a:rPr lang="en-US" dirty="0" smtClean="0"/>
              <a:t>Late in the year 1448, as the close of the 150 year period approached, John </a:t>
            </a:r>
            <a:r>
              <a:rPr lang="en-US" dirty="0" err="1" smtClean="0"/>
              <a:t>Paleologus</a:t>
            </a:r>
            <a:r>
              <a:rPr lang="en-US" dirty="0" smtClean="0"/>
              <a:t> died without leaving a son to follow him on the throne of the Eastern Empire.</a:t>
            </a:r>
            <a:endParaRPr lang="en-US" i="1" dirty="0"/>
          </a:p>
        </p:txBody>
      </p:sp>
      <p:pic>
        <p:nvPicPr>
          <p:cNvPr id="4" name="Picture 3" descr="UriahSmith.png"/>
          <p:cNvPicPr>
            <a:picLocks noChangeAspect="1"/>
          </p:cNvPicPr>
          <p:nvPr/>
        </p:nvPicPr>
        <p:blipFill>
          <a:blip r:embed="rId3"/>
          <a:stretch>
            <a:fillRect/>
          </a:stretch>
        </p:blipFill>
        <p:spPr>
          <a:xfrm>
            <a:off x="1143000" y="2514600"/>
            <a:ext cx="2137649" cy="28005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Uriah Smith</a:t>
            </a:r>
            <a:endParaRPr lang="en-US"/>
          </a:p>
        </p:txBody>
      </p:sp>
      <p:sp>
        <p:nvSpPr>
          <p:cNvPr id="3" name="Content Placeholder 2"/>
          <p:cNvSpPr>
            <a:spLocks noGrp="1"/>
          </p:cNvSpPr>
          <p:nvPr>
            <p:ph idx="1"/>
          </p:nvPr>
        </p:nvSpPr>
        <p:spPr>
          <a:xfrm>
            <a:off x="3581400" y="1600200"/>
            <a:ext cx="5562600" cy="4953000"/>
          </a:xfrm>
        </p:spPr>
        <p:txBody>
          <a:bodyPr rtlCol="0">
            <a:normAutofit lnSpcReduction="10000"/>
          </a:bodyPr>
          <a:lstStyle/>
          <a:p>
            <a:pPr eaLnBrk="1" fontAlgn="auto" hangingPunct="1">
              <a:spcAft>
                <a:spcPts val="0"/>
              </a:spcAft>
              <a:buFont typeface="Wingdings 2"/>
              <a:buChar char=""/>
              <a:defRPr/>
            </a:pPr>
            <a:r>
              <a:rPr lang="en-US" dirty="0" smtClean="0"/>
              <a:t>His brother Constantine, the lawful successor, would not venture to ascend the throne without the consent of the Turkish Sultan.  Early in the years 1449, under these ominous circumstances, Constantine, the last of the Greek Emperors, was crowned. </a:t>
            </a:r>
            <a:r>
              <a:rPr lang="en-US" i="1" dirty="0" smtClean="0"/>
              <a:t>{Pg 506 DR}</a:t>
            </a:r>
            <a:endParaRPr lang="en-US" i="1" dirty="0"/>
          </a:p>
        </p:txBody>
      </p:sp>
      <p:pic>
        <p:nvPicPr>
          <p:cNvPr id="4" name="Picture 3" descr="UriahSmith.png"/>
          <p:cNvPicPr>
            <a:picLocks noChangeAspect="1"/>
          </p:cNvPicPr>
          <p:nvPr/>
        </p:nvPicPr>
        <p:blipFill>
          <a:blip r:embed="rId3"/>
          <a:stretch>
            <a:fillRect/>
          </a:stretch>
        </p:blipFill>
        <p:spPr>
          <a:xfrm>
            <a:off x="1066800" y="1828800"/>
            <a:ext cx="2137649" cy="28005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Moses"/>
          <p:cNvPicPr>
            <a:picLocks noChangeAspect="1" noChangeArrowheads="1"/>
          </p:cNvPicPr>
          <p:nvPr/>
        </p:nvPicPr>
        <p:blipFill>
          <a:blip r:embed="rId3">
            <a:lum bright="30000"/>
          </a:blip>
          <a:srcRect r="5382"/>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Sons of Ishmael</a:t>
            </a:r>
            <a:endParaRPr lang="en-US"/>
          </a:p>
        </p:txBody>
      </p:sp>
      <p:sp>
        <p:nvSpPr>
          <p:cNvPr id="3" name="Content Placeholder 2"/>
          <p:cNvSpPr>
            <a:spLocks noGrp="1"/>
          </p:cNvSpPr>
          <p:nvPr>
            <p:ph idx="1"/>
          </p:nvPr>
        </p:nvSpPr>
        <p:spPr>
          <a:xfrm>
            <a:off x="3276600" y="1600200"/>
            <a:ext cx="5410200" cy="4953000"/>
          </a:xfrm>
        </p:spPr>
        <p:txBody>
          <a:bodyPr rtlCol="0">
            <a:normAutofit lnSpcReduction="10000"/>
          </a:bodyPr>
          <a:lstStyle/>
          <a:p>
            <a:pPr eaLnBrk="1" fontAlgn="auto" hangingPunct="1">
              <a:spcAft>
                <a:spcPts val="0"/>
              </a:spcAft>
              <a:buFont typeface="Wingdings 2"/>
              <a:buChar char=""/>
              <a:defRPr/>
            </a:pPr>
            <a:r>
              <a:rPr lang="en-US" dirty="0" smtClean="0"/>
              <a:t>Now these are the generations of Ishmael, Abraham's son, whom Hagar the Egyptian, Sarah's handmaid, bare unto Abraham: And these are the names of the sons of Ishmael, by their names, according to their generations: the firstborn of Ishmael</a:t>
            </a:r>
          </a:p>
          <a:p>
            <a:pPr eaLnBrk="1" fontAlgn="auto" hangingPunct="1">
              <a:spcAft>
                <a:spcPts val="0"/>
              </a:spcAft>
              <a:buFont typeface="Wingdings 2"/>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 presetClass="emph" presetSubtype="0" decel="50000" fill="hold" nodeType="withEffect">
                                  <p:stCondLst>
                                    <p:cond delay="300"/>
                                  </p:stCondLst>
                                  <p:childTnLst>
                                    <p:animScale>
                                      <p:cBhvr>
                                        <p:cTn id="9" dur="1000" fill="hold"/>
                                        <p:tgtEl>
                                          <p:spTgt spid="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Four Angels</a:t>
            </a:r>
            <a:endParaRPr lang="en-US"/>
          </a:p>
        </p:txBody>
      </p:sp>
      <p:sp>
        <p:nvSpPr>
          <p:cNvPr id="69635" name="Content Placeholder 2"/>
          <p:cNvSpPr>
            <a:spLocks noGrp="1"/>
          </p:cNvSpPr>
          <p:nvPr>
            <p:ph idx="1"/>
          </p:nvPr>
        </p:nvSpPr>
        <p:spPr/>
        <p:txBody>
          <a:bodyPr/>
          <a:lstStyle/>
          <a:p>
            <a:pPr eaLnBrk="1" hangingPunct="1"/>
            <a:r>
              <a:rPr lang="en-US" smtClean="0"/>
              <a:t>These are the four principal sultanies of which the Ottoman Empire was composed, located in the country watered by the Euphrates. These sultanies were situated at Aleppo, Iconium, Damascus, and Bagdad. Previously they had been restrained; but God commanded and they were loosed. </a:t>
            </a:r>
            <a:r>
              <a:rPr lang="en-US" i="1" smtClean="0"/>
              <a:t>{Pg 506 D&amp;R)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Four Angels Restrained</a:t>
            </a:r>
            <a:endParaRPr lang="en-US"/>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Wingdings 2"/>
              <a:buChar char=""/>
              <a:defRPr/>
            </a:pPr>
            <a:r>
              <a:rPr lang="en-US" dirty="0" smtClean="0"/>
              <a:t>In 1838 there was a threatening of war between the sultan and his Egyptian vassal had he not be restrained by the influence of the foreign ambassadors… In 1839 hostilities were again commenced, and were prosecuted until, in a general battle between the armies of the sultan and </a:t>
            </a:r>
            <a:r>
              <a:rPr lang="en-US" dirty="0" err="1" smtClean="0"/>
              <a:t>Mehemet</a:t>
            </a:r>
            <a:r>
              <a:rPr lang="en-US" dirty="0" smtClean="0"/>
              <a:t>, the sultan’s army was entirely cut up and destroyed, and his fleet taken by </a:t>
            </a:r>
            <a:r>
              <a:rPr lang="en-US" dirty="0" err="1" smtClean="0"/>
              <a:t>Mehemet</a:t>
            </a:r>
            <a:r>
              <a:rPr lang="en-US" dirty="0" smtClean="0"/>
              <a:t> and carried into Egypt. </a:t>
            </a:r>
            <a:r>
              <a:rPr lang="en-US" i="1" dirty="0" smtClean="0"/>
              <a:t>{Pg 513 D&amp;R}</a:t>
            </a:r>
            <a:endParaRPr lang="en-US"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Four Angels Restrained</a:t>
            </a:r>
            <a:endParaRPr lang="en-US"/>
          </a:p>
        </p:txBody>
      </p:sp>
      <p:sp>
        <p:nvSpPr>
          <p:cNvPr id="71683" name="Content Placeholder 2"/>
          <p:cNvSpPr>
            <a:spLocks noGrp="1"/>
          </p:cNvSpPr>
          <p:nvPr>
            <p:ph idx="1"/>
          </p:nvPr>
        </p:nvSpPr>
        <p:spPr/>
        <p:txBody>
          <a:bodyPr/>
          <a:lstStyle/>
          <a:p>
            <a:pPr eaLnBrk="1" hangingPunct="1"/>
            <a:r>
              <a:rPr lang="en-US" smtClean="0"/>
              <a:t>So completely had the sultan’s fleet been reduced, that, when hostilities commenced in August, he had only two first-rates and three frigates as the sad remains of the once powerful Turkish fleet. This Fleet Mehemet positively refused to give up and return to the sultan, and declared if the powers attempted to take it from him, he would burn it. </a:t>
            </a:r>
            <a:r>
              <a:rPr lang="en-US" i="1" smtClean="0"/>
              <a:t>{pg 513 D&amp;R}</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Four Angels Restrained</a:t>
            </a:r>
            <a:endParaRPr lang="en-US"/>
          </a:p>
        </p:txBody>
      </p:sp>
      <p:sp>
        <p:nvSpPr>
          <p:cNvPr id="72707" name="Content Placeholder 2"/>
          <p:cNvSpPr>
            <a:spLocks noGrp="1"/>
          </p:cNvSpPr>
          <p:nvPr>
            <p:ph idx="1"/>
          </p:nvPr>
        </p:nvSpPr>
        <p:spPr/>
        <p:txBody>
          <a:bodyPr/>
          <a:lstStyle/>
          <a:p>
            <a:pPr eaLnBrk="1" hangingPunct="1"/>
            <a:r>
              <a:rPr lang="en-US" smtClean="0"/>
              <a:t>In this posture affairs stood, when, in 1840, England, Russia, Austria, and Prussia interposed, and determined on a settlement of the difficulty; for it was evident if let alone, Mehemet would soon become master of the sultan’s throne. The sultan accepted this intervention of the great powers and thus made a </a:t>
            </a:r>
            <a:r>
              <a:rPr lang="en-US" i="1" smtClean="0"/>
              <a:t>voluntary</a:t>
            </a:r>
            <a:r>
              <a:rPr lang="en-US" smtClean="0"/>
              <a:t> surrender of the question into their hands</a:t>
            </a:r>
            <a:r>
              <a:rPr lang="en-US" i="1" smtClean="0"/>
              <a:t>.{Pgs 513-4 D&amp;R}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chment_blnk_scroll_lg.gif"/>
          <p:cNvPicPr>
            <a:picLocks noChangeAspect="1"/>
          </p:cNvPicPr>
          <p:nvPr/>
        </p:nvPicPr>
        <p:blipFill>
          <a:blip r:embed="rId3">
            <a:lum bright="20000" contrast="18000"/>
          </a:blip>
          <a:stretch>
            <a:fillRect/>
          </a:stretch>
        </p:blipFill>
        <p:spPr>
          <a:xfrm>
            <a:off x="304800" y="0"/>
            <a:ext cx="8610599" cy="6858000"/>
          </a:xfrm>
          <a:prstGeom prst="rect">
            <a:avLst/>
          </a:prstGeom>
        </p:spPr>
      </p:pic>
      <p:sp>
        <p:nvSpPr>
          <p:cNvPr id="2" name="Title 1"/>
          <p:cNvSpPr>
            <a:spLocks noGrp="1"/>
          </p:cNvSpPr>
          <p:nvPr>
            <p:ph type="title"/>
          </p:nvPr>
        </p:nvSpPr>
        <p:spPr/>
        <p:txBody>
          <a:bodyPr/>
          <a:lstStyle/>
          <a:p>
            <a:pPr eaLnBrk="1" fontAlgn="auto" hangingPunct="1">
              <a:spcAft>
                <a:spcPts val="0"/>
              </a:spcAft>
              <a:defRPr/>
            </a:pPr>
            <a:r>
              <a:rPr lang="en-US" dirty="0" smtClean="0"/>
              <a:t>The Ultimatum</a:t>
            </a:r>
            <a:endParaRPr lang="en-US" dirty="0"/>
          </a:p>
        </p:txBody>
      </p:sp>
      <p:sp>
        <p:nvSpPr>
          <p:cNvPr id="3" name="Content Placeholder 2"/>
          <p:cNvSpPr>
            <a:spLocks noGrp="1"/>
          </p:cNvSpPr>
          <p:nvPr>
            <p:ph idx="1"/>
          </p:nvPr>
        </p:nvSpPr>
        <p:spPr>
          <a:xfrm>
            <a:off x="533400" y="1600200"/>
            <a:ext cx="8229600" cy="4525963"/>
          </a:xfrm>
        </p:spPr>
        <p:txBody>
          <a:bodyPr rtlCol="0">
            <a:normAutofit lnSpcReduction="10000"/>
          </a:bodyPr>
          <a:lstStyle/>
          <a:p>
            <a:pPr eaLnBrk="1" fontAlgn="auto" hangingPunct="1">
              <a:spcAft>
                <a:spcPts val="0"/>
              </a:spcAft>
              <a:buFont typeface="Wingdings 2"/>
              <a:buChar char=""/>
              <a:defRPr/>
            </a:pPr>
            <a:r>
              <a:rPr lang="en-US" dirty="0" smtClean="0"/>
              <a:t>An agreement was drawn up to be presented to the pasha of Egypt, whereby the sultan was to offer him the hereditary government of Egypt, and all the part of Syria extending from the Gulf of Suez to the Lake of </a:t>
            </a:r>
            <a:r>
              <a:rPr lang="en-US" dirty="0" err="1" smtClean="0"/>
              <a:t>Tiberias</a:t>
            </a:r>
            <a:r>
              <a:rPr lang="en-US" dirty="0" smtClean="0"/>
              <a:t>, together with the province of Acre, for life; he on his part to evacuate all other parts of the sultan’s dominions then occupied by him, and to return the Ottoman fleet.  </a:t>
            </a:r>
            <a:r>
              <a:rPr lang="en-US" i="1" dirty="0" smtClean="0"/>
              <a:t>{Pg 514 D&amp;R}</a:t>
            </a:r>
            <a:endParaRPr lang="en-US" i="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chment_blnk_scroll_lg.gif"/>
          <p:cNvPicPr>
            <a:picLocks noChangeAspect="1"/>
          </p:cNvPicPr>
          <p:nvPr/>
        </p:nvPicPr>
        <p:blipFill>
          <a:blip r:embed="rId3">
            <a:lum bright="20000" contrast="18000"/>
          </a:blip>
          <a:stretch>
            <a:fillRect/>
          </a:stretch>
        </p:blipFill>
        <p:spPr>
          <a:xfrm>
            <a:off x="304800" y="0"/>
            <a:ext cx="8610599" cy="6858000"/>
          </a:xfrm>
          <a:prstGeom prst="rect">
            <a:avLst/>
          </a:prstGeom>
        </p:spPr>
      </p:pic>
      <p:sp>
        <p:nvSpPr>
          <p:cNvPr id="2" name="Title 1"/>
          <p:cNvSpPr>
            <a:spLocks noGrp="1"/>
          </p:cNvSpPr>
          <p:nvPr>
            <p:ph type="title"/>
          </p:nvPr>
        </p:nvSpPr>
        <p:spPr/>
        <p:txBody>
          <a:bodyPr/>
          <a:lstStyle/>
          <a:p>
            <a:pPr eaLnBrk="1" fontAlgn="auto" hangingPunct="1">
              <a:spcAft>
                <a:spcPts val="0"/>
              </a:spcAft>
              <a:defRPr/>
            </a:pPr>
            <a:r>
              <a:rPr lang="en-US" smtClean="0"/>
              <a:t>The Fulfillment of Prophecy</a:t>
            </a:r>
            <a:endParaRPr lang="en-US"/>
          </a:p>
        </p:txBody>
      </p:sp>
      <p:sp>
        <p:nvSpPr>
          <p:cNvPr id="74755" name="Content Placeholder 2"/>
          <p:cNvSpPr>
            <a:spLocks noGrp="1"/>
          </p:cNvSpPr>
          <p:nvPr>
            <p:ph idx="1"/>
          </p:nvPr>
        </p:nvSpPr>
        <p:spPr>
          <a:xfrm>
            <a:off x="1371600" y="1600200"/>
            <a:ext cx="7315200" cy="4525963"/>
          </a:xfrm>
        </p:spPr>
        <p:txBody>
          <a:bodyPr/>
          <a:lstStyle/>
          <a:p>
            <a:pPr eaLnBrk="1" hangingPunct="1"/>
            <a:r>
              <a:rPr lang="en-US" dirty="0" smtClean="0"/>
              <a:t>The sultan dispatched </a:t>
            </a:r>
            <a:r>
              <a:rPr lang="en-US" dirty="0" err="1" smtClean="0"/>
              <a:t>Rifat</a:t>
            </a:r>
            <a:r>
              <a:rPr lang="en-US" dirty="0" smtClean="0"/>
              <a:t> </a:t>
            </a:r>
            <a:r>
              <a:rPr lang="en-US" dirty="0" err="1" smtClean="0"/>
              <a:t>Bey</a:t>
            </a:r>
            <a:r>
              <a:rPr lang="en-US" dirty="0" smtClean="0"/>
              <a:t> on a government steamer to Alexandria, to communicate the ultimatum to </a:t>
            </a:r>
            <a:r>
              <a:rPr lang="en-US" dirty="0" err="1" smtClean="0"/>
              <a:t>Mehemet</a:t>
            </a:r>
            <a:r>
              <a:rPr lang="en-US" dirty="0" smtClean="0"/>
              <a:t> Ali. The ultimatum was placed at his disposal on the eleventh day of August,1840.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EGW &amp; Josiah </a:t>
            </a:r>
            <a:r>
              <a:rPr lang="en-US" err="1" smtClean="0"/>
              <a:t>Litch</a:t>
            </a:r>
            <a:endParaRPr lang="en-US"/>
          </a:p>
        </p:txBody>
      </p:sp>
      <p:sp>
        <p:nvSpPr>
          <p:cNvPr id="75779" name="Content Placeholder 2"/>
          <p:cNvSpPr>
            <a:spLocks noGrp="1"/>
          </p:cNvSpPr>
          <p:nvPr>
            <p:ph idx="1"/>
          </p:nvPr>
        </p:nvSpPr>
        <p:spPr>
          <a:xfrm>
            <a:off x="3200400" y="1371600"/>
            <a:ext cx="5334000" cy="5029200"/>
          </a:xfrm>
        </p:spPr>
        <p:txBody>
          <a:bodyPr/>
          <a:lstStyle/>
          <a:p>
            <a:pPr algn="just" eaLnBrk="1" hangingPunct="1"/>
            <a:r>
              <a:rPr lang="en-US" dirty="0" smtClean="0"/>
              <a:t>In the year 1840, another remarkable fulfillment of prophecy excited widespread interest. Two years before, Josiah </a:t>
            </a:r>
            <a:r>
              <a:rPr lang="en-US" dirty="0" err="1" smtClean="0"/>
              <a:t>Litch</a:t>
            </a:r>
            <a:r>
              <a:rPr lang="en-US" dirty="0" smtClean="0"/>
              <a:t>, one of the leading ministers preaching the second advent, </a:t>
            </a:r>
            <a:endParaRPr lang="en-US" i="1" dirty="0" smtClean="0"/>
          </a:p>
        </p:txBody>
      </p:sp>
      <p:pic>
        <p:nvPicPr>
          <p:cNvPr id="4" name="Content Placeholder 4" descr="EGWEstatePictures_892.jpg"/>
          <p:cNvPicPr>
            <a:picLocks noChangeAspect="1"/>
          </p:cNvPicPr>
          <p:nvPr/>
        </p:nvPicPr>
        <p:blipFill>
          <a:blip r:embed="rId3"/>
          <a:stretch>
            <a:fillRect/>
          </a:stretch>
        </p:blipFill>
        <p:spPr>
          <a:xfrm>
            <a:off x="457200" y="20574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EGW &amp; Josiah </a:t>
            </a:r>
            <a:r>
              <a:rPr lang="en-US" err="1" smtClean="0"/>
              <a:t>Litch</a:t>
            </a:r>
            <a:endParaRPr lang="en-US"/>
          </a:p>
        </p:txBody>
      </p:sp>
      <p:sp>
        <p:nvSpPr>
          <p:cNvPr id="75779" name="Content Placeholder 2"/>
          <p:cNvSpPr>
            <a:spLocks noGrp="1"/>
          </p:cNvSpPr>
          <p:nvPr>
            <p:ph idx="1"/>
          </p:nvPr>
        </p:nvSpPr>
        <p:spPr>
          <a:xfrm>
            <a:off x="3048000" y="1524000"/>
            <a:ext cx="5562600" cy="5029200"/>
          </a:xfrm>
        </p:spPr>
        <p:txBody>
          <a:bodyPr/>
          <a:lstStyle/>
          <a:p>
            <a:pPr algn="just" eaLnBrk="1" hangingPunct="1"/>
            <a:r>
              <a:rPr lang="en-US" dirty="0" smtClean="0"/>
              <a:t>published an exposition of Revelation 9, predicting the fall of the Ottoman empire, and specifying not only the year but the very day on which this would take place. </a:t>
            </a:r>
            <a:endParaRPr lang="en-US" i="1" dirty="0" smtClean="0"/>
          </a:p>
        </p:txBody>
      </p:sp>
      <p:pic>
        <p:nvPicPr>
          <p:cNvPr id="4" name="Content Placeholder 4" descr="EGWEstatePictures_892.jpg"/>
          <p:cNvPicPr>
            <a:picLocks noChangeAspect="1"/>
          </p:cNvPicPr>
          <p:nvPr/>
        </p:nvPicPr>
        <p:blipFill>
          <a:blip r:embed="rId3"/>
          <a:stretch>
            <a:fillRect/>
          </a:stretch>
        </p:blipFill>
        <p:spPr>
          <a:xfrm>
            <a:off x="457200" y="20574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EGW &amp; Josiah </a:t>
            </a:r>
            <a:r>
              <a:rPr lang="en-US" err="1" smtClean="0"/>
              <a:t>Litch</a:t>
            </a:r>
            <a:endParaRPr lang="en-US"/>
          </a:p>
        </p:txBody>
      </p:sp>
      <p:sp>
        <p:nvSpPr>
          <p:cNvPr id="76803" name="Content Placeholder 2"/>
          <p:cNvSpPr>
            <a:spLocks noGrp="1"/>
          </p:cNvSpPr>
          <p:nvPr>
            <p:ph idx="1"/>
          </p:nvPr>
        </p:nvSpPr>
        <p:spPr>
          <a:xfrm>
            <a:off x="2667000" y="1295400"/>
            <a:ext cx="6477000" cy="5029200"/>
          </a:xfrm>
        </p:spPr>
        <p:txBody>
          <a:bodyPr/>
          <a:lstStyle/>
          <a:p>
            <a:pPr algn="just" eaLnBrk="1" hangingPunct="1"/>
            <a:r>
              <a:rPr lang="en-US" dirty="0" smtClean="0"/>
              <a:t>According to this exposition, which was purely a matter of calculation on the prophetic periods of Scripture, the Turkish government would surrender its independence on the eleventh day of August, 1840. The prediction was widely published, and thousands watched the course of events with eager interest.  </a:t>
            </a:r>
          </a:p>
        </p:txBody>
      </p:sp>
      <p:pic>
        <p:nvPicPr>
          <p:cNvPr id="4" name="Content Placeholder 4" descr="EGWEstatePictures_892.jpg"/>
          <p:cNvPicPr>
            <a:picLocks noChangeAspect="1"/>
          </p:cNvPicPr>
          <p:nvPr/>
        </p:nvPicPr>
        <p:blipFill>
          <a:blip r:embed="rId3"/>
          <a:stretch>
            <a:fillRect/>
          </a:stretch>
        </p:blipFill>
        <p:spPr>
          <a:xfrm>
            <a:off x="457200" y="2057400"/>
            <a:ext cx="2286000" cy="31253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EGW &amp; Josiah </a:t>
            </a:r>
            <a:r>
              <a:rPr lang="en-US" err="1" smtClean="0"/>
              <a:t>Litch</a:t>
            </a:r>
            <a:endParaRPr lang="en-US"/>
          </a:p>
        </p:txBody>
      </p:sp>
      <p:sp>
        <p:nvSpPr>
          <p:cNvPr id="59395" name="Content Placeholder 2"/>
          <p:cNvSpPr>
            <a:spLocks noGrp="1"/>
          </p:cNvSpPr>
          <p:nvPr>
            <p:ph idx="1"/>
          </p:nvPr>
        </p:nvSpPr>
        <p:spPr>
          <a:xfrm>
            <a:off x="152400" y="1371600"/>
            <a:ext cx="8686800" cy="5029200"/>
          </a:xfrm>
        </p:spPr>
        <p:txBody>
          <a:bodyPr/>
          <a:lstStyle/>
          <a:p>
            <a:pPr algn="just" eaLnBrk="1" hangingPunct="1"/>
            <a:r>
              <a:rPr lang="en-US" smtClean="0"/>
              <a:t>At the very time specified, Turkey, through her ambassadors, accepted the protection of the allied powers of Europe, and thus placed herself under the control of Christian nations. The event exactly fulfilled the prediction. </a:t>
            </a:r>
            <a:r>
              <a:rPr lang="en-US" i="1" smtClean="0"/>
              <a:t>{GC88 334.4,5}</a:t>
            </a:r>
          </a:p>
          <a:p>
            <a:pPr eaLnBrk="1" hangingPunct="1"/>
            <a:r>
              <a:rPr lang="en-US" smtClean="0"/>
              <a:t>And the four angels were loosed, which were prepared for an hour, and a day, and a month, and a year, for to slay the third part of men. (Rev 9:15)</a:t>
            </a:r>
          </a:p>
          <a:p>
            <a:pPr eaLnBrk="1" hangingPunct="1"/>
            <a:endParaRPr lang="en-US" smtClean="0"/>
          </a:p>
          <a:p>
            <a:pPr algn="just" eaLnBrk="1" hangingPunct="1"/>
            <a:endParaRPr lang="en-US" i="1"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animEffect transition="in" filter="wedge">
                                      <p:cBhvr>
                                        <p:cTn id="7" dur="2000"/>
                                        <p:tgtEl>
                                          <p:spTgt spid="59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Moses"/>
          <p:cNvPicPr>
            <a:picLocks noChangeAspect="1" noChangeArrowheads="1"/>
          </p:cNvPicPr>
          <p:nvPr/>
        </p:nvPicPr>
        <p:blipFill>
          <a:blip r:embed="rId3">
            <a:lum bright="30000"/>
          </a:blip>
          <a:srcRect r="5382"/>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Sons of Ishmael</a:t>
            </a:r>
            <a:endParaRPr lang="en-US"/>
          </a:p>
        </p:txBody>
      </p:sp>
      <p:sp>
        <p:nvSpPr>
          <p:cNvPr id="3" name="Content Placeholder 2"/>
          <p:cNvSpPr>
            <a:spLocks noGrp="1"/>
          </p:cNvSpPr>
          <p:nvPr>
            <p:ph idx="1"/>
          </p:nvPr>
        </p:nvSpPr>
        <p:spPr>
          <a:xfrm>
            <a:off x="3276600" y="1600200"/>
            <a:ext cx="5410200" cy="4953000"/>
          </a:xfrm>
        </p:spPr>
        <p:txBody>
          <a:bodyPr rtlCol="0">
            <a:normAutofit fontScale="92500" lnSpcReduction="10000"/>
          </a:bodyPr>
          <a:lstStyle/>
          <a:p>
            <a:pPr eaLnBrk="1" fontAlgn="auto" hangingPunct="1">
              <a:spcAft>
                <a:spcPts val="0"/>
              </a:spcAft>
              <a:buFont typeface="Wingdings 2"/>
              <a:buChar char=""/>
              <a:defRPr/>
            </a:pPr>
            <a:r>
              <a:rPr lang="en-US" b="1" dirty="0" err="1" smtClean="0"/>
              <a:t>Nebajoth</a:t>
            </a:r>
            <a:r>
              <a:rPr lang="en-US" dirty="0" smtClean="0"/>
              <a:t>; and </a:t>
            </a:r>
            <a:r>
              <a:rPr lang="en-US" b="1" dirty="0" err="1" smtClean="0"/>
              <a:t>Kedar</a:t>
            </a:r>
            <a:r>
              <a:rPr lang="en-US" dirty="0" smtClean="0"/>
              <a:t>, and </a:t>
            </a:r>
            <a:r>
              <a:rPr lang="en-US" b="1" dirty="0" err="1" smtClean="0"/>
              <a:t>Adbeel</a:t>
            </a:r>
            <a:r>
              <a:rPr lang="en-US" dirty="0" smtClean="0"/>
              <a:t>, and </a:t>
            </a:r>
            <a:r>
              <a:rPr lang="en-US" b="1" dirty="0" err="1" smtClean="0"/>
              <a:t>Mibsam</a:t>
            </a:r>
            <a:r>
              <a:rPr lang="en-US" dirty="0" smtClean="0"/>
              <a:t>, And </a:t>
            </a:r>
            <a:r>
              <a:rPr lang="en-US" b="1" dirty="0" err="1" smtClean="0"/>
              <a:t>Mishma</a:t>
            </a:r>
            <a:r>
              <a:rPr lang="en-US" dirty="0" smtClean="0"/>
              <a:t>, and </a:t>
            </a:r>
            <a:r>
              <a:rPr lang="en-US" b="1" dirty="0" err="1" smtClean="0"/>
              <a:t>Dumah</a:t>
            </a:r>
            <a:r>
              <a:rPr lang="en-US" dirty="0" smtClean="0"/>
              <a:t>, and </a:t>
            </a:r>
            <a:r>
              <a:rPr lang="en-US" b="1" dirty="0" smtClean="0"/>
              <a:t>Massa</a:t>
            </a:r>
            <a:r>
              <a:rPr lang="en-US" dirty="0" smtClean="0"/>
              <a:t>, </a:t>
            </a:r>
            <a:r>
              <a:rPr lang="en-US" b="1" dirty="0" err="1" smtClean="0"/>
              <a:t>Hadar</a:t>
            </a:r>
            <a:r>
              <a:rPr lang="en-US" dirty="0" smtClean="0"/>
              <a:t>, and </a:t>
            </a:r>
            <a:r>
              <a:rPr lang="en-US" b="1" dirty="0" err="1" smtClean="0"/>
              <a:t>Tema</a:t>
            </a:r>
            <a:r>
              <a:rPr lang="en-US" dirty="0" smtClean="0"/>
              <a:t>, </a:t>
            </a:r>
            <a:r>
              <a:rPr lang="en-US" b="1" dirty="0" err="1" smtClean="0"/>
              <a:t>Jetur</a:t>
            </a:r>
            <a:r>
              <a:rPr lang="en-US" dirty="0" smtClean="0"/>
              <a:t>, </a:t>
            </a:r>
            <a:r>
              <a:rPr lang="en-US" b="1" dirty="0" err="1" smtClean="0"/>
              <a:t>Naphish</a:t>
            </a:r>
            <a:r>
              <a:rPr lang="en-US" dirty="0" smtClean="0"/>
              <a:t>, and </a:t>
            </a:r>
            <a:r>
              <a:rPr lang="en-US" b="1" dirty="0" err="1" smtClean="0"/>
              <a:t>Kedemah</a:t>
            </a:r>
            <a:r>
              <a:rPr lang="en-US" dirty="0" smtClean="0"/>
              <a:t>: These are the sons of Ishmael, and these are their names, by their towns, and by their castles; twelve princes according to their nations. </a:t>
            </a:r>
            <a:r>
              <a:rPr lang="en-US" i="1" dirty="0" smtClean="0"/>
              <a:t>(Gen 25:12-16 KJV)</a:t>
            </a:r>
          </a:p>
          <a:p>
            <a:pPr eaLnBrk="1" fontAlgn="auto" hangingPunct="1">
              <a:spcAft>
                <a:spcPts val="0"/>
              </a:spcAft>
              <a:buFont typeface="Wingdings 2"/>
              <a:buChar char=""/>
              <a:defRPr/>
            </a:pPr>
            <a:endParaRPr lang="en-US" dirty="0" smtClean="0"/>
          </a:p>
          <a:p>
            <a:pPr eaLnBrk="1" fontAlgn="auto" hangingPunct="1">
              <a:spcAft>
                <a:spcPts val="0"/>
              </a:spcAft>
              <a:buFont typeface="Wingdings 2"/>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 presetClass="emph" presetSubtype="0" decel="50000" fill="hold" nodeType="withEffect">
                                  <p:stCondLst>
                                    <p:cond delay="300"/>
                                  </p:stCondLst>
                                  <p:childTnLst>
                                    <p:animScale>
                                      <p:cBhvr>
                                        <p:cTn id="9" dur="1000" fill="hold"/>
                                        <p:tgtEl>
                                          <p:spTgt spid="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ffectLst>
                  <a:outerShdw blurRad="44450" dist="41910" dir="3600000" algn="tl">
                    <a:srgbClr val="000000">
                      <a:alpha val="50000"/>
                    </a:srgbClr>
                  </a:outerShdw>
                  <a:reflection blurRad="6350" stA="55000" endA="300" endPos="45500" dir="5400000" sy="-100000" algn="bl" rotWithShape="0"/>
                </a:effectLst>
              </a:rPr>
              <a:t>Islam in Prophecy</a:t>
            </a:r>
            <a:endParaRPr lang="en-US" dirty="0">
              <a:effectLst>
                <a:outerShdw blurRad="44450" dist="41910" dir="3600000" algn="tl">
                  <a:srgbClr val="000000">
                    <a:alpha val="50000"/>
                  </a:srgbClr>
                </a:outerShdw>
                <a:reflection blurRad="6350" stA="55000" endA="300" endPos="45500" dir="5400000" sy="-100000" algn="bl" rotWithShape="0"/>
              </a:effectLst>
            </a:endParaRPr>
          </a:p>
        </p:txBody>
      </p:sp>
      <p:sp>
        <p:nvSpPr>
          <p:cNvPr id="78851" name="Text Placeholder 2"/>
          <p:cNvSpPr>
            <a:spLocks noGrp="1"/>
          </p:cNvSpPr>
          <p:nvPr>
            <p:ph type="body" idx="1"/>
          </p:nvPr>
        </p:nvSpPr>
        <p:spPr>
          <a:xfrm>
            <a:off x="722313" y="1785938"/>
            <a:ext cx="7772400" cy="1500187"/>
          </a:xfrm>
        </p:spPr>
        <p:txBody>
          <a:bodyPr/>
          <a:lstStyle/>
          <a:p>
            <a:pPr eaLnBrk="1" hangingPunct="1"/>
            <a:r>
              <a:rPr lang="en-US" smtClean="0">
                <a:solidFill>
                  <a:schemeClr val="tx1"/>
                </a:solidFill>
              </a:rPr>
              <a:t>Next Foundation  3 Angels Message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Daniel Pix"/>
          <p:cNvPicPr>
            <a:picLocks noChangeAspect="1" noChangeArrowheads="1"/>
          </p:cNvPicPr>
          <p:nvPr/>
        </p:nvPicPr>
        <p:blipFill>
          <a:blip r:embed="rId3">
            <a:lum bright="30000"/>
          </a:blip>
          <a:srcRect r="23959"/>
          <a:stretch>
            <a:fillRect/>
          </a:stretch>
        </p:blipFill>
        <p:spPr bwMode="auto">
          <a:xfrm>
            <a:off x="-304800" y="0"/>
            <a:ext cx="944880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Sons of Israel</a:t>
            </a:r>
            <a:endParaRPr lang="en-US"/>
          </a:p>
        </p:txBody>
      </p:sp>
      <p:sp>
        <p:nvSpPr>
          <p:cNvPr id="17412" name="Content Placeholder 2"/>
          <p:cNvSpPr>
            <a:spLocks noGrp="1"/>
          </p:cNvSpPr>
          <p:nvPr>
            <p:ph idx="1"/>
          </p:nvPr>
        </p:nvSpPr>
        <p:spPr>
          <a:xfrm>
            <a:off x="4800600" y="1981200"/>
            <a:ext cx="4343400" cy="4525963"/>
          </a:xfrm>
        </p:spPr>
        <p:txBody>
          <a:bodyPr/>
          <a:lstStyle/>
          <a:p>
            <a:pPr eaLnBrk="1" hangingPunct="1"/>
            <a:r>
              <a:rPr lang="en-US" smtClean="0"/>
              <a:t>The sons of Leah; </a:t>
            </a:r>
            <a:r>
              <a:rPr lang="en-US" b="1" smtClean="0"/>
              <a:t>Reuben</a:t>
            </a:r>
            <a:r>
              <a:rPr lang="en-US" smtClean="0"/>
              <a:t>, Jacob's firstborn, and </a:t>
            </a:r>
            <a:r>
              <a:rPr lang="en-US" b="1" smtClean="0"/>
              <a:t>Simeon</a:t>
            </a:r>
            <a:r>
              <a:rPr lang="en-US" smtClean="0"/>
              <a:t>, and </a:t>
            </a:r>
            <a:r>
              <a:rPr lang="en-US" b="1" smtClean="0"/>
              <a:t>Levi</a:t>
            </a:r>
            <a:r>
              <a:rPr lang="en-US" smtClean="0"/>
              <a:t>, and </a:t>
            </a:r>
            <a:r>
              <a:rPr lang="en-US" b="1" smtClean="0"/>
              <a:t>Judah</a:t>
            </a:r>
            <a:r>
              <a:rPr lang="en-US" smtClean="0"/>
              <a:t>, and </a:t>
            </a:r>
            <a:r>
              <a:rPr lang="en-US" b="1" smtClean="0"/>
              <a:t>Issachar</a:t>
            </a:r>
            <a:r>
              <a:rPr lang="en-US" smtClean="0"/>
              <a:t>, and </a:t>
            </a:r>
            <a:r>
              <a:rPr lang="en-US" b="1" smtClean="0"/>
              <a:t>Zebulun</a:t>
            </a:r>
            <a:r>
              <a:rPr lang="en-US" smtClean="0"/>
              <a:t>: The sons of Rachel; </a:t>
            </a:r>
            <a:r>
              <a:rPr lang="en-US" b="1" smtClean="0"/>
              <a:t>Joseph</a:t>
            </a:r>
            <a:r>
              <a:rPr lang="en-US" smtClean="0"/>
              <a:t>, and </a:t>
            </a:r>
            <a:r>
              <a:rPr lang="en-US" b="1" smtClean="0"/>
              <a:t>Benjamin</a:t>
            </a:r>
            <a:endParaRPr lang="en-US" i="1" smtClean="0"/>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3" presetClass="path" presetSubtype="0" decel="50000" fill="hold" nodeType="withEffect">
                                  <p:stCondLst>
                                    <p:cond delay="400"/>
                                  </p:stCondLst>
                                  <p:childTnLst>
                                    <p:animMotion origin="layout" path="M -1.76958E-6 0 L 0.02229 0 " pathEditMode="relative" rAng="0" ptsTypes="AA">
                                      <p:cBhvr>
                                        <p:cTn id="9" dur="1000" fill="hold"/>
                                        <p:tgtEl>
                                          <p:spTgt spid="4"/>
                                        </p:tgtEl>
                                        <p:attrNameLst>
                                          <p:attrName>ppt_x</p:attrName>
                                          <p:attrName>ppt_y</p:attrName>
                                        </p:attrNameLst>
                                      </p:cBhvr>
                                      <p:rCtr x="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Daniel Pix"/>
          <p:cNvPicPr>
            <a:picLocks noChangeAspect="1" noChangeArrowheads="1"/>
          </p:cNvPicPr>
          <p:nvPr/>
        </p:nvPicPr>
        <p:blipFill>
          <a:blip r:embed="rId3">
            <a:lum bright="30000"/>
          </a:blip>
          <a:srcRect r="23959"/>
          <a:stretch>
            <a:fillRect/>
          </a:stretch>
        </p:blipFill>
        <p:spPr bwMode="auto">
          <a:xfrm>
            <a:off x="-304800" y="0"/>
            <a:ext cx="9448800" cy="6858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mtClean="0"/>
              <a:t>Sons of Israel</a:t>
            </a:r>
            <a:endParaRPr lang="en-US"/>
          </a:p>
        </p:txBody>
      </p:sp>
      <p:sp>
        <p:nvSpPr>
          <p:cNvPr id="18436" name="Content Placeholder 2"/>
          <p:cNvSpPr>
            <a:spLocks noGrp="1"/>
          </p:cNvSpPr>
          <p:nvPr>
            <p:ph idx="1"/>
          </p:nvPr>
        </p:nvSpPr>
        <p:spPr>
          <a:xfrm>
            <a:off x="3886200" y="1600200"/>
            <a:ext cx="4800600" cy="4953000"/>
          </a:xfrm>
        </p:spPr>
        <p:txBody>
          <a:bodyPr/>
          <a:lstStyle/>
          <a:p>
            <a:pPr eaLnBrk="1" hangingPunct="1"/>
            <a:r>
              <a:rPr lang="en-US" smtClean="0"/>
              <a:t>And the sons of Bilhah, Rachel's handmaid; </a:t>
            </a:r>
            <a:r>
              <a:rPr lang="en-US" b="1" smtClean="0"/>
              <a:t>Dan</a:t>
            </a:r>
            <a:r>
              <a:rPr lang="en-US" smtClean="0"/>
              <a:t>, and </a:t>
            </a:r>
            <a:r>
              <a:rPr lang="en-US" b="1" smtClean="0"/>
              <a:t>Naphtali</a:t>
            </a:r>
            <a:r>
              <a:rPr lang="en-US" smtClean="0"/>
              <a:t>: And the sons of Zilpah, Leah's handmaid; </a:t>
            </a:r>
            <a:r>
              <a:rPr lang="en-US" b="1" smtClean="0"/>
              <a:t>Gad</a:t>
            </a:r>
            <a:r>
              <a:rPr lang="en-US" smtClean="0"/>
              <a:t>, and </a:t>
            </a:r>
            <a:r>
              <a:rPr lang="en-US" b="1" smtClean="0"/>
              <a:t>Asher</a:t>
            </a:r>
            <a:r>
              <a:rPr lang="en-US" smtClean="0"/>
              <a:t>: these are the sons of Jacob, which were born to him in Padanaram. </a:t>
            </a:r>
            <a:r>
              <a:rPr lang="en-US" i="1" smtClean="0"/>
              <a:t>(Gen 35:23-26 KJV)</a:t>
            </a:r>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3" presetClass="path" presetSubtype="0" decel="50000" fill="hold" nodeType="withEffect">
                                  <p:stCondLst>
                                    <p:cond delay="400"/>
                                  </p:stCondLst>
                                  <p:childTnLst>
                                    <p:animMotion origin="layout" path="M -1.76958E-6 0 L 0.02229 0 " pathEditMode="relative" rAng="0" ptsTypes="AA">
                                      <p:cBhvr>
                                        <p:cTn id="9" dur="1000" fill="hold"/>
                                        <p:tgtEl>
                                          <p:spTgt spid="4"/>
                                        </p:tgtEl>
                                        <p:attrNameLst>
                                          <p:attrName>ppt_x</p:attrName>
                                          <p:attrName>ppt_y</p:attrName>
                                        </p:attrNameLst>
                                      </p:cBhvr>
                                      <p:rCtr x="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come">
  <a:themeElements>
    <a:clrScheme name="Welcome">
      <a:dk1>
        <a:sysClr val="windowText" lastClr="000000"/>
      </a:dk1>
      <a:lt1>
        <a:sysClr val="window" lastClr="FFFFFF"/>
      </a:lt1>
      <a:dk2>
        <a:srgbClr val="00272B"/>
      </a:dk2>
      <a:lt2>
        <a:srgbClr val="F7F7FF"/>
      </a:lt2>
      <a:accent1>
        <a:srgbClr val="006AED"/>
      </a:accent1>
      <a:accent2>
        <a:srgbClr val="0087BF"/>
      </a:accent2>
      <a:accent3>
        <a:srgbClr val="5D974B"/>
      </a:accent3>
      <a:accent4>
        <a:srgbClr val="9DBB3F"/>
      </a:accent4>
      <a:accent5>
        <a:srgbClr val="C77CC7"/>
      </a:accent5>
      <a:accent6>
        <a:srgbClr val="996699"/>
      </a:accent6>
      <a:hlink>
        <a:srgbClr val="E78707"/>
      </a:hlink>
      <a:folHlink>
        <a:srgbClr val="C618BA"/>
      </a:folHlink>
    </a:clrScheme>
    <a:fontScheme name="Welcome">
      <a:majorFont>
        <a:latin typeface="Book Antiqua"/>
        <a:ea typeface=""/>
        <a:cs typeface=""/>
        <a:font script="Jpan" typeface="ＭＳ Ｐゴシック"/>
        <a:font script="Hang" typeface="돋움"/>
        <a:font script="Hans" typeface="华文中宋"/>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elcome">
      <a:fillStyleLst>
        <a:solidFill>
          <a:schemeClr val="phClr">
            <a:tint val="100000"/>
            <a:shade val="100000"/>
            <a:hueMod val="100000"/>
            <a:satMod val="150000"/>
          </a:schemeClr>
        </a:solidFill>
        <a:gradFill rotWithShape="1">
          <a:gsLst>
            <a:gs pos="0">
              <a:schemeClr val="phClr">
                <a:tint val="10000"/>
                <a:shade val="100000"/>
                <a:hueMod val="100000"/>
                <a:satMod val="1000000"/>
              </a:schemeClr>
            </a:gs>
            <a:gs pos="100000">
              <a:schemeClr val="phClr">
                <a:tint val="100000"/>
                <a:shade val="100000"/>
                <a:hueMod val="100000"/>
                <a:satMod val="300000"/>
              </a:schemeClr>
            </a:gs>
          </a:gsLst>
          <a:lin ang="16200000" scaled="1"/>
        </a:gradFill>
        <a:gradFill flip="none" rotWithShape="1">
          <a:gsLst>
            <a:gs pos="0">
              <a:schemeClr val="phClr">
                <a:tint val="70000"/>
              </a:schemeClr>
            </a:gs>
            <a:gs pos="30000">
              <a:schemeClr val="phClr">
                <a:tint val="90000"/>
              </a:schemeClr>
            </a:gs>
            <a:gs pos="88000">
              <a:schemeClr val="phClr">
                <a:shade val="30000"/>
              </a:schemeClr>
            </a:gs>
            <a:gs pos="100000">
              <a:schemeClr val="phClr">
                <a:shade val="20000"/>
              </a:schemeClr>
            </a:gs>
          </a:gsLst>
          <a:lin ang="5400000" scaled="1"/>
          <a:tileRect/>
        </a:grad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outerShdw blurRad="39000" dist="25400" dir="5400000">
              <a:srgbClr val="000000">
                <a:alpha val="40000"/>
              </a:srgbClr>
            </a:outerShdw>
          </a:effectLst>
        </a:effectStyle>
        <a:effectStyle>
          <a:effectLst>
            <a:outerShdw blurRad="39000" dist="25400" dir="5400000">
              <a:srgbClr val="000000">
                <a:alpha val="30000"/>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Lst>
      <a:bgFillStyleLst>
        <a:solidFill>
          <a:schemeClr val="phClr">
            <a:tint val="100000"/>
            <a:shade val="100000"/>
            <a:hueMod val="100000"/>
            <a:satMod val="100000"/>
          </a:schemeClr>
        </a:solidFill>
        <a:gradFill rotWithShape="1">
          <a:gsLst>
            <a:gs pos="0">
              <a:schemeClr val="phClr">
                <a:tint val="100000"/>
                <a:shade val="30000"/>
                <a:hueMod val="100000"/>
              </a:schemeClr>
            </a:gs>
            <a:gs pos="20000">
              <a:schemeClr val="phClr">
                <a:tint val="100000"/>
                <a:shade val="100000"/>
                <a:hueMod val="100000"/>
              </a:schemeClr>
            </a:gs>
            <a:gs pos="100000">
              <a:schemeClr val="phClr">
                <a:tint val="90000"/>
                <a:shade val="100000"/>
                <a:hueMod val="100000"/>
                <a:satMod val="1600000"/>
              </a:schemeClr>
            </a:gs>
          </a:gsLst>
          <a:lin ang="16200000" scaled="1"/>
        </a:gradFill>
        <a:gradFill rotWithShape="1">
          <a:gsLst>
            <a:gs pos="0">
              <a:schemeClr val="phClr">
                <a:tint val="100000"/>
                <a:shade val="30000"/>
                <a:hueMod val="100000"/>
                <a:satMod val="1600000"/>
              </a:schemeClr>
            </a:gs>
            <a:gs pos="20000">
              <a:schemeClr val="phClr">
                <a:tint val="100000"/>
                <a:shade val="100000"/>
                <a:hueMod val="100000"/>
                <a:satMod val="500000"/>
              </a:schemeClr>
            </a:gs>
            <a:gs pos="100000">
              <a:schemeClr val="phClr">
                <a:tint val="90000"/>
                <a:shade val="100000"/>
                <a:hueMod val="100000"/>
                <a:satMod val="160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elcome">
    <a:dk1>
      <a:sysClr val="windowText" lastClr="000000"/>
    </a:dk1>
    <a:lt1>
      <a:sysClr val="window" lastClr="FFFFFF"/>
    </a:lt1>
    <a:dk2>
      <a:srgbClr val="00272B"/>
    </a:dk2>
    <a:lt2>
      <a:srgbClr val="F7F7FF"/>
    </a:lt2>
    <a:accent1>
      <a:srgbClr val="006AED"/>
    </a:accent1>
    <a:accent2>
      <a:srgbClr val="0087BF"/>
    </a:accent2>
    <a:accent3>
      <a:srgbClr val="5D974B"/>
    </a:accent3>
    <a:accent4>
      <a:srgbClr val="9DBB3F"/>
    </a:accent4>
    <a:accent5>
      <a:srgbClr val="C77CC7"/>
    </a:accent5>
    <a:accent6>
      <a:srgbClr val="996699"/>
    </a:accent6>
    <a:hlink>
      <a:srgbClr val="E78707"/>
    </a:hlink>
    <a:folHlink>
      <a:srgbClr val="C618BA"/>
    </a:folHlink>
  </a:clrScheme>
</a:themeOverride>
</file>

<file path=docProps/app.xml><?xml version="1.0" encoding="utf-8"?>
<Properties xmlns="http://schemas.openxmlformats.org/officeDocument/2006/extended-properties" xmlns:vt="http://schemas.openxmlformats.org/officeDocument/2006/docPropsVTypes">
  <Template/>
  <TotalTime>5884</TotalTime>
  <Words>4700</Words>
  <Application>Microsoft Office PowerPoint</Application>
  <PresentationFormat>On-screen Show (4:3)</PresentationFormat>
  <Paragraphs>267</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Welcome</vt:lpstr>
      <vt:lpstr>Islam in Prophecy</vt:lpstr>
      <vt:lpstr>Where to Begin?</vt:lpstr>
      <vt:lpstr>Curse and Blessing</vt:lpstr>
      <vt:lpstr>Islam in Prophecy</vt:lpstr>
      <vt:lpstr>Biblical Review</vt:lpstr>
      <vt:lpstr>Sons of Ishmael</vt:lpstr>
      <vt:lpstr>Sons of Ishmael</vt:lpstr>
      <vt:lpstr>Sons of Israel</vt:lpstr>
      <vt:lpstr>Sons of Israel</vt:lpstr>
      <vt:lpstr>Islam in Prophecy</vt:lpstr>
      <vt:lpstr>Rescue of Joseph</vt:lpstr>
      <vt:lpstr>Moses &amp; Midian</vt:lpstr>
      <vt:lpstr>Interaction Sanctuary Service</vt:lpstr>
      <vt:lpstr>Prophet</vt:lpstr>
      <vt:lpstr>In Daniel</vt:lpstr>
      <vt:lpstr>Islam in Prophecy</vt:lpstr>
      <vt:lpstr>7 Trumpets Timeline</vt:lpstr>
      <vt:lpstr>Revelation 8:7-12</vt:lpstr>
      <vt:lpstr>3 Woe’s Last 3 Trumpets</vt:lpstr>
      <vt:lpstr>Time Line Woe’s</vt:lpstr>
      <vt:lpstr>Trumpets, Woes - Revelation 9 &amp; 10</vt:lpstr>
      <vt:lpstr>Revelation 14:7</vt:lpstr>
      <vt:lpstr>Trumpets, Woes – Revelation 9 &amp; 10 Saracens</vt:lpstr>
      <vt:lpstr>Slide 24</vt:lpstr>
      <vt:lpstr>Revelation 9:6-10</vt:lpstr>
      <vt:lpstr>Scripture Text</vt:lpstr>
      <vt:lpstr>Uriah Smith </vt:lpstr>
      <vt:lpstr>Uriah Smith</vt:lpstr>
      <vt:lpstr>Uriah Smith</vt:lpstr>
      <vt:lpstr>Revelation 9:12-15</vt:lpstr>
      <vt:lpstr>Revelation 9:12-15</vt:lpstr>
      <vt:lpstr>Four Angels</vt:lpstr>
      <vt:lpstr>Uriah Smith</vt:lpstr>
      <vt:lpstr>Uriah Smith</vt:lpstr>
      <vt:lpstr>Uriah Smith</vt:lpstr>
      <vt:lpstr>391 Years &amp; 15 Days</vt:lpstr>
      <vt:lpstr>Islam in Prophecy</vt:lpstr>
      <vt:lpstr>God does not Change</vt:lpstr>
      <vt:lpstr>Sacred History</vt:lpstr>
      <vt:lpstr>History Repeats</vt:lpstr>
      <vt:lpstr>History Repeats</vt:lpstr>
      <vt:lpstr>History Repeats</vt:lpstr>
      <vt:lpstr>Scripture</vt:lpstr>
      <vt:lpstr>History is Repeating</vt:lpstr>
      <vt:lpstr>History is Repeating</vt:lpstr>
      <vt:lpstr>History is Repeating</vt:lpstr>
      <vt:lpstr>Seek Again</vt:lpstr>
      <vt:lpstr>Seek Again</vt:lpstr>
      <vt:lpstr>Seek Again</vt:lpstr>
      <vt:lpstr>Seek Again</vt:lpstr>
      <vt:lpstr>What has happened?</vt:lpstr>
      <vt:lpstr>Warning &amp; Blessing</vt:lpstr>
      <vt:lpstr>Warning &amp; Blessing</vt:lpstr>
      <vt:lpstr>Warning &amp; Blessing</vt:lpstr>
      <vt:lpstr>Islam in Prophecy</vt:lpstr>
      <vt:lpstr>391 Years &amp; 15 Days</vt:lpstr>
      <vt:lpstr>391 Years 15 Days</vt:lpstr>
      <vt:lpstr>Uriah Smith</vt:lpstr>
      <vt:lpstr>Uriah Smith</vt:lpstr>
      <vt:lpstr>Four Angels</vt:lpstr>
      <vt:lpstr>Four Angels Restrained</vt:lpstr>
      <vt:lpstr>Four Angels Restrained</vt:lpstr>
      <vt:lpstr>Four Angels Restrained</vt:lpstr>
      <vt:lpstr>The Ultimatum</vt:lpstr>
      <vt:lpstr>The Fulfillment of Prophecy</vt:lpstr>
      <vt:lpstr>EGW &amp; Josiah Litch</vt:lpstr>
      <vt:lpstr>EGW &amp; Josiah Litch</vt:lpstr>
      <vt:lpstr>EGW &amp; Josiah Litch</vt:lpstr>
      <vt:lpstr>EGW &amp; Josiah Litch</vt:lpstr>
      <vt:lpstr>Islam in Prophecy</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Randolph Moeller</dc:creator>
  <cp:lastModifiedBy>Randy</cp:lastModifiedBy>
  <cp:revision>405</cp:revision>
  <dcterms:created xsi:type="dcterms:W3CDTF">2008-05-27T10:40:01Z</dcterms:created>
  <dcterms:modified xsi:type="dcterms:W3CDTF">2008-10-20T09:39:33Z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TC100690441033</vt:lpwstr>
  </property>
</Properties>
</file>